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7"/>
  </p:notesMasterIdLst>
  <p:handoutMasterIdLst>
    <p:handoutMasterId r:id="rId118"/>
  </p:handoutMasterIdLst>
  <p:sldIdLst>
    <p:sldId id="256" r:id="rId2"/>
    <p:sldId id="257" r:id="rId3"/>
    <p:sldId id="2621" r:id="rId4"/>
    <p:sldId id="564" r:id="rId5"/>
    <p:sldId id="565" r:id="rId6"/>
    <p:sldId id="566" r:id="rId7"/>
    <p:sldId id="567" r:id="rId8"/>
    <p:sldId id="568" r:id="rId9"/>
    <p:sldId id="569" r:id="rId10"/>
    <p:sldId id="258" r:id="rId11"/>
    <p:sldId id="283" r:id="rId12"/>
    <p:sldId id="262" r:id="rId13"/>
    <p:sldId id="265" r:id="rId14"/>
    <p:sldId id="273" r:id="rId15"/>
    <p:sldId id="2373" r:id="rId16"/>
    <p:sldId id="2392" r:id="rId17"/>
    <p:sldId id="2380" r:id="rId18"/>
    <p:sldId id="290" r:id="rId19"/>
    <p:sldId id="524" r:id="rId20"/>
    <p:sldId id="288" r:id="rId21"/>
    <p:sldId id="269" r:id="rId22"/>
    <p:sldId id="293" r:id="rId23"/>
    <p:sldId id="309" r:id="rId24"/>
    <p:sldId id="306" r:id="rId25"/>
    <p:sldId id="296" r:id="rId26"/>
    <p:sldId id="2394" r:id="rId27"/>
    <p:sldId id="2396" r:id="rId28"/>
    <p:sldId id="275" r:id="rId29"/>
    <p:sldId id="267" r:id="rId30"/>
    <p:sldId id="280" r:id="rId31"/>
    <p:sldId id="282" r:id="rId32"/>
    <p:sldId id="281" r:id="rId33"/>
    <p:sldId id="2397" r:id="rId34"/>
    <p:sldId id="264" r:id="rId35"/>
    <p:sldId id="2398" r:id="rId36"/>
    <p:sldId id="331" r:id="rId37"/>
    <p:sldId id="386" r:id="rId38"/>
    <p:sldId id="2711" r:id="rId39"/>
    <p:sldId id="270" r:id="rId40"/>
    <p:sldId id="2712" r:id="rId41"/>
    <p:sldId id="2402" r:id="rId42"/>
    <p:sldId id="523" r:id="rId43"/>
    <p:sldId id="862" r:id="rId44"/>
    <p:sldId id="863" r:id="rId45"/>
    <p:sldId id="2403" r:id="rId46"/>
    <p:sldId id="261" r:id="rId47"/>
    <p:sldId id="2404" r:id="rId48"/>
    <p:sldId id="2405" r:id="rId49"/>
    <p:sldId id="2406" r:id="rId50"/>
    <p:sldId id="2407" r:id="rId51"/>
    <p:sldId id="2409" r:id="rId52"/>
    <p:sldId id="1367" r:id="rId53"/>
    <p:sldId id="1425" r:id="rId54"/>
    <p:sldId id="2410" r:id="rId55"/>
    <p:sldId id="299" r:id="rId56"/>
    <p:sldId id="297" r:id="rId57"/>
    <p:sldId id="2412" r:id="rId58"/>
    <p:sldId id="2413" r:id="rId59"/>
    <p:sldId id="2414" r:id="rId60"/>
    <p:sldId id="2374" r:id="rId61"/>
    <p:sldId id="2415" r:id="rId62"/>
    <p:sldId id="2416" r:id="rId63"/>
    <p:sldId id="2550" r:id="rId64"/>
    <p:sldId id="2587" r:id="rId65"/>
    <p:sldId id="2680" r:id="rId66"/>
    <p:sldId id="2692" r:id="rId67"/>
    <p:sldId id="2585" r:id="rId68"/>
    <p:sldId id="2713" r:id="rId69"/>
    <p:sldId id="2714" r:id="rId70"/>
    <p:sldId id="2715" r:id="rId71"/>
    <p:sldId id="259" r:id="rId72"/>
    <p:sldId id="1578" r:id="rId73"/>
    <p:sldId id="1573" r:id="rId74"/>
    <p:sldId id="1579" r:id="rId75"/>
    <p:sldId id="1580" r:id="rId76"/>
    <p:sldId id="2694" r:id="rId77"/>
    <p:sldId id="2695" r:id="rId78"/>
    <p:sldId id="2696" r:id="rId79"/>
    <p:sldId id="2698" r:id="rId80"/>
    <p:sldId id="2699" r:id="rId81"/>
    <p:sldId id="910" r:id="rId82"/>
    <p:sldId id="911" r:id="rId83"/>
    <p:sldId id="912" r:id="rId84"/>
    <p:sldId id="913" r:id="rId85"/>
    <p:sldId id="2700" r:id="rId86"/>
    <p:sldId id="2701" r:id="rId87"/>
    <p:sldId id="396" r:id="rId88"/>
    <p:sldId id="2702" r:id="rId89"/>
    <p:sldId id="395" r:id="rId90"/>
    <p:sldId id="2703" r:id="rId91"/>
    <p:sldId id="2704" r:id="rId92"/>
    <p:sldId id="2705" r:id="rId93"/>
    <p:sldId id="2706" r:id="rId94"/>
    <p:sldId id="266" r:id="rId95"/>
    <p:sldId id="2707" r:id="rId96"/>
    <p:sldId id="2708" r:id="rId97"/>
    <p:sldId id="2709" r:id="rId98"/>
    <p:sldId id="2710" r:id="rId99"/>
    <p:sldId id="326" r:id="rId100"/>
    <p:sldId id="339" r:id="rId101"/>
    <p:sldId id="373" r:id="rId102"/>
    <p:sldId id="371" r:id="rId103"/>
    <p:sldId id="372" r:id="rId104"/>
    <p:sldId id="380" r:id="rId105"/>
    <p:sldId id="353" r:id="rId106"/>
    <p:sldId id="364" r:id="rId107"/>
    <p:sldId id="376" r:id="rId108"/>
    <p:sldId id="374" r:id="rId109"/>
    <p:sldId id="378" r:id="rId110"/>
    <p:sldId id="343" r:id="rId111"/>
    <p:sldId id="379" r:id="rId112"/>
    <p:sldId id="348" r:id="rId113"/>
    <p:sldId id="357" r:id="rId114"/>
    <p:sldId id="375" r:id="rId115"/>
    <p:sldId id="366" r:id="rId11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6" autoAdjust="0"/>
    <p:restoredTop sz="94660"/>
  </p:normalViewPr>
  <p:slideViewPr>
    <p:cSldViewPr>
      <p:cViewPr varScale="1">
        <p:scale>
          <a:sx n="102" d="100"/>
          <a:sy n="102" d="100"/>
        </p:scale>
        <p:origin x="82" y="413"/>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LB286 CR Progress</a:t>
            </a:r>
          </a:p>
        </c:rich>
      </c:tx>
      <c:layout>
        <c:manualLayout>
          <c:xMode val="edge"/>
          <c:yMode val="edge"/>
          <c:x val="0.20078966603314033"/>
          <c:y val="9.0147155852162722E-2"/>
        </c:manualLayout>
      </c:layout>
      <c:overlay val="0"/>
      <c:spPr>
        <a:solidFill>
          <a:schemeClr val="accent3"/>
        </a:solid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3972772311743E-2"/>
          <c:y val="0.16508726055401121"/>
          <c:w val="0.87565527499184226"/>
          <c:h val="0.6117452922025246"/>
        </c:manualLayout>
      </c:layout>
      <c:barChart>
        <c:barDir val="col"/>
        <c:grouping val="clustered"/>
        <c:varyColors val="0"/>
        <c:ser>
          <c:idx val="0"/>
          <c:order val="0"/>
          <c:tx>
            <c:strRef>
              <c:f>Sheet1!$B$1</c:f>
              <c:strCache>
                <c:ptCount val="1"/>
                <c:pt idx="0">
                  <c:v>LB286</c:v>
                </c:pt>
              </c:strCache>
            </c:strRef>
          </c:tx>
          <c:spPr>
            <a:solidFill>
              <a:schemeClr val="accent2">
                <a:lumMod val="75000"/>
              </a:schemeClr>
            </a:solidFill>
            <a:ln>
              <a:noFill/>
            </a:ln>
            <a:effectLst/>
          </c:spPr>
          <c:invertIfNegative val="0"/>
          <c:cat>
            <c:strRef>
              <c:f>Sheet1!$A$2:$A$5</c:f>
              <c:strCache>
                <c:ptCount val="4"/>
                <c:pt idx="0">
                  <c:v>Overall</c:v>
                </c:pt>
                <c:pt idx="1">
                  <c:v>Editorial</c:v>
                </c:pt>
                <c:pt idx="2">
                  <c:v>Technical</c:v>
                </c:pt>
                <c:pt idx="3">
                  <c:v>General</c:v>
                </c:pt>
              </c:strCache>
            </c:strRef>
          </c:cat>
          <c:val>
            <c:numRef>
              <c:f>Sheet1!$B$2:$B$5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0-FD47-438F-8548-607474C05865}"/>
            </c:ext>
          </c:extLst>
        </c:ser>
        <c:ser>
          <c:idx val="1"/>
          <c:order val="1"/>
          <c:tx>
            <c:strRef>
              <c:f>Sheet1!$C$1</c:f>
              <c:strCache>
                <c:ptCount val="1"/>
                <c:pt idx="0">
                  <c:v>Current completion</c:v>
                </c:pt>
              </c:strCache>
            </c:strRef>
          </c:tx>
          <c:spPr>
            <a:solidFill>
              <a:srgbClr val="00B050"/>
            </a:solidFill>
            <a:ln>
              <a:noFill/>
            </a:ln>
            <a:effectLst/>
          </c:spPr>
          <c:invertIfNegative val="0"/>
          <c:cat>
            <c:strRef>
              <c:f>Sheet1!$A$2:$A$5</c:f>
              <c:strCache>
                <c:ptCount val="4"/>
                <c:pt idx="0">
                  <c:v>Overall</c:v>
                </c:pt>
                <c:pt idx="1">
                  <c:v>Editorial</c:v>
                </c:pt>
                <c:pt idx="2">
                  <c:v>Technical</c:v>
                </c:pt>
                <c:pt idx="3">
                  <c:v>General</c:v>
                </c:pt>
              </c:strCache>
            </c:strRef>
          </c:cat>
          <c:val>
            <c:numRef>
              <c:f>Sheet1!$C$2:$C$5</c:f>
              <c:numCache>
                <c:formatCode>General</c:formatCode>
                <c:ptCount val="4"/>
                <c:pt idx="0">
                  <c:v>52</c:v>
                </c:pt>
                <c:pt idx="1">
                  <c:v>0</c:v>
                </c:pt>
                <c:pt idx="2">
                  <c:v>45</c:v>
                </c:pt>
                <c:pt idx="3">
                  <c:v>7</c:v>
                </c:pt>
              </c:numCache>
            </c:numRef>
          </c:val>
          <c:extLst>
            <c:ext xmlns:c16="http://schemas.microsoft.com/office/drawing/2014/chart" uri="{C3380CC4-5D6E-409C-BE32-E72D297353CC}">
              <c16:uniqueId val="{00000001-FD47-438F-8548-607474C05865}"/>
            </c:ext>
          </c:extLst>
        </c:ser>
        <c:dLbls>
          <c:showLegendKey val="0"/>
          <c:showVal val="0"/>
          <c:showCatName val="0"/>
          <c:showSerName val="0"/>
          <c:showPercent val="0"/>
          <c:showBubbleSize val="0"/>
        </c:dLbls>
        <c:gapWidth val="219"/>
        <c:overlap val="-27"/>
        <c:axId val="1153807904"/>
        <c:axId val="1153808864"/>
      </c:barChart>
      <c:catAx>
        <c:axId val="11538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8864"/>
        <c:crosses val="autoZero"/>
        <c:auto val="1"/>
        <c:lblAlgn val="ctr"/>
        <c:lblOffset val="100"/>
        <c:noMultiLvlLbl val="0"/>
      </c:catAx>
      <c:valAx>
        <c:axId val="11538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LB286 CR Progress</a:t>
            </a:r>
          </a:p>
        </c:rich>
      </c:tx>
      <c:layout>
        <c:manualLayout>
          <c:xMode val="edge"/>
          <c:yMode val="edge"/>
          <c:x val="0.20078966603314033"/>
          <c:y val="9.0147155852162722E-2"/>
        </c:manualLayout>
      </c:layout>
      <c:overlay val="0"/>
      <c:spPr>
        <a:solidFill>
          <a:schemeClr val="accent3"/>
        </a:solid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73972772311743E-2"/>
          <c:y val="0.16508726055401121"/>
          <c:w val="0.87565527499184226"/>
          <c:h val="0.6117452922025246"/>
        </c:manualLayout>
      </c:layout>
      <c:barChart>
        <c:barDir val="col"/>
        <c:grouping val="clustered"/>
        <c:varyColors val="0"/>
        <c:ser>
          <c:idx val="0"/>
          <c:order val="0"/>
          <c:tx>
            <c:strRef>
              <c:f>Sheet1!$B$1</c:f>
              <c:strCache>
                <c:ptCount val="1"/>
                <c:pt idx="0">
                  <c:v>LB286</c:v>
                </c:pt>
              </c:strCache>
            </c:strRef>
          </c:tx>
          <c:spPr>
            <a:solidFill>
              <a:schemeClr val="accent2">
                <a:lumMod val="75000"/>
              </a:schemeClr>
            </a:solidFill>
            <a:ln>
              <a:noFill/>
            </a:ln>
            <a:effectLst/>
          </c:spPr>
          <c:invertIfNegative val="0"/>
          <c:cat>
            <c:strRef>
              <c:f>Sheet1!$A$2:$A$5</c:f>
              <c:strCache>
                <c:ptCount val="4"/>
                <c:pt idx="0">
                  <c:v>Overall</c:v>
                </c:pt>
                <c:pt idx="1">
                  <c:v>Editorial</c:v>
                </c:pt>
                <c:pt idx="2">
                  <c:v>Technical</c:v>
                </c:pt>
                <c:pt idx="3">
                  <c:v>General</c:v>
                </c:pt>
              </c:strCache>
            </c:strRef>
          </c:cat>
          <c:val>
            <c:numRef>
              <c:f>Sheet1!$B$2:$B$5</c:f>
              <c:numCache>
                <c:formatCode>General</c:formatCode>
                <c:ptCount val="4"/>
                <c:pt idx="0">
                  <c:v>134</c:v>
                </c:pt>
                <c:pt idx="1">
                  <c:v>53</c:v>
                </c:pt>
                <c:pt idx="2">
                  <c:v>72</c:v>
                </c:pt>
                <c:pt idx="3">
                  <c:v>9</c:v>
                </c:pt>
              </c:numCache>
            </c:numRef>
          </c:val>
          <c:extLst>
            <c:ext xmlns:c16="http://schemas.microsoft.com/office/drawing/2014/chart" uri="{C3380CC4-5D6E-409C-BE32-E72D297353CC}">
              <c16:uniqueId val="{00000000-CCC7-4D46-9EA5-47884D18E51B}"/>
            </c:ext>
          </c:extLst>
        </c:ser>
        <c:ser>
          <c:idx val="1"/>
          <c:order val="1"/>
          <c:tx>
            <c:strRef>
              <c:f>Sheet1!$C$1</c:f>
              <c:strCache>
                <c:ptCount val="1"/>
                <c:pt idx="0">
                  <c:v>Current completion</c:v>
                </c:pt>
              </c:strCache>
            </c:strRef>
          </c:tx>
          <c:spPr>
            <a:solidFill>
              <a:srgbClr val="00B050"/>
            </a:solidFill>
            <a:ln>
              <a:noFill/>
            </a:ln>
            <a:effectLst/>
          </c:spPr>
          <c:invertIfNegative val="0"/>
          <c:cat>
            <c:strRef>
              <c:f>Sheet1!$A$2:$A$5</c:f>
              <c:strCache>
                <c:ptCount val="4"/>
                <c:pt idx="0">
                  <c:v>Overall</c:v>
                </c:pt>
                <c:pt idx="1">
                  <c:v>Editorial</c:v>
                </c:pt>
                <c:pt idx="2">
                  <c:v>Technical</c:v>
                </c:pt>
                <c:pt idx="3">
                  <c:v>General</c:v>
                </c:pt>
              </c:strCache>
            </c:strRef>
          </c:cat>
          <c:val>
            <c:numRef>
              <c:f>Sheet1!$C$2:$C$5</c:f>
              <c:numCache>
                <c:formatCode>General</c:formatCode>
                <c:ptCount val="4"/>
                <c:pt idx="0">
                  <c:v>52</c:v>
                </c:pt>
                <c:pt idx="1">
                  <c:v>0</c:v>
                </c:pt>
                <c:pt idx="2">
                  <c:v>45</c:v>
                </c:pt>
                <c:pt idx="3">
                  <c:v>7</c:v>
                </c:pt>
              </c:numCache>
            </c:numRef>
          </c:val>
          <c:extLst>
            <c:ext xmlns:c16="http://schemas.microsoft.com/office/drawing/2014/chart" uri="{C3380CC4-5D6E-409C-BE32-E72D297353CC}">
              <c16:uniqueId val="{00000001-CCC7-4D46-9EA5-47884D18E51B}"/>
            </c:ext>
          </c:extLst>
        </c:ser>
        <c:dLbls>
          <c:showLegendKey val="0"/>
          <c:showVal val="0"/>
          <c:showCatName val="0"/>
          <c:showSerName val="0"/>
          <c:showPercent val="0"/>
          <c:showBubbleSize val="0"/>
        </c:dLbls>
        <c:gapWidth val="219"/>
        <c:overlap val="-27"/>
        <c:axId val="1153807904"/>
        <c:axId val="1153808864"/>
      </c:barChart>
      <c:catAx>
        <c:axId val="11538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8864"/>
        <c:crosses val="autoZero"/>
        <c:auto val="1"/>
        <c:lblAlgn val="ctr"/>
        <c:lblOffset val="100"/>
        <c:noMultiLvlLbl val="0"/>
      </c:catAx>
      <c:valAx>
        <c:axId val="11538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807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802.11-24/0710r1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802.11-24/0710r1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20</a:t>
            </a:fld>
            <a:endParaRPr lang="en-US" dirty="0">
              <a:latin typeface="Times New Roman" charset="0"/>
            </a:endParaRPr>
          </a:p>
        </p:txBody>
      </p:sp>
    </p:spTree>
    <p:extLst>
      <p:ext uri="{BB962C8B-B14F-4D97-AF65-F5344CB8AC3E}">
        <p14:creationId xmlns:p14="http://schemas.microsoft.com/office/powerpoint/2010/main" val="2795443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802.11-24/0710r1</a:t>
            </a:r>
          </a:p>
        </p:txBody>
      </p:sp>
      <p:sp>
        <p:nvSpPr>
          <p:cNvPr id="19459" name="Rectangle 3"/>
          <p:cNvSpPr>
            <a:spLocks noGrp="1" noChangeArrowheads="1"/>
          </p:cNvSpPr>
          <p:nvPr>
            <p:ph type="dt" sz="quarter" idx="1"/>
          </p:nvPr>
        </p:nvSpPr>
        <p:spPr>
          <a:noFill/>
        </p:spPr>
        <p:txBody>
          <a:bodyPr/>
          <a:lstStyle/>
          <a:p>
            <a:r>
              <a:rPr lang="en-US"/>
              <a:t>May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21</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7298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802.11-24/0710r1</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21705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802.11-24/0710r1</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1244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802.11-24/0710r1</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24</a:t>
            </a:fld>
            <a:endParaRPr lang="en-US"/>
          </a:p>
        </p:txBody>
      </p:sp>
    </p:spTree>
    <p:extLst>
      <p:ext uri="{BB962C8B-B14F-4D97-AF65-F5344CB8AC3E}">
        <p14:creationId xmlns:p14="http://schemas.microsoft.com/office/powerpoint/2010/main" val="69671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802.11-24/0710r1</a:t>
            </a:r>
          </a:p>
        </p:txBody>
      </p:sp>
      <p:sp>
        <p:nvSpPr>
          <p:cNvPr id="23557" name="Date Placeholder 4"/>
          <p:cNvSpPr>
            <a:spLocks noGrp="1"/>
          </p:cNvSpPr>
          <p:nvPr>
            <p:ph type="dt" sz="quarter" idx="1"/>
          </p:nvPr>
        </p:nvSpPr>
        <p:spPr>
          <a:noFill/>
        </p:spPr>
        <p:txBody>
          <a:bodyPr/>
          <a:lstStyle/>
          <a:p>
            <a:r>
              <a:rPr lang="en-US"/>
              <a:t>May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25</a:t>
            </a:fld>
            <a:endParaRPr lang="en-US"/>
          </a:p>
        </p:txBody>
      </p:sp>
    </p:spTree>
    <p:extLst>
      <p:ext uri="{BB962C8B-B14F-4D97-AF65-F5344CB8AC3E}">
        <p14:creationId xmlns:p14="http://schemas.microsoft.com/office/powerpoint/2010/main" val="265810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802.11-24/0710r1</a:t>
            </a:r>
            <a:endParaRPr lang="en-US"/>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67379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de-DE"/>
              <a:t>doc.: IEEE 802.11-24/0710r1</a:t>
            </a:r>
            <a:endParaRPr lang="en-US"/>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69163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802.11-24/0710r1</a:t>
            </a:r>
            <a:endParaRPr lang="en-US"/>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40465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802.11-24/0710r1</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May 2024</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8890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Stephen McCann, Huawei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802.11-24/0710r1</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May 2024</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dirty="0"/>
          </a:p>
        </p:txBody>
      </p:sp>
    </p:spTree>
    <p:extLst>
      <p:ext uri="{BB962C8B-B14F-4D97-AF65-F5344CB8AC3E}">
        <p14:creationId xmlns:p14="http://schemas.microsoft.com/office/powerpoint/2010/main" val="87550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802.11-24/0710r1</a:t>
            </a:r>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259153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802.11-24/0710r1</a:t>
            </a:r>
          </a:p>
        </p:txBody>
      </p:sp>
      <p:sp>
        <p:nvSpPr>
          <p:cNvPr id="9219" name="Rectangle 3"/>
          <p:cNvSpPr>
            <a:spLocks noGrp="1" noChangeArrowheads="1"/>
          </p:cNvSpPr>
          <p:nvPr>
            <p:ph type="dt" sz="quarter" idx="1"/>
          </p:nvPr>
        </p:nvSpPr>
        <p:spPr>
          <a:noFill/>
        </p:spPr>
        <p:txBody>
          <a:bodyPr/>
          <a:lstStyle/>
          <a:p>
            <a:r>
              <a:rPr lang="en-US">
                <a:latin typeface="Times New Roman" charset="0"/>
              </a:rPr>
              <a:t>May 2024</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235488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802.11-24/0710r1</a:t>
            </a:r>
          </a:p>
        </p:txBody>
      </p:sp>
      <p:sp>
        <p:nvSpPr>
          <p:cNvPr id="11269" name="Date Placeholder 4"/>
          <p:cNvSpPr>
            <a:spLocks noGrp="1"/>
          </p:cNvSpPr>
          <p:nvPr>
            <p:ph type="dt" sz="quarter" idx="1"/>
          </p:nvPr>
        </p:nvSpPr>
        <p:spPr>
          <a:noFill/>
        </p:spPr>
        <p:txBody>
          <a:bodyPr/>
          <a:lstStyle/>
          <a:p>
            <a:r>
              <a:rPr lang="en-US">
                <a:latin typeface="Times New Roman" charset="0"/>
              </a:rPr>
              <a:t>May 2024</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340915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802.11-24/0710r1</a:t>
            </a:r>
          </a:p>
        </p:txBody>
      </p:sp>
      <p:sp>
        <p:nvSpPr>
          <p:cNvPr id="11269" name="Date Placeholder 4"/>
          <p:cNvSpPr>
            <a:spLocks noGrp="1"/>
          </p:cNvSpPr>
          <p:nvPr>
            <p:ph type="dt" sz="quarter" idx="1"/>
          </p:nvPr>
        </p:nvSpPr>
        <p:spPr>
          <a:noFill/>
        </p:spPr>
        <p:txBody>
          <a:bodyPr/>
          <a:lstStyle/>
          <a:p>
            <a:r>
              <a:rPr lang="en-US">
                <a:latin typeface="Times New Roman" charset="0"/>
              </a:rPr>
              <a:t>May 2024</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1418048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802.11-24/0710r1</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2568182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8751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3601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2573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endParaRPr lang="en-US" dirty="0"/>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975200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2409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802.11-24/0710r1</a:t>
            </a:r>
          </a:p>
        </p:txBody>
      </p:sp>
      <p:sp>
        <p:nvSpPr>
          <p:cNvPr id="19459" name="Rectangle 3"/>
          <p:cNvSpPr>
            <a:spLocks noGrp="1" noChangeArrowheads="1"/>
          </p:cNvSpPr>
          <p:nvPr>
            <p:ph type="dt" sz="quarter" idx="1"/>
          </p:nvPr>
        </p:nvSpPr>
        <p:spPr>
          <a:noFill/>
        </p:spPr>
        <p:txBody>
          <a:bodyPr/>
          <a:lstStyle/>
          <a:p>
            <a:r>
              <a:rPr lang="en-US"/>
              <a:t>May 2024</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32535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802.11-24/0710r1</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55</a:t>
            </a:fld>
            <a:endParaRPr lang="en-US"/>
          </a:p>
        </p:txBody>
      </p:sp>
    </p:spTree>
    <p:extLst>
      <p:ext uri="{BB962C8B-B14F-4D97-AF65-F5344CB8AC3E}">
        <p14:creationId xmlns:p14="http://schemas.microsoft.com/office/powerpoint/2010/main" val="2057499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802.11-24/0710r1</a:t>
            </a:r>
          </a:p>
        </p:txBody>
      </p:sp>
      <p:sp>
        <p:nvSpPr>
          <p:cNvPr id="21509" name="Date Placeholder 4"/>
          <p:cNvSpPr>
            <a:spLocks noGrp="1"/>
          </p:cNvSpPr>
          <p:nvPr>
            <p:ph type="dt" sz="quarter" idx="1"/>
          </p:nvPr>
        </p:nvSpPr>
        <p:spPr>
          <a:noFill/>
        </p:spPr>
        <p:txBody>
          <a:bodyPr/>
          <a:lstStyle/>
          <a:p>
            <a:r>
              <a:rPr lang="en-US"/>
              <a:t>May 2024</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56</a:t>
            </a:fld>
            <a:endParaRPr lang="en-US"/>
          </a:p>
        </p:txBody>
      </p:sp>
    </p:spTree>
    <p:extLst>
      <p:ext uri="{BB962C8B-B14F-4D97-AF65-F5344CB8AC3E}">
        <p14:creationId xmlns:p14="http://schemas.microsoft.com/office/powerpoint/2010/main" val="3832353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802.11-24/0710r1</a:t>
            </a:r>
          </a:p>
        </p:txBody>
      </p:sp>
      <p:sp>
        <p:nvSpPr>
          <p:cNvPr id="23557" name="Date Placeholder 4"/>
          <p:cNvSpPr>
            <a:spLocks noGrp="1"/>
          </p:cNvSpPr>
          <p:nvPr>
            <p:ph type="dt" sz="quarter" idx="1"/>
          </p:nvPr>
        </p:nvSpPr>
        <p:spPr>
          <a:noFill/>
        </p:spPr>
        <p:txBody>
          <a:bodyPr/>
          <a:lstStyle/>
          <a:p>
            <a:r>
              <a:rPr lang="en-US"/>
              <a:t>May 2024</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57</a:t>
            </a:fld>
            <a:endParaRPr lang="en-US"/>
          </a:p>
        </p:txBody>
      </p:sp>
    </p:spTree>
    <p:extLst>
      <p:ext uri="{BB962C8B-B14F-4D97-AF65-F5344CB8AC3E}">
        <p14:creationId xmlns:p14="http://schemas.microsoft.com/office/powerpoint/2010/main" val="2321898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endParaRPr lang="en-US" dirty="0"/>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37346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49847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802.11-24/0710r1</a:t>
            </a:r>
          </a:p>
        </p:txBody>
      </p:sp>
      <p:sp>
        <p:nvSpPr>
          <p:cNvPr id="5" name="Date Placeholder 4"/>
          <p:cNvSpPr>
            <a:spLocks noGrp="1"/>
          </p:cNvSpPr>
          <p:nvPr>
            <p:ph type="dt"/>
          </p:nvPr>
        </p:nvSpPr>
        <p:spPr/>
        <p:txBody>
          <a:bodyPr/>
          <a:lstStyle/>
          <a:p>
            <a:r>
              <a:rPr lang="en-US"/>
              <a:t>May 2024</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69</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802.11-24/0710r1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69677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211596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lvl="1" indent="0"/>
            <a:r>
              <a:rPr lang="en-US" sz="1600" b="1" dirty="0"/>
              <a:t> </a:t>
            </a:r>
            <a:endParaRPr lang="en-US" dirty="0"/>
          </a:p>
        </p:txBody>
      </p:sp>
    </p:spTree>
    <p:extLst>
      <p:ext uri="{BB962C8B-B14F-4D97-AF65-F5344CB8AC3E}">
        <p14:creationId xmlns:p14="http://schemas.microsoft.com/office/powerpoint/2010/main" val="2815990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3799992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endParaRPr lang="en-US" dirty="0"/>
          </a:p>
        </p:txBody>
      </p:sp>
      <p:sp>
        <p:nvSpPr>
          <p:cNvPr id="5" name="Rectangle 3"/>
          <p:cNvSpPr>
            <a:spLocks noGrp="1" noChangeArrowheads="1"/>
          </p:cNvSpPr>
          <p:nvPr>
            <p:ph type="dt"/>
          </p:nvPr>
        </p:nvSpPr>
        <p:spPr>
          <a:ln/>
        </p:spPr>
        <p:txBody>
          <a:bodyPr/>
          <a:lstStyle/>
          <a:p>
            <a:r>
              <a:rPr lang="en-US"/>
              <a:t>May 2024</a:t>
            </a:r>
            <a:endParaRPr lang="en-US" dirty="0"/>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573635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802.11-24/0710r1</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81</a:t>
            </a:fld>
            <a:endParaRPr lang="en-US" dirty="0"/>
          </a:p>
        </p:txBody>
      </p:sp>
    </p:spTree>
    <p:extLst>
      <p:ext uri="{BB962C8B-B14F-4D97-AF65-F5344CB8AC3E}">
        <p14:creationId xmlns:p14="http://schemas.microsoft.com/office/powerpoint/2010/main" val="1433985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802.11-24/0710r1</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82</a:t>
            </a:fld>
            <a:endParaRPr lang="en-US" dirty="0"/>
          </a:p>
        </p:txBody>
      </p:sp>
    </p:spTree>
    <p:extLst>
      <p:ext uri="{BB962C8B-B14F-4D97-AF65-F5344CB8AC3E}">
        <p14:creationId xmlns:p14="http://schemas.microsoft.com/office/powerpoint/2010/main" val="3774428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802.11-24/0710r1</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83</a:t>
            </a:fld>
            <a:endParaRPr lang="en-US" dirty="0"/>
          </a:p>
        </p:txBody>
      </p:sp>
    </p:spTree>
    <p:extLst>
      <p:ext uri="{BB962C8B-B14F-4D97-AF65-F5344CB8AC3E}">
        <p14:creationId xmlns:p14="http://schemas.microsoft.com/office/powerpoint/2010/main" val="2439409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a:t>doc.: IEEE 802.11-24/0710r1</a:t>
            </a:r>
            <a:endParaRPr lang="en-US" dirty="0"/>
          </a:p>
        </p:txBody>
      </p:sp>
      <p:sp>
        <p:nvSpPr>
          <p:cNvPr id="5" name="Date Placeholder 4"/>
          <p:cNvSpPr>
            <a:spLocks noGrp="1"/>
          </p:cNvSpPr>
          <p:nvPr>
            <p:ph type="dt"/>
          </p:nvPr>
        </p:nvSpPr>
        <p:spPr/>
        <p:txBody>
          <a:bodyPr/>
          <a:lstStyle/>
          <a:p>
            <a:r>
              <a:rPr lang="en-US"/>
              <a:t>May 2024</a:t>
            </a:r>
            <a:endParaRPr lang="en-US" dirty="0"/>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84</a:t>
            </a:fld>
            <a:endParaRPr lang="en-US" dirty="0"/>
          </a:p>
        </p:txBody>
      </p:sp>
    </p:spTree>
    <p:extLst>
      <p:ext uri="{BB962C8B-B14F-4D97-AF65-F5344CB8AC3E}">
        <p14:creationId xmlns:p14="http://schemas.microsoft.com/office/powerpoint/2010/main" val="304562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47252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387933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298797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4873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83298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182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Srinivas Kandala, Samsung</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14612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97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7633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98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357677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99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709970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64246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484813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09112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9716914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9633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04651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184692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3752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1553093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13845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109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3446174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769938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57001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612755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37985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4211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802.11-24/0710r1</a:t>
            </a:r>
          </a:p>
        </p:txBody>
      </p:sp>
      <p:sp>
        <p:nvSpPr>
          <p:cNvPr id="5" name="Rectangle 3"/>
          <p:cNvSpPr>
            <a:spLocks noGrp="1" noChangeArrowheads="1"/>
          </p:cNvSpPr>
          <p:nvPr>
            <p:ph type="dt"/>
          </p:nvPr>
        </p:nvSpPr>
        <p:spPr>
          <a:ln/>
        </p:spPr>
        <p:txBody>
          <a:bodyPr/>
          <a:lstStyle/>
          <a:p>
            <a:r>
              <a:rPr lang="en-US"/>
              <a:t>May 2024</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00249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802.11-24/0710r1</a:t>
            </a:r>
            <a:endParaRPr lang="en-US" sz="1400" dirty="0"/>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May 2024</a:t>
            </a:r>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0956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802.11-24/0710r1</a:t>
            </a:r>
            <a:endParaRPr lang="en-US" dirty="0">
              <a:latin typeface="Times New Roman" charset="0"/>
            </a:endParaRPr>
          </a:p>
        </p:txBody>
      </p:sp>
      <p:sp>
        <p:nvSpPr>
          <p:cNvPr id="9219" name="Rectangle 3"/>
          <p:cNvSpPr>
            <a:spLocks noGrp="1" noChangeArrowheads="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18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5508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802.11-24/0710r1</a:t>
            </a:r>
            <a:endParaRPr lang="en-US" dirty="0">
              <a:latin typeface="Times New Roman" charset="0"/>
            </a:endParaRPr>
          </a:p>
        </p:txBody>
      </p:sp>
      <p:sp>
        <p:nvSpPr>
          <p:cNvPr id="11269" name="Date Placeholder 4"/>
          <p:cNvSpPr>
            <a:spLocks noGrp="1"/>
          </p:cNvSpPr>
          <p:nvPr>
            <p:ph type="dt" sz="quarter" idx="1"/>
          </p:nvPr>
        </p:nvSpPr>
        <p:spPr>
          <a:noFill/>
        </p:spPr>
        <p:txBody>
          <a:bodyPr/>
          <a:lstStyle/>
          <a:p>
            <a:r>
              <a:rPr lang="en-US">
                <a:latin typeface="Times New Roman" charset="0"/>
              </a:rPr>
              <a:t>May 2024</a:t>
            </a:r>
            <a:endParaRPr lang="en-US" dirty="0">
              <a:latin typeface="Times New Roman" charset="0"/>
            </a:endParaRP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19</a:t>
            </a:fld>
            <a:endParaRPr lang="en-US" dirty="0">
              <a:latin typeface="Times New Roman" charset="0"/>
            </a:endParaRPr>
          </a:p>
        </p:txBody>
      </p:sp>
    </p:spTree>
    <p:extLst>
      <p:ext uri="{BB962C8B-B14F-4D97-AF65-F5344CB8AC3E}">
        <p14:creationId xmlns:p14="http://schemas.microsoft.com/office/powerpoint/2010/main" val="176434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dirty="0"/>
              <a:t>May 2024</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400492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2023</a:t>
            </a:r>
            <a:endParaRPr lang="en-GB"/>
          </a:p>
        </p:txBody>
      </p:sp>
      <p:sp>
        <p:nvSpPr>
          <p:cNvPr id="6" name="Footer Placeholder 5"/>
          <p:cNvSpPr>
            <a:spLocks noGrp="1"/>
          </p:cNvSpPr>
          <p:nvPr>
            <p:ph type="ftr" idx="11"/>
          </p:nvPr>
        </p:nvSpPr>
        <p:spPr/>
        <p:txBody>
          <a:bodyPr/>
          <a:lstStyle>
            <a:lvl1pPr>
              <a:defRPr/>
            </a:lvl1pPr>
          </a:lstStyle>
          <a:p>
            <a:r>
              <a:rPr lang="en-GB"/>
              <a:t>Stephen McCann, Huawei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Stephen McCann,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2023</a:t>
            </a:r>
            <a:endParaRPr lang="en-GB"/>
          </a:p>
        </p:txBody>
      </p:sp>
      <p:sp>
        <p:nvSpPr>
          <p:cNvPr id="4" name="Footer Placeholder 3"/>
          <p:cNvSpPr>
            <a:spLocks noGrp="1"/>
          </p:cNvSpPr>
          <p:nvPr>
            <p:ph type="ftr" idx="11"/>
          </p:nvPr>
        </p:nvSpPr>
        <p:spPr/>
        <p:txBody>
          <a:bodyPr/>
          <a:lstStyle>
            <a:lvl1pPr>
              <a:defRPr/>
            </a:lvl1pPr>
          </a:lstStyle>
          <a:p>
            <a:r>
              <a:rPr lang="en-GB"/>
              <a:t>Stephen McCann, Huawei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2023</a:t>
            </a:r>
            <a:endParaRPr lang="en-GB"/>
          </a:p>
        </p:txBody>
      </p:sp>
      <p:sp>
        <p:nvSpPr>
          <p:cNvPr id="3" name="Footer Placeholder 2"/>
          <p:cNvSpPr>
            <a:spLocks noGrp="1"/>
          </p:cNvSpPr>
          <p:nvPr>
            <p:ph type="ftr" idx="11"/>
          </p:nvPr>
        </p:nvSpPr>
        <p:spPr/>
        <p:txBody>
          <a:bodyPr/>
          <a:lstStyle>
            <a:lvl1pPr>
              <a:defRPr/>
            </a:lvl1pPr>
          </a:lstStyle>
          <a:p>
            <a:r>
              <a:rPr lang="en-GB"/>
              <a:t>Stephen McCann, Huawei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2023</a:t>
            </a:r>
            <a:endParaRPr lang="en-GB"/>
          </a:p>
        </p:txBody>
      </p:sp>
      <p:sp>
        <p:nvSpPr>
          <p:cNvPr id="5" name="Footer Placeholder 4"/>
          <p:cNvSpPr>
            <a:spLocks noGrp="1"/>
          </p:cNvSpPr>
          <p:nvPr>
            <p:ph type="ftr" idx="11"/>
          </p:nvPr>
        </p:nvSpPr>
        <p:spPr/>
        <p:txBody>
          <a:bodyPr/>
          <a:lstStyle>
            <a:lvl1pPr>
              <a:defRPr/>
            </a:lvl1pPr>
          </a:lstStyle>
          <a:p>
            <a:r>
              <a:rPr lang="en-GB"/>
              <a:t>Stephen McCann, Huawei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Stephen McCann, Huawei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802.11-24/0710r1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www.rfc-editor.org/info/rfc954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www.rfc-editor.org/info/rfc9562" TargetMode="External"/><Relationship Id="rId4" Type="http://schemas.openxmlformats.org/officeDocument/2006/relationships/hyperlink" Target="https://www.rfc-editor.org/info/rfc7042"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datatracker.ietf.org/wg/spice/about/" TargetMode="External"/><Relationship Id="rId5" Type="http://schemas.openxmlformats.org/officeDocument/2006/relationships/hyperlink" Target="https://datatracker.ietf.org/wg/alldispatch/about/" TargetMode="External"/><Relationship Id="rId4" Type="http://schemas.openxmlformats.org/officeDocument/2006/relationships/hyperlink" Target="https://datatracker.ietf.org/wg/sconepro/about/"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emu/" TargetMode="External"/><Relationship Id="rId18" Type="http://schemas.openxmlformats.org/officeDocument/2006/relationships/hyperlink" Target="https://datatracker.ietf.org/wg/multi/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asdf/" TargetMode="External"/><Relationship Id="rId12" Type="http://schemas.openxmlformats.org/officeDocument/2006/relationships/hyperlink" Target="https://datatracker.ietf.org/wg/emu/about/" TargetMode="External"/><Relationship Id="rId17" Type="http://schemas.openxmlformats.org/officeDocument/2006/relationships/hyperlink" Target="https://datatracker.ietf.org/doc/charter-ietf-mls/" TargetMode="External"/><Relationship Id="rId2" Type="http://schemas.openxmlformats.org/officeDocument/2006/relationships/notesSlide" Target="../notesSlides/notesSlide58.xml"/><Relationship Id="rId16" Type="http://schemas.openxmlformats.org/officeDocument/2006/relationships/hyperlink" Target="https://datatracker.ietf.org/wg/mls/about/" TargetMode="External"/><Relationship Id="rId1" Type="http://schemas.openxmlformats.org/officeDocument/2006/relationships/slideLayout" Target="../slideLayouts/slideLayout2.xml"/><Relationship Id="rId6" Type="http://schemas.openxmlformats.org/officeDocument/2006/relationships/hyperlink" Target="https://datatracker.ietf.org/wg/asdf/about/" TargetMode="External"/><Relationship Id="rId11" Type="http://schemas.openxmlformats.org/officeDocument/2006/relationships/hyperlink" Target="https://datatracker.ietf.org/doc/charter-ietf-deleg/"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grow/" TargetMode="External"/><Relationship Id="rId10" Type="http://schemas.openxmlformats.org/officeDocument/2006/relationships/hyperlink" Target="https://datatracker.ietf.org/wg/deleg/about/" TargetMode="External"/><Relationship Id="rId19" Type="http://schemas.openxmlformats.org/officeDocument/2006/relationships/hyperlink" Target="https://datatracker.ietf.org/doc/charter-ietf-multi/"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grow/about/"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s://datatracker.ietf.org/wg/srv6ops/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spice/"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s://datatracker.ietf.org/wg/spice/about/" TargetMode="External"/><Relationship Id="rId5" Type="http://schemas.openxmlformats.org/officeDocument/2006/relationships/hyperlink" Target="https://datatracker.ietf.org/doc/charter-ietf-opsawg/" TargetMode="External"/><Relationship Id="rId4" Type="http://schemas.openxmlformats.org/officeDocument/2006/relationships/hyperlink" Target="https://datatracker.ietf.org/wg/opsawg/about/" TargetMode="External"/><Relationship Id="rId9" Type="http://schemas.openxmlformats.org/officeDocument/2006/relationships/hyperlink" Target="https://datatracker.ietf.org/doc/charter-ietf-srv6ops/"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doc/draft-ietf-6lo-prefix-registration/"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datatracker.ietf.org/doc/draft-ietf-madinas-use-cases/" TargetMode="External"/><Relationship Id="rId4" Type="http://schemas.openxmlformats.org/officeDocument/2006/relationships/hyperlink" Target="https://datatracker.ietf.org/doc/draft-ietf-madinas-mac-address-randomization/"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janfred-eap-fido/"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doc/draft-ingles-eap-edhoc/" TargetMode="External"/><Relationship Id="rId5" Type="http://schemas.openxmlformats.org/officeDocument/2006/relationships/hyperlink" Target="https://datatracker.ietf.org/doc/draft-dekok-emu-eap-arpa/" TargetMode="External"/><Relationship Id="rId4" Type="http://schemas.openxmlformats.org/officeDocument/2006/relationships/hyperlink" Target="https://datatracker.ietf.org/doc/draft-ietf-emu-rfc7170bi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0140-03-0000-p802-11bh-d3-0-mdr-report.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pcaplinktyp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datatracker.ietf.org/wg/intarea/"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ietf-intarea-schc-protocol-numbers/" TargetMode="External"/><Relationship Id="rId5" Type="http://schemas.openxmlformats.org/officeDocument/2006/relationships/hyperlink" Target="https://datatracker.ietf.org/doc/draft-ietf-opsawg-collected-data-manifest/" TargetMode="External"/><Relationship Id="rId4" Type="http://schemas.openxmlformats.org/officeDocument/2006/relationships/hyperlink" Target="https://www.rfc-editor.org/info/rfc9542"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doc/draft-ietf-tls-hybrid-design/" TargetMode="External"/><Relationship Id="rId4" Type="http://schemas.openxmlformats.org/officeDocument/2006/relationships/hyperlink" Target="https://datatracker.ietf.org/doc/draft-ietf-tls-tls12-frozen/"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raw-architecture/" TargetMode="External"/><Relationship Id="rId4" Type="http://schemas.openxmlformats.org/officeDocument/2006/relationships/hyperlink" Target="https://www.rfc-editor.org/rfc/rfc9550"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group/anima/"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tracker.ietf.org/doc/draft-ietf-anima-brski-discovery/"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ross.yujian@huawei.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5" Type="http://schemas.openxmlformats.org/officeDocument/2006/relationships/hyperlink" Target="mailto:edward.ks.au@gmail.com" TargetMode="External"/><Relationship Id="rId10" Type="http://schemas.openxmlformats.org/officeDocument/2006/relationships/hyperlink" Target="mailto:claudiodasilva@meta.com" TargetMode="External"/><Relationship Id="rId4" Type="http://schemas.openxmlformats.org/officeDocument/2006/relationships/hyperlink" Target="mailto:emily.h.qi@intel.com" TargetMode="External"/><Relationship Id="rId9" Type="http://schemas.openxmlformats.org/officeDocument/2006/relationships/hyperlink" Target="mailto:RoyWant@google.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24/11-24-0879-00-0000-ieee-p802-11bk-d2-0-mandatory-draft-review-mdr-report.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4/11-24-0664-03-0arc-arc-sc-agenda-may-2024.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4/11-24-0644-01-0wng-agenda-for-wng-sc-2024-may.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4/11-24-0923-00-0wng-wng-meeting-minutes-2024-may-warsaw-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4/11-24-0594-04-0jtc-agenda-for-may-2024-mixed-mode.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0859-01-000m-p802-11revm-revision-par.docx" TargetMode="Externa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24/11-24-0651-05-00be-tgbe-may-2024-meeting-agenda.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hyperlink" Target="https://mentor.ieee.org/802.11/dcn/23/11-23-0442-52-00be-tgbe-motions-list-part-4.pptx"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4/11-24-0662-10-00bh-agenda-tgbh-2024-may-session.ppt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mentor.ieee.org/802.11/dcn/24/11-24-0883-03-00bh-p802-11bh-initial-sa-comments.xlsx" TargetMode="External"/><Relationship Id="rId4" Type="http://schemas.openxmlformats.org/officeDocument/2006/relationships/hyperlink" Target="https://mentor.ieee.org/802.11/dcn/22/11-22-0651-44-00bh-tgbh-motions-list.pptx"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4/11-24-0653-15-00bn-tgbn-may-2024-meeting-agenda.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mentor.ieee.org/802.11/dcn/24/11-24-0171-08-00bn-tgbn-motions-list-part-1.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0666-06-00bp-tg-bp-meeting-agenda-for-may-interim-2024.ppt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s://mentor.ieee.org/802.18/dcn/24/18-24-0048-06-0000-proposed-response-to-canada-ised-s-consultation-re-draft-rss-210-issue-11.pdf" TargetMode="External"/><Relationship Id="rId3" Type="http://schemas.openxmlformats.org/officeDocument/2006/relationships/hyperlink" Target="https://mentor.ieee.org/802.18/documents?is_dcn=0001&amp;is_group=0000&amp;is_year=2024" TargetMode="External"/><Relationship Id="rId7" Type="http://schemas.openxmlformats.org/officeDocument/2006/relationships/hyperlink" Target="https://mentor.ieee.org/802.18/dcn/24/18-24-0036-04-0000-proposed-response-to-thailand-nbtc-s-consultation-re-technical-requirements-on-the-lower-6-ghz-band.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8/dcn/24/18-24-0032-01-0000-proposed-modifications-to-itu-r-m-1450-5-for-may-2024-wp5a-meeting.docx" TargetMode="External"/><Relationship Id="rId5" Type="http://schemas.openxmlformats.org/officeDocument/2006/relationships/hyperlink" Target="https://mentor.ieee.org/802.18/dcn/24/18-24-0028-09-0000-proposed-feedback-to-the-cept-pc-on-draft-ecc-report-355.pdf" TargetMode="External"/><Relationship Id="rId4" Type="http://schemas.openxmlformats.org/officeDocument/2006/relationships/hyperlink" Target="https://mentor.ieee.org/802.18/dcn/24/18-24-0007-11-0000-proposed-response-to-fcc-second-further-notice-of-proposed-rulemaking-for-6ghz.pdf" TargetMode="External"/><Relationship Id="rId9" Type="http://schemas.openxmlformats.org/officeDocument/2006/relationships/hyperlink" Target="https://mentor.ieee.org/802.18/dcn/24/18-24-0039-08-0000-proposed-response-to-draft-acma-five-year-spectrum-outlook-2024-29-and-2024-25-work-program.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8/documents?is_dcn=53&amp;is_group=0000&amp;is_year=202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4.xml.rels><?xml version="1.0" encoding="UTF-8" standalone="yes"?>
<Relationships xmlns="http://schemas.openxmlformats.org/package/2006/relationships"><Relationship Id="rId8" Type="http://schemas.openxmlformats.org/officeDocument/2006/relationships/hyperlink" Target="https://mentor.ieee.org/802.11/documents?is_dcn=910&amp;is_year=2024" TargetMode="External"/><Relationship Id="rId3" Type="http://schemas.openxmlformats.org/officeDocument/2006/relationships/hyperlink" Target="https://www.icasa.org.za/news/2024/icasa-publishes-the-draft-radio-frequency-migration-plan-and-the-draft-international-mobile-telecommunication-roadmap-for-public-consultation" TargetMode="External"/><Relationship Id="rId7" Type="http://schemas.openxmlformats.org/officeDocument/2006/relationships/hyperlink" Target="https://mentor.ieee.org/802.18/dcn/24/18-24-0047-00-0000-liaison-from-etsi-isg-thz-on-the-publication-of-gr-thz-001-and-gr-thz-002.doc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mentor.ieee.org/802.15/documents?is_dcn=280&amp;is_group=0mag&amp;is_year=2024" TargetMode="External"/><Relationship Id="rId5" Type="http://schemas.openxmlformats.org/officeDocument/2006/relationships/hyperlink" Target="https://www.fcc.gov/ecfs/document/10416238018537/1" TargetMode="External"/><Relationship Id="rId4" Type="http://schemas.openxmlformats.org/officeDocument/2006/relationships/hyperlink" Target="https://mentor.ieee.org/802.18/documents?is_dcn=54&amp;is_group=0000&amp;is_year=2024"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wi-fi.org/news-events/newsroom/wi-fi-alliance-congratulates-ntia-spectrum-team-on-the-national-spectrum" TargetMode="External"/><Relationship Id="rId2" Type="http://schemas.openxmlformats.org/officeDocument/2006/relationships/hyperlink" Target="https://www.wi-fi.org/news-events/newsroom/wi-fi-alliance-afc-specifications-and-tools-streamline-standard-power-device" TargetMode="External"/><Relationship Id="rId1" Type="http://schemas.openxmlformats.org/officeDocument/2006/relationships/slideLayout" Target="../slideLayouts/slideLayout2.xml"/><Relationship Id="rId6" Type="http://schemas.openxmlformats.org/officeDocument/2006/relationships/hyperlink" Target="https://www.wi-fi.org/news-events/newsroom/wi-fi-alliance-members-showcase-value-of-wi-fi-certified" TargetMode="External"/><Relationship Id="rId5" Type="http://schemas.openxmlformats.org/officeDocument/2006/relationships/hyperlink" Target="https://www.wi-fi.org/news-events/newsroom/wi-fi-alliance-celebrates-25-years-of-wi-fi-innovation-and-impact" TargetMode="External"/><Relationship Id="rId4" Type="http://schemas.openxmlformats.org/officeDocument/2006/relationships/hyperlink" Target="https://www.wi-fi.org/news-events/newsroom/wi-fi-alliance-applauds-automated-frequency-coordination-afc-system-approval"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datatracker.ietf.org/group/edu/materials/" TargetMode="External"/><Relationship Id="rId5" Type="http://schemas.openxmlformats.org/officeDocument/2006/relationships/hyperlink" Target="https://mentor.ieee.org/802.11/dcn/16/11-16-0500-01-0000-ietf-95-wireless-tutorial-802-11-overview.pptx" TargetMode="External"/><Relationship Id="rId4" Type="http://schemas.openxmlformats.org/officeDocument/2006/relationships/hyperlink" Target="https://www.ietf.org/about/participate/get-star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802.11 WG May 2024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2024-05-16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556312109"/>
              </p:ext>
            </p:extLst>
          </p:nvPr>
        </p:nvGraphicFramePr>
        <p:xfrm>
          <a:off x="982663" y="2416175"/>
          <a:ext cx="10058400" cy="2428875"/>
        </p:xfrm>
        <a:graphic>
          <a:graphicData uri="http://schemas.openxmlformats.org/presentationml/2006/ole">
            <mc:AlternateContent xmlns:mc="http://schemas.openxmlformats.org/markup-compatibility/2006">
              <mc:Choice xmlns:v="urn:schemas-microsoft-com:vml" Requires="v">
                <p:oleObj spid="_x0000_s1033" name="Document" r:id="rId4" imgW="10504897" imgH="2538262" progId="Word.Document.8">
                  <p:embed/>
                </p:oleObj>
              </mc:Choice>
              <mc:Fallback>
                <p:oleObj name="Document" r:id="rId4" imgW="10504897" imgH="2538262" progId="Word.Document.8">
                  <p:embed/>
                  <p:pic>
                    <p:nvPicPr>
                      <p:cNvPr id="0" name="Picture 3"/>
                      <p:cNvPicPr>
                        <a:picLocks noChangeAspect="1" noChangeArrowheads="1"/>
                      </p:cNvPicPr>
                      <p:nvPr/>
                    </p:nvPicPr>
                    <p:blipFill>
                      <a:blip r:embed="rId5"/>
                      <a:srcRect/>
                      <a:stretch>
                        <a:fillRect/>
                      </a:stretch>
                    </p:blipFill>
                    <p:spPr bwMode="auto">
                      <a:xfrm>
                        <a:off x="982663" y="2416175"/>
                        <a:ext cx="1005840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D632FD04-4C77-43F9-BC04-94463E79ECED}"/>
              </a:ext>
            </a:extLst>
          </p:cNvPr>
          <p:cNvSpPr>
            <a:spLocks noGrp="1"/>
          </p:cNvSpPr>
          <p:nvPr>
            <p:ph type="ftr" idx="11"/>
          </p:nvPr>
        </p:nvSpPr>
        <p:spPr/>
        <p:txBody>
          <a:bodyPr/>
          <a:lstStyle/>
          <a:p>
            <a:r>
              <a:rPr lang="en-GB"/>
              <a:t>Stephen McCann, Huawei</a:t>
            </a:r>
          </a:p>
        </p:txBody>
      </p:sp>
      <p:sp>
        <p:nvSpPr>
          <p:cNvPr id="3" name="Slide Number Placeholder 2">
            <a:extLst>
              <a:ext uri="{FF2B5EF4-FFF2-40B4-BE49-F238E27FC236}">
                <a16:creationId xmlns:a16="http://schemas.microsoft.com/office/drawing/2014/main" id="{15942B00-031F-4851-A8DC-A1B94623C3AA}"/>
              </a:ext>
            </a:extLst>
          </p:cNvPr>
          <p:cNvSpPr>
            <a:spLocks noGrp="1"/>
          </p:cNvSpPr>
          <p:nvPr>
            <p:ph type="sldNum" idx="12"/>
          </p:nvPr>
        </p:nvSpPr>
        <p:spPr/>
        <p:txBody>
          <a:bodyPr/>
          <a:lstStyle/>
          <a:p>
            <a:r>
              <a:rPr lang="en-GB"/>
              <a:t>Slide </a:t>
            </a:r>
            <a:fld id="{DE40C9FC-4879-4F20-9ECA-A574A90476B7}" type="slidenum">
              <a:rPr lang="en-GB" smtClean="0"/>
              <a:pPr/>
              <a:t>1</a:t>
            </a:fld>
            <a:endParaRPr lang="en-GB"/>
          </a:p>
        </p:txBody>
      </p:sp>
      <p:sp>
        <p:nvSpPr>
          <p:cNvPr id="4" name="Date Placeholder 3">
            <a:extLst>
              <a:ext uri="{FF2B5EF4-FFF2-40B4-BE49-F238E27FC236}">
                <a16:creationId xmlns:a16="http://schemas.microsoft.com/office/drawing/2014/main" id="{05FF5A44-396B-4361-B9AB-D6B70F1C8F0C}"/>
              </a:ext>
            </a:extLst>
          </p:cNvPr>
          <p:cNvSpPr>
            <a:spLocks noGrp="1"/>
          </p:cNvSpPr>
          <p:nvPr>
            <p:ph type="dt" idx="10"/>
          </p:nvPr>
        </p:nvSpPr>
        <p:spPr/>
        <p:txBody>
          <a:bodyPr/>
          <a:lstStyle/>
          <a:p>
            <a:r>
              <a:rPr lang="en-US"/>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84629"/>
            <a:ext cx="10363200" cy="10255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(May 2024)</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53193628"/>
              </p:ext>
            </p:extLst>
          </p:nvPr>
        </p:nvGraphicFramePr>
        <p:xfrm>
          <a:off x="1066800" y="2353991"/>
          <a:ext cx="9921875" cy="2409825"/>
        </p:xfrm>
        <a:graphic>
          <a:graphicData uri="http://schemas.openxmlformats.org/presentationml/2006/ole">
            <mc:AlternateContent xmlns:mc="http://schemas.openxmlformats.org/markup-compatibility/2006">
              <mc:Choice xmlns:v="urn:schemas-microsoft-com:vml" Requires="v">
                <p:oleObj spid="_x0000_s2057" name="Document" r:id="rId4" imgW="10459112" imgH="2542938" progId="Word.Document.8">
                  <p:embed/>
                </p:oleObj>
              </mc:Choice>
              <mc:Fallback>
                <p:oleObj name="Document" r:id="rId4" imgW="10459112" imgH="2542938" progId="Word.Document.8">
                  <p:embed/>
                  <p:pic>
                    <p:nvPicPr>
                      <p:cNvPr id="3075" name="Object 3"/>
                      <p:cNvPicPr>
                        <a:picLocks noChangeAspect="1" noChangeArrowheads="1"/>
                      </p:cNvPicPr>
                      <p:nvPr/>
                    </p:nvPicPr>
                    <p:blipFill>
                      <a:blip r:embed="rId5"/>
                      <a:srcRect/>
                      <a:stretch>
                        <a:fillRect/>
                      </a:stretch>
                    </p:blipFill>
                    <p:spPr bwMode="auto">
                      <a:xfrm>
                        <a:off x="1066800" y="2353991"/>
                        <a:ext cx="9921875" cy="24098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955A5C56-8604-41C4-8621-F7648059D76A}"/>
              </a:ext>
            </a:extLst>
          </p:cNvPr>
          <p:cNvSpPr>
            <a:spLocks noGrp="1"/>
          </p:cNvSpPr>
          <p:nvPr>
            <p:ph type="ftr" idx="11"/>
          </p:nvPr>
        </p:nvSpPr>
        <p:spPr/>
        <p:txBody>
          <a:bodyPr/>
          <a:lstStyle/>
          <a:p>
            <a:r>
              <a:rPr lang="en-GB"/>
              <a:t>Emily Qi, Intel</a:t>
            </a:r>
          </a:p>
        </p:txBody>
      </p:sp>
      <p:sp>
        <p:nvSpPr>
          <p:cNvPr id="3" name="Slide Number Placeholder 2">
            <a:extLst>
              <a:ext uri="{FF2B5EF4-FFF2-40B4-BE49-F238E27FC236}">
                <a16:creationId xmlns:a16="http://schemas.microsoft.com/office/drawing/2014/main" id="{9D06A025-A6A6-48EC-A65B-243501488F9B}"/>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ACE2A7AD-C78E-4874-B079-6DAD39A90A8A}"/>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3445203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16, 2024</a:t>
            </a:r>
          </a:p>
          <a:p>
            <a:pPr lvl="2">
              <a:lnSpc>
                <a:spcPct val="80000"/>
              </a:lnSpc>
              <a:defRPr/>
            </a:pPr>
            <a:r>
              <a:rPr lang="en-US" sz="1400" dirty="0"/>
              <a:t>Notifications of IEEE 802.11bf PAR modification and IEEE 802.11pb PAR and CSD</a:t>
            </a:r>
          </a:p>
          <a:p>
            <a:pPr lvl="2">
              <a:lnSpc>
                <a:spcPct val="80000"/>
              </a:lnSpc>
              <a:defRPr/>
            </a:pPr>
            <a:r>
              <a:rPr lang="en-US" sz="1400" dirty="0"/>
              <a:t>“Transfer” of RFC 8110 (Opportunistic Wireless Encryption) to IEEE 802.11</a:t>
            </a:r>
          </a:p>
        </p:txBody>
      </p:sp>
      <p:sp>
        <p:nvSpPr>
          <p:cNvPr id="2" name="Footer Placeholder 1">
            <a:extLst>
              <a:ext uri="{FF2B5EF4-FFF2-40B4-BE49-F238E27FC236}">
                <a16:creationId xmlns:a16="http://schemas.microsoft.com/office/drawing/2014/main" id="{1D9D48B5-571B-4548-A81A-3FD8D8B1CF83}"/>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3101666-5EB9-4F6B-A558-93B3B9BE24B3}"/>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D6FDCFFA-E86E-45F2-8479-5C23514B26D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4297258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hlinkClick r:id="rId3"/>
              </a:rPr>
              <a:t>RFC 9542</a:t>
            </a:r>
            <a:r>
              <a:rPr lang="en-US" b="0" dirty="0">
                <a:solidFill>
                  <a:srgbClr val="000000"/>
                </a:solidFill>
                <a:ea typeface="Arial Unicode MS" pitchFamily="34" charset="-128"/>
                <a:cs typeface="Arial Unicode MS" pitchFamily="34" charset="-128"/>
              </a:rPr>
              <a:t> on “IANA Considerations and IETF Protocol and Documentation Usage for IEEE 802 Parameters”, April 2024. Updates and obsoletes </a:t>
            </a:r>
            <a:r>
              <a:rPr lang="en-US" b="0" dirty="0">
                <a:solidFill>
                  <a:srgbClr val="000000"/>
                </a:solidFill>
                <a:ea typeface="Arial Unicode MS" pitchFamily="34" charset="-128"/>
                <a:cs typeface="Arial Unicode MS" pitchFamily="34" charset="-128"/>
                <a:hlinkClick r:id="rId4"/>
              </a:rPr>
              <a:t>RFC 7042</a:t>
            </a:r>
            <a:r>
              <a:rPr lang="en-US" b="0" dirty="0">
                <a:solidFill>
                  <a:srgbClr val="000000"/>
                </a:solidFill>
                <a:ea typeface="Arial Unicode MS" pitchFamily="34" charset="-128"/>
                <a:cs typeface="Arial Unicode MS" pitchFamily="34" charset="-128"/>
              </a:rPr>
              <a:t>.</a:t>
            </a:r>
          </a:p>
          <a:p>
            <a:pPr>
              <a:lnSpc>
                <a:spcPct val="80000"/>
              </a:lnSpc>
              <a:defRPr/>
            </a:pPr>
            <a:r>
              <a:rPr lang="en-US" b="0" dirty="0">
                <a:solidFill>
                  <a:srgbClr val="000000"/>
                </a:solidFill>
                <a:ea typeface="Arial Unicode MS" pitchFamily="34" charset="-128"/>
                <a:cs typeface="Arial Unicode MS" pitchFamily="34" charset="-128"/>
                <a:hlinkClick r:id="rId5"/>
              </a:rPr>
              <a:t>RFC 9562</a:t>
            </a:r>
            <a:r>
              <a:rPr lang="en-US" b="0" dirty="0">
                <a:solidFill>
                  <a:srgbClr val="000000"/>
                </a:solidFill>
                <a:ea typeface="Arial Unicode MS" pitchFamily="34" charset="-128"/>
                <a:cs typeface="Arial Unicode MS" pitchFamily="34" charset="-128"/>
              </a:rPr>
              <a:t> on “Universally Unique </a:t>
            </a:r>
            <a:r>
              <a:rPr lang="en-US" b="0" dirty="0" err="1">
                <a:solidFill>
                  <a:srgbClr val="000000"/>
                </a:solidFill>
                <a:ea typeface="Arial Unicode MS" pitchFamily="34" charset="-128"/>
                <a:cs typeface="Arial Unicode MS" pitchFamily="34" charset="-128"/>
              </a:rPr>
              <a:t>IDentifiers</a:t>
            </a:r>
            <a:r>
              <a:rPr lang="en-US" b="0" dirty="0">
                <a:solidFill>
                  <a:srgbClr val="000000"/>
                </a:solidFill>
                <a:ea typeface="Arial Unicode MS" pitchFamily="34" charset="-128"/>
                <a:cs typeface="Arial Unicode MS" pitchFamily="34" charset="-128"/>
              </a:rPr>
              <a:t> (UUIDs)”, May 2024. Mentions IEEE 802.11bh!</a:t>
            </a:r>
          </a:p>
        </p:txBody>
      </p:sp>
      <p:sp>
        <p:nvSpPr>
          <p:cNvPr id="2" name="Footer Placeholder 1">
            <a:extLst>
              <a:ext uri="{FF2B5EF4-FFF2-40B4-BE49-F238E27FC236}">
                <a16:creationId xmlns:a16="http://schemas.microsoft.com/office/drawing/2014/main" id="{3A44379C-9162-4ADE-8AF5-2213CE358ECF}"/>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4E114C0D-2E19-4859-AED7-C3C1E1EAB8D7}"/>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DDF3ECC0-B6B9-416A-91B3-524ED59CC7A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4163240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120 July 20-26, 2024</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4066234352"/>
              </p:ext>
            </p:extLst>
          </p:nvPr>
        </p:nvGraphicFramePr>
        <p:xfrm>
          <a:off x="2607221" y="2574504"/>
          <a:ext cx="6977557" cy="157024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r>
                        <a:rPr lang="en-US" dirty="0">
                          <a:hlinkClick r:id="rId4"/>
                        </a:rPr>
                        <a:t>sconepro</a:t>
                      </a:r>
                      <a:endParaRPr lang="en-US" dirty="0"/>
                    </a:p>
                  </a:txBody>
                  <a:tcPr anchor="ctr"/>
                </a:tc>
                <a:tc>
                  <a:txBody>
                    <a:bodyPr/>
                    <a:lstStyle/>
                    <a:p>
                      <a:r>
                        <a:rPr lang="en-US" dirty="0"/>
                        <a:t>Secure Communication of Network Properties</a:t>
                      </a:r>
                    </a:p>
                  </a:txBody>
                  <a:tcPr anchor="ctr"/>
                </a:tc>
                <a:extLst>
                  <a:ext uri="{0D108BD9-81ED-4DB2-BD59-A6C34878D82A}">
                    <a16:rowId xmlns:a16="http://schemas.microsoft.com/office/drawing/2014/main" val="3624949388"/>
                  </a:ext>
                </a:extLst>
              </a:tr>
              <a:tr h="523416">
                <a:tc>
                  <a:txBody>
                    <a:bodyPr/>
                    <a:lstStyle/>
                    <a:p>
                      <a:r>
                        <a:rPr lang="en-US" dirty="0" err="1">
                          <a:hlinkClick r:id="rId5"/>
                        </a:rPr>
                        <a:t>alldispatch</a:t>
                      </a:r>
                      <a:endParaRPr lang="en-US" dirty="0"/>
                    </a:p>
                  </a:txBody>
                  <a:tcPr anchor="ctr"/>
                </a:tc>
                <a:tc>
                  <a:txBody>
                    <a:bodyPr/>
                    <a:lstStyle/>
                    <a:p>
                      <a:r>
                        <a:rPr lang="en-US" dirty="0"/>
                        <a:t>IETF-Wide "Dispatch" Session</a:t>
                      </a:r>
                    </a:p>
                  </a:txBody>
                  <a:tcPr anchor="ctr"/>
                </a:tc>
                <a:extLst>
                  <a:ext uri="{0D108BD9-81ED-4DB2-BD59-A6C34878D82A}">
                    <a16:rowId xmlns:a16="http://schemas.microsoft.com/office/drawing/2014/main" val="2482951840"/>
                  </a:ext>
                </a:extLst>
              </a:tr>
              <a:tr h="523416">
                <a:tc>
                  <a:txBody>
                    <a:bodyPr/>
                    <a:lstStyle/>
                    <a:p>
                      <a:r>
                        <a:rPr lang="en-US" dirty="0">
                          <a:hlinkClick r:id="rId6"/>
                        </a:rPr>
                        <a:t>spice</a:t>
                      </a:r>
                      <a:endParaRPr lang="en-US" dirty="0"/>
                    </a:p>
                  </a:txBody>
                  <a:tcPr anchor="ctr"/>
                </a:tc>
                <a:tc>
                  <a:txBody>
                    <a:bodyPr/>
                    <a:lstStyle/>
                    <a:p>
                      <a:r>
                        <a:rPr lang="en-US" dirty="0"/>
                        <a:t>Secure Patterns for Internet </a:t>
                      </a:r>
                      <a:r>
                        <a:rPr lang="en-US" dirty="0" err="1"/>
                        <a:t>CrEdentials</a:t>
                      </a:r>
                      <a:endParaRPr lang="en-US" dirty="0"/>
                    </a:p>
                  </a:txBody>
                  <a:tcPr anchor="ctr"/>
                </a:tc>
                <a:extLst>
                  <a:ext uri="{0D108BD9-81ED-4DB2-BD59-A6C34878D82A}">
                    <a16:rowId xmlns:a16="http://schemas.microsoft.com/office/drawing/2014/main" val="902884817"/>
                  </a:ext>
                </a:extLst>
              </a:tr>
            </a:tbl>
          </a:graphicData>
        </a:graphic>
      </p:graphicFrame>
      <p:sp>
        <p:nvSpPr>
          <p:cNvPr id="3" name="Footer Placeholder 2">
            <a:extLst>
              <a:ext uri="{FF2B5EF4-FFF2-40B4-BE49-F238E27FC236}">
                <a16:creationId xmlns:a16="http://schemas.microsoft.com/office/drawing/2014/main" id="{0A51E35C-13B5-43F6-B21F-1C1E5A04B528}"/>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B344C9BF-7907-4B18-842D-8E377C100FEF}"/>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5" name="Date Placeholder 4">
            <a:extLst>
              <a:ext uri="{FF2B5EF4-FFF2-40B4-BE49-F238E27FC236}">
                <a16:creationId xmlns:a16="http://schemas.microsoft.com/office/drawing/2014/main" id="{75C4A265-8046-47C3-8F56-EAC1EEBAF4B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722423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83570496"/>
              </p:ext>
            </p:extLst>
          </p:nvPr>
        </p:nvGraphicFramePr>
        <p:xfrm>
          <a:off x="2514600" y="1983626"/>
          <a:ext cx="6977558" cy="409588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898437168"/>
                  </a:ext>
                </a:extLst>
              </a:tr>
              <a:tr h="496614">
                <a:tc>
                  <a:txBody>
                    <a:bodyPr/>
                    <a:lstStyle/>
                    <a:p>
                      <a:r>
                        <a:rPr lang="en-US" dirty="0">
                          <a:hlinkClick r:id="rId6"/>
                        </a:rPr>
                        <a:t>asdf</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A Semantic Definition Format for Data and Interactions of Things</a:t>
                      </a:r>
                      <a:endParaRPr lang="en-US" sz="1800" b="0" dirty="0"/>
                    </a:p>
                  </a:txBody>
                  <a:tcPr marL="70945" marR="70945" marT="35472" marB="35472" anchor="ctr"/>
                </a:tc>
                <a:extLst>
                  <a:ext uri="{0D108BD9-81ED-4DB2-BD59-A6C34878D82A}">
                    <a16:rowId xmlns:a16="http://schemas.microsoft.com/office/drawing/2014/main" val="2073386979"/>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926338756"/>
                  </a:ext>
                </a:extLst>
              </a:tr>
              <a:tr h="496614">
                <a:tc>
                  <a:txBody>
                    <a:bodyPr/>
                    <a:lstStyle/>
                    <a:p>
                      <a:r>
                        <a:rPr lang="en-US" dirty="0">
                          <a:hlinkClick r:id="rId10"/>
                        </a:rPr>
                        <a:t>deleg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DNS Delegation</a:t>
                      </a:r>
                      <a:endParaRPr lang="en-US" sz="1800" b="0" dirty="0"/>
                    </a:p>
                  </a:txBody>
                  <a:tcPr marL="70945" marR="70945" marT="35472" marB="35472" anchor="ctr"/>
                </a:tc>
                <a:extLst>
                  <a:ext uri="{0D108BD9-81ED-4DB2-BD59-A6C34878D82A}">
                    <a16:rowId xmlns:a16="http://schemas.microsoft.com/office/drawing/2014/main" val="1669581490"/>
                  </a:ext>
                </a:extLst>
              </a:tr>
              <a:tr h="496614">
                <a:tc>
                  <a:txBody>
                    <a:bodyPr/>
                    <a:lstStyle/>
                    <a:p>
                      <a:r>
                        <a:rPr lang="en-US" dirty="0">
                          <a:hlinkClick r:id="rId12"/>
                        </a:rPr>
                        <a:t>emu</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EAP Method Update</a:t>
                      </a:r>
                      <a:endParaRPr lang="en-US" sz="1800" b="0" dirty="0"/>
                    </a:p>
                  </a:txBody>
                  <a:tcPr marL="70945" marR="70945" marT="35472" marB="35472" anchor="ctr"/>
                </a:tc>
                <a:extLst>
                  <a:ext uri="{0D108BD9-81ED-4DB2-BD59-A6C34878D82A}">
                    <a16:rowId xmlns:a16="http://schemas.microsoft.com/office/drawing/2014/main" val="3159242430"/>
                  </a:ext>
                </a:extLst>
              </a:tr>
              <a:tr h="496614">
                <a:tc>
                  <a:txBody>
                    <a:bodyPr/>
                    <a:lstStyle/>
                    <a:p>
                      <a:r>
                        <a:rPr lang="en-US" dirty="0">
                          <a:hlinkClick r:id="rId14"/>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Global Routing Operations</a:t>
                      </a:r>
                      <a:endParaRPr lang="en-US" sz="1800" b="0" dirty="0"/>
                    </a:p>
                  </a:txBody>
                  <a:tcPr marL="70945" marR="70945" marT="35472" marB="35472" anchor="ctr"/>
                </a:tc>
                <a:extLst>
                  <a:ext uri="{0D108BD9-81ED-4DB2-BD59-A6C34878D82A}">
                    <a16:rowId xmlns:a16="http://schemas.microsoft.com/office/drawing/2014/main" val="4098274869"/>
                  </a:ext>
                </a:extLst>
              </a:tr>
              <a:tr h="496614">
                <a:tc>
                  <a:txBody>
                    <a:bodyPr/>
                    <a:lstStyle/>
                    <a:p>
                      <a:r>
                        <a:rPr lang="en-US" dirty="0">
                          <a:hlinkClick r:id="rId16"/>
                        </a:rPr>
                        <a:t>mls</a:t>
                      </a:r>
                      <a:endParaRPr lang="en-US" dirty="0"/>
                    </a:p>
                  </a:txBody>
                  <a:tcPr anchor="ctr"/>
                </a:tc>
                <a:tc>
                  <a:txBody>
                    <a:bodyPr/>
                    <a:lstStyle/>
                    <a:p>
                      <a:r>
                        <a:rPr lang="en-US" dirty="0">
                          <a:hlinkClick r:id="rId17"/>
                        </a:rPr>
                        <a:t>Messaging Layer Security</a:t>
                      </a:r>
                      <a:endParaRPr lang="en-US" dirty="0"/>
                    </a:p>
                  </a:txBody>
                  <a:tcPr anchor="ctr"/>
                </a:tc>
                <a:extLst>
                  <a:ext uri="{0D108BD9-81ED-4DB2-BD59-A6C34878D82A}">
                    <a16:rowId xmlns:a16="http://schemas.microsoft.com/office/drawing/2014/main" val="1578617353"/>
                  </a:ext>
                </a:extLst>
              </a:tr>
              <a:tr h="496614">
                <a:tc>
                  <a:txBody>
                    <a:bodyPr/>
                    <a:lstStyle/>
                    <a:p>
                      <a:r>
                        <a:rPr lang="en-US" dirty="0">
                          <a:hlinkClick r:id="rId18"/>
                        </a:rPr>
                        <a:t>multi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Multiformats</a:t>
                      </a:r>
                      <a:endParaRPr lang="en-US" sz="1800" b="0" dirty="0"/>
                    </a:p>
                  </a:txBody>
                  <a:tcPr marL="70945" marR="70945" marT="35472" marB="35472" anchor="ctr"/>
                </a:tc>
                <a:extLst>
                  <a:ext uri="{0D108BD9-81ED-4DB2-BD59-A6C34878D82A}">
                    <a16:rowId xmlns:a16="http://schemas.microsoft.com/office/drawing/2014/main" val="3416167694"/>
                  </a:ext>
                </a:extLst>
              </a:tr>
            </a:tbl>
          </a:graphicData>
        </a:graphic>
      </p:graphicFrame>
      <p:sp>
        <p:nvSpPr>
          <p:cNvPr id="3" name="Footer Placeholder 2">
            <a:extLst>
              <a:ext uri="{FF2B5EF4-FFF2-40B4-BE49-F238E27FC236}">
                <a16:creationId xmlns:a16="http://schemas.microsoft.com/office/drawing/2014/main" id="{0C8D69ED-AC7C-4CD5-8BEB-F09B6D265E49}"/>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13296352-6B50-461A-AA6F-F6F70E0CD54E}"/>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5" name="Date Placeholder 4">
            <a:extLst>
              <a:ext uri="{FF2B5EF4-FFF2-40B4-BE49-F238E27FC236}">
                <a16:creationId xmlns:a16="http://schemas.microsoft.com/office/drawing/2014/main" id="{B9BD484E-39DB-4FC8-8504-4B74F0EF9ED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0886569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708876279"/>
              </p:ext>
            </p:extLst>
          </p:nvPr>
        </p:nvGraphicFramePr>
        <p:xfrm>
          <a:off x="2514600" y="1983626"/>
          <a:ext cx="6977558" cy="148984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err="1">
                          <a:hlinkClick r:id="rId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Operations and Management Area Working Group</a:t>
                      </a:r>
                      <a:endParaRPr lang="en-US" sz="1800" b="0" dirty="0"/>
                    </a:p>
                  </a:txBody>
                  <a:tcPr marL="70945" marR="70945" marT="35472" marB="35472" anchor="ctr"/>
                </a:tc>
                <a:extLst>
                  <a:ext uri="{0D108BD9-81ED-4DB2-BD59-A6C34878D82A}">
                    <a16:rowId xmlns:a16="http://schemas.microsoft.com/office/drawing/2014/main" val="1248735191"/>
                  </a:ext>
                </a:extLst>
              </a:tr>
              <a:tr h="496614">
                <a:tc>
                  <a:txBody>
                    <a:bodyPr/>
                    <a:lstStyle/>
                    <a:p>
                      <a:r>
                        <a:rPr lang="en-US" dirty="0">
                          <a:hlinkClick r:id="rId6"/>
                        </a:rPr>
                        <a:t>spice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Secure Patterns for Internet CrEdentials</a:t>
                      </a:r>
                      <a:endParaRPr lang="en-US" sz="1800" b="0" dirty="0"/>
                    </a:p>
                  </a:txBody>
                  <a:tcPr marL="70945" marR="70945" marT="35472" marB="35472" anchor="ctr"/>
                </a:tc>
                <a:extLst>
                  <a:ext uri="{0D108BD9-81ED-4DB2-BD59-A6C34878D82A}">
                    <a16:rowId xmlns:a16="http://schemas.microsoft.com/office/drawing/2014/main" val="2447710368"/>
                  </a:ext>
                </a:extLst>
              </a:tr>
              <a:tr h="496614">
                <a:tc>
                  <a:txBody>
                    <a:bodyPr/>
                    <a:lstStyle/>
                    <a:p>
                      <a:r>
                        <a:rPr lang="en-US" dirty="0">
                          <a:hlinkClick r:id="rId8"/>
                        </a:rPr>
                        <a:t>srv6ops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SRv6 Operations</a:t>
                      </a:r>
                      <a:endParaRPr lang="en-US" sz="1800" b="0" dirty="0"/>
                    </a:p>
                  </a:txBody>
                  <a:tcPr marL="70945" marR="70945" marT="35472" marB="35472" anchor="ctr"/>
                </a:tc>
                <a:extLst>
                  <a:ext uri="{0D108BD9-81ED-4DB2-BD59-A6C34878D82A}">
                    <a16:rowId xmlns:a16="http://schemas.microsoft.com/office/drawing/2014/main" val="543030989"/>
                  </a:ext>
                </a:extLst>
              </a:tr>
            </a:tbl>
          </a:graphicData>
        </a:graphic>
      </p:graphicFrame>
      <p:sp>
        <p:nvSpPr>
          <p:cNvPr id="3" name="Footer Placeholder 2">
            <a:extLst>
              <a:ext uri="{FF2B5EF4-FFF2-40B4-BE49-F238E27FC236}">
                <a16:creationId xmlns:a16="http://schemas.microsoft.com/office/drawing/2014/main" id="{2B8875CA-6F24-47C6-BB44-C7F78D7B4AB1}"/>
              </a:ext>
            </a:extLst>
          </p:cNvPr>
          <p:cNvSpPr>
            <a:spLocks noGrp="1"/>
          </p:cNvSpPr>
          <p:nvPr>
            <p:ph type="ftr" idx="14"/>
          </p:nvPr>
        </p:nvSpPr>
        <p:spPr/>
        <p:txBody>
          <a:bodyPr/>
          <a:lstStyle/>
          <a:p>
            <a:r>
              <a:rPr lang="en-GB"/>
              <a:t>Peter Yee, NSA-CSD</a:t>
            </a:r>
            <a:endParaRPr lang="en-GB" dirty="0"/>
          </a:p>
        </p:txBody>
      </p:sp>
      <p:sp>
        <p:nvSpPr>
          <p:cNvPr id="4" name="Slide Number Placeholder 3">
            <a:extLst>
              <a:ext uri="{FF2B5EF4-FFF2-40B4-BE49-F238E27FC236}">
                <a16:creationId xmlns:a16="http://schemas.microsoft.com/office/drawing/2014/main" id="{FC7B2186-EFB9-4C89-80D9-5C155D4C364D}"/>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Date Placeholder 4">
            <a:extLst>
              <a:ext uri="{FF2B5EF4-FFF2-40B4-BE49-F238E27FC236}">
                <a16:creationId xmlns:a16="http://schemas.microsoft.com/office/drawing/2014/main" id="{57FE11F1-E9A6-477B-9E6B-58AC6C83556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1909091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36B8095-B28C-4AB8-9BDF-6A58B6DD5AE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4A9CA36-9F87-4F94-997C-80457FA38C9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B13B6C35-97D2-4527-ACC4-56F0267B25D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622854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Approved for publication (revision needed): IPv6 Neighbor Discovery Multicast and Anycast Address Listener Subscription: </a:t>
            </a:r>
            <a:r>
              <a:rPr lang="en-US" sz="1400" dirty="0">
                <a:hlinkClick r:id="rId4"/>
              </a:rPr>
              <a:t>https://datatracker.ietf.org/doc/draft-ietf-6lo-multicast-registration/</a:t>
            </a:r>
            <a:r>
              <a:rPr lang="en-US" sz="1400" dirty="0"/>
              <a:t> (April 2024)</a:t>
            </a:r>
          </a:p>
          <a:p>
            <a:pPr lvl="2">
              <a:lnSpc>
                <a:spcPct val="80000"/>
              </a:lnSpc>
              <a:spcAft>
                <a:spcPts val="600"/>
              </a:spcAft>
            </a:pPr>
            <a:r>
              <a:rPr lang="en-US" sz="1400" dirty="0"/>
              <a:t>Mentions IEEE 802.11 as one possible Low-power and Lossy Network to which this specification is applicable</a:t>
            </a:r>
          </a:p>
          <a:p>
            <a:pPr lvl="1">
              <a:lnSpc>
                <a:spcPct val="80000"/>
              </a:lnSpc>
              <a:spcAft>
                <a:spcPts val="600"/>
              </a:spcAft>
            </a:pPr>
            <a:r>
              <a:rPr lang="en-US" sz="1400" dirty="0"/>
              <a:t>Some other specifications reference IEEE 802.15.4 and IEEE 802.15.5.</a:t>
            </a:r>
          </a:p>
          <a:p>
            <a:pPr lvl="2">
              <a:lnSpc>
                <a:spcPct val="80000"/>
              </a:lnSpc>
              <a:spcAft>
                <a:spcPts val="600"/>
              </a:spcAft>
            </a:pPr>
            <a:endParaRPr lang="en-US" sz="1200" dirty="0"/>
          </a:p>
        </p:txBody>
      </p:sp>
      <p:sp>
        <p:nvSpPr>
          <p:cNvPr id="2" name="Footer Placeholder 1">
            <a:extLst>
              <a:ext uri="{FF2B5EF4-FFF2-40B4-BE49-F238E27FC236}">
                <a16:creationId xmlns:a16="http://schemas.microsoft.com/office/drawing/2014/main" id="{08CFFC83-8803-4D81-B50A-AD773AECBE3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C81893E-AB69-48A6-BFE9-4C04BFB341D7}"/>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52794769-92E1-468D-B225-9CB9282BA21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340620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pPr lvl="2"/>
            <a:r>
              <a:rPr lang="en-US" sz="1400" dirty="0"/>
              <a:t>Active Internet-Drafts make reference to RFC 9030 (An Architecture for IPv6 over the Time-Slotted Channel Hopping Mode of IEEE 802.15.4 (6TiSCH))</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5919DD26-4B43-4D3A-9854-17B3CC76E764}"/>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2747E6E-AAD7-436A-85E4-B72CC70397A3}"/>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C795D698-76FB-4D72-899C-93286851E4D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66847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Bef>
                <a:spcPts val="1200"/>
              </a:spcBef>
              <a:spcAft>
                <a:spcPts val="600"/>
              </a:spcAft>
            </a:pPr>
            <a:r>
              <a:rPr lang="en-US" sz="1800" dirty="0"/>
              <a:t>Updates</a:t>
            </a:r>
          </a:p>
          <a:p>
            <a:pPr lvl="1">
              <a:lnSpc>
                <a:spcPct val="80000"/>
              </a:lnSpc>
              <a:spcAft>
                <a:spcPts val="600"/>
              </a:spcAft>
            </a:pPr>
            <a:r>
              <a:rPr lang="en-US" sz="1400" dirty="0"/>
              <a:t>Updated: Randomized and Changing MAC Address: </a:t>
            </a:r>
            <a:r>
              <a:rPr lang="en-US" sz="1400" dirty="0">
                <a:hlinkClick r:id="rId4"/>
              </a:rPr>
              <a:t>https://datatracker.ietf.org/doc/draft-ietf-madinas-mac-address-randomization/</a:t>
            </a:r>
            <a:r>
              <a:rPr lang="en-US" sz="1400" dirty="0"/>
              <a:t> (February 2024)</a:t>
            </a:r>
          </a:p>
          <a:p>
            <a:pPr lvl="1">
              <a:lnSpc>
                <a:spcPct val="80000"/>
              </a:lnSpc>
              <a:spcAft>
                <a:spcPts val="600"/>
              </a:spcAft>
            </a:pPr>
            <a:r>
              <a:rPr lang="en-US" sz="1400" dirty="0"/>
              <a:t>Updated: Randomized and Changing MAC Address Use Cases and Requirements: </a:t>
            </a:r>
            <a:r>
              <a:rPr lang="en-US" sz="1400" dirty="0">
                <a:hlinkClick r:id="rId5"/>
              </a:rPr>
              <a:t>https://datatracker.ietf.org/doc/draft-ietf-madinas-use-cases/</a:t>
            </a:r>
            <a:r>
              <a:rPr lang="en-US" sz="1400" dirty="0"/>
              <a:t> (February 2024)</a:t>
            </a:r>
          </a:p>
          <a:p>
            <a:pPr lvl="1">
              <a:lnSpc>
                <a:spcPct val="80000"/>
              </a:lnSpc>
              <a:spcAft>
                <a:spcPts val="600"/>
              </a:spcAft>
            </a:pPr>
            <a:endParaRPr lang="en-US" sz="1400" dirty="0"/>
          </a:p>
        </p:txBody>
      </p:sp>
      <p:sp>
        <p:nvSpPr>
          <p:cNvPr id="2" name="Footer Placeholder 1">
            <a:extLst>
              <a:ext uri="{FF2B5EF4-FFF2-40B4-BE49-F238E27FC236}">
                <a16:creationId xmlns:a16="http://schemas.microsoft.com/office/drawing/2014/main" id="{A97DFB95-9CF9-4D65-B622-6E5BB8DC466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D045E73-4C05-4137-8E07-1AE6B3146B1D}"/>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640D0F6E-8E5B-4F7C-AC1D-AA83A6D8923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6436434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EAP Method Update (EMU)</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IESG evaluation: Tunnel Extensible Authentication Protocol (TEAP) Version 1: </a:t>
            </a:r>
            <a:r>
              <a:rPr lang="en-US" sz="1400" dirty="0">
                <a:hlinkClick r:id="rId4"/>
              </a:rPr>
              <a:t>https://datatracker.ietf.org/doc/draft-ietf-emu-rfc7170bis/</a:t>
            </a:r>
            <a:r>
              <a:rPr lang="en-US" sz="1400" dirty="0"/>
              <a:t> (March 2024)</a:t>
            </a:r>
          </a:p>
          <a:p>
            <a:pPr lvl="1">
              <a:lnSpc>
                <a:spcPct val="80000"/>
              </a:lnSpc>
              <a:spcAft>
                <a:spcPts val="600"/>
              </a:spcAft>
            </a:pPr>
            <a:r>
              <a:rPr lang="en-US" sz="1400" dirty="0"/>
              <a:t>Ready for adoption: The </a:t>
            </a:r>
            <a:r>
              <a:rPr lang="en-US" sz="1400" dirty="0" err="1"/>
              <a:t>eap.arpa</a:t>
            </a:r>
            <a:r>
              <a:rPr lang="en-US" sz="1400" dirty="0"/>
              <a:t> domain and EAP provisioning: </a:t>
            </a:r>
            <a:r>
              <a:rPr lang="en-US" sz="1400" dirty="0">
                <a:hlinkClick r:id="rId5"/>
              </a:rPr>
              <a:t>https://datatracker.ietf.org/doc/draft-dekok-emu-eap-arpa/</a:t>
            </a:r>
            <a:r>
              <a:rPr lang="en-US" sz="1400" dirty="0"/>
              <a:t> (May 2024)</a:t>
            </a:r>
          </a:p>
          <a:p>
            <a:pPr lvl="1">
              <a:lnSpc>
                <a:spcPct val="80000"/>
              </a:lnSpc>
              <a:spcAft>
                <a:spcPts val="600"/>
              </a:spcAft>
            </a:pPr>
            <a:r>
              <a:rPr lang="en-US" sz="1400" dirty="0"/>
              <a:t>Ready for adoption: Using the Extensible Authentication Protocol with Ephemeral Diffie-Hellman over COSE (EDHOC): </a:t>
            </a:r>
            <a:r>
              <a:rPr lang="en-US" sz="1400" dirty="0">
                <a:hlinkClick r:id="rId6"/>
              </a:rPr>
              <a:t>https://datatracker.ietf.org/doc/draft-ingles-eap-edhoc/</a:t>
            </a:r>
            <a:r>
              <a:rPr lang="en-US" sz="1400" dirty="0"/>
              <a:t> (November 2023)</a:t>
            </a:r>
          </a:p>
          <a:p>
            <a:pPr lvl="1">
              <a:lnSpc>
                <a:spcPct val="80000"/>
              </a:lnSpc>
              <a:spcAft>
                <a:spcPts val="600"/>
              </a:spcAft>
            </a:pPr>
            <a:r>
              <a:rPr lang="en-US" sz="1400" dirty="0"/>
              <a:t>Ready for adoption: EAP-FIDO: </a:t>
            </a:r>
            <a:r>
              <a:rPr lang="en-US" sz="1400" dirty="0">
                <a:hlinkClick r:id="rId7"/>
              </a:rPr>
              <a:t>https://datatracker.ietf.org/doc/draft-janfred-eap-fido/</a:t>
            </a:r>
            <a:r>
              <a:rPr lang="en-US" sz="1400" dirty="0"/>
              <a:t> (December 2023)</a:t>
            </a:r>
          </a:p>
        </p:txBody>
      </p:sp>
      <p:sp>
        <p:nvSpPr>
          <p:cNvPr id="2" name="Footer Placeholder 1">
            <a:extLst>
              <a:ext uri="{FF2B5EF4-FFF2-40B4-BE49-F238E27FC236}">
                <a16:creationId xmlns:a16="http://schemas.microsoft.com/office/drawing/2014/main" id="{14D1BF13-A291-4220-88AF-ED51F9520226}"/>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A0256CF1-9D97-49C9-9A67-2EF3C442F15E}"/>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47860F4F-E095-43A9-820C-29AD01EDE05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6484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and Report  for 2024-05-14 meeting</a:t>
            </a:r>
          </a:p>
        </p:txBody>
      </p:sp>
      <p:sp>
        <p:nvSpPr>
          <p:cNvPr id="3" name="Content Placeholder 2"/>
          <p:cNvSpPr>
            <a:spLocks noGrp="1"/>
          </p:cNvSpPr>
          <p:nvPr>
            <p:ph idx="1"/>
          </p:nvPr>
        </p:nvSpPr>
        <p:spPr>
          <a:xfrm>
            <a:off x="914401" y="1751014"/>
            <a:ext cx="10361084" cy="4724400"/>
          </a:xfrm>
        </p:spPr>
        <p:txBody>
          <a:bodyPr/>
          <a:lstStyle/>
          <a:p>
            <a:pPr>
              <a:buFont typeface="Arial" panose="020B0604020202020204" pitchFamily="34" charset="0"/>
              <a:buChar char="•"/>
            </a:pPr>
            <a:r>
              <a:rPr lang="en-US" sz="2000" dirty="0"/>
              <a:t>Roll Call / Contacts / Reflector</a:t>
            </a:r>
          </a:p>
          <a:p>
            <a:pPr>
              <a:buFont typeface="Arial" panose="020B0604020202020204" pitchFamily="34" charset="0"/>
              <a:buChar char="•"/>
            </a:pPr>
            <a:r>
              <a:rPr lang="en-US" sz="2000" dirty="0"/>
              <a:t>Brief status report</a:t>
            </a:r>
          </a:p>
          <a:p>
            <a:pPr>
              <a:buFont typeface="Arial" panose="020B0604020202020204" pitchFamily="34" charset="0"/>
              <a:buChar char="•"/>
            </a:pPr>
            <a:r>
              <a:rPr lang="en-US" sz="2000" dirty="0"/>
              <a:t>Amendment alignments and draft development snapshot</a:t>
            </a:r>
          </a:p>
          <a:p>
            <a:pPr>
              <a:buFont typeface="Arial" panose="020B0604020202020204" pitchFamily="34" charset="0"/>
              <a:buChar char="•"/>
            </a:pPr>
            <a:r>
              <a:rPr lang="en-US" sz="2000" dirty="0"/>
              <a:t>Editorial Style Guide updates and issues for feedback</a:t>
            </a:r>
          </a:p>
          <a:p>
            <a:pPr>
              <a:buFont typeface="Arial" panose="020B0604020202020204" pitchFamily="34" charset="0"/>
              <a:buChar char="•"/>
            </a:pPr>
            <a:r>
              <a:rPr lang="en-US" sz="2000" dirty="0"/>
              <a:t>11bk/D2.0 MDR/MEC Planning </a:t>
            </a:r>
          </a:p>
          <a:p>
            <a:pPr>
              <a:buFont typeface="Arial" panose="020B0604020202020204" pitchFamily="34" charset="0"/>
              <a:buChar char="•"/>
            </a:pPr>
            <a:r>
              <a:rPr lang="en-US" sz="2000" dirty="0"/>
              <a:t>Lesson learnt from </a:t>
            </a:r>
            <a:r>
              <a:rPr lang="en-US" sz="2000" dirty="0" err="1"/>
              <a:t>TGbe</a:t>
            </a:r>
            <a:endParaRPr lang="en-US" sz="2000" dirty="0">
              <a:hlinkClick r:id="rId2">
                <a:extLst>
                  <a:ext uri="{A12FA001-AC4F-418D-AE19-62706E023703}">
                    <ahyp:hlinkClr xmlns:ahyp="http://schemas.microsoft.com/office/drawing/2018/hyperlinkcolor" val="tx"/>
                  </a:ext>
                </a:extLst>
              </a:hlinkClick>
            </a:endParaRPr>
          </a:p>
          <a:p>
            <a:pPr>
              <a:buFont typeface="Arial" panose="020B0604020202020204" pitchFamily="34" charset="0"/>
              <a:buChar char="•"/>
            </a:pPr>
            <a:r>
              <a:rPr lang="en-US" sz="2000" dirty="0"/>
              <a:t>ANA number spaces</a:t>
            </a:r>
            <a:endParaRPr lang="en-US" sz="1600" dirty="0"/>
          </a:p>
          <a:p>
            <a:endParaRPr lang="en-US" sz="2000" dirty="0"/>
          </a:p>
        </p:txBody>
      </p:sp>
      <p:sp>
        <p:nvSpPr>
          <p:cNvPr id="7" name="Footer Placeholder 6">
            <a:extLst>
              <a:ext uri="{FF2B5EF4-FFF2-40B4-BE49-F238E27FC236}">
                <a16:creationId xmlns:a16="http://schemas.microsoft.com/office/drawing/2014/main" id="{258ACFE8-257B-440E-A6E2-E343A4BA0F8D}"/>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2182EA88-A807-42FA-93F9-2AB6FBF0095F}"/>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9" name="Date Placeholder 8">
            <a:extLst>
              <a:ext uri="{FF2B5EF4-FFF2-40B4-BE49-F238E27FC236}">
                <a16:creationId xmlns:a16="http://schemas.microsoft.com/office/drawing/2014/main" id="{64E7C300-F2B9-4BD1-9573-FB581382FA7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8934481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endParaRPr lang="en-US" sz="1400" dirty="0"/>
          </a:p>
          <a:p>
            <a:pPr lvl="1">
              <a:lnSpc>
                <a:spcPct val="80000"/>
              </a:lnSpc>
              <a:defRPr/>
            </a:pPr>
            <a:r>
              <a:rPr lang="en-US" sz="1400" dirty="0"/>
              <a:t>Revised: Link-Layer Types for PCAP and PCAPNG Capture File Formats: </a:t>
            </a:r>
            <a:r>
              <a:rPr lang="en-US" sz="1400" dirty="0">
                <a:hlinkClick r:id="rId4"/>
              </a:rPr>
              <a:t>https://datatracker.ietf.org/doc/draft-ietf-opsawg-pcaplinktype/</a:t>
            </a:r>
            <a:r>
              <a:rPr lang="en-US" sz="1400" dirty="0"/>
              <a:t> (April 2024)</a:t>
            </a:r>
          </a:p>
          <a:p>
            <a:pPr lvl="2">
              <a:lnSpc>
                <a:spcPct val="80000"/>
              </a:lnSpc>
              <a:defRPr/>
            </a:pPr>
            <a:r>
              <a:rPr lang="en-US" sz="1200" dirty="0"/>
              <a:t>Has several IEEE 802.11-related types</a:t>
            </a:r>
          </a:p>
          <a:p>
            <a:pPr lvl="1">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6D0C74F-1EAB-4DF0-A4B6-2C40C444590A}"/>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2D14BC47-BC6F-4290-A7A1-EB1E3C935AB8}"/>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63EA686C-B037-4E35-916F-471516A4CB5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9820427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Internet Area Working Group </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https://datatracker.ietf.org/wg/intarea/</a:t>
            </a:r>
            <a:endParaRPr lang="en-US" sz="2000" dirty="0"/>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Published as RFC 9542: IANA Considerations and IETF Protocol and Documentation Usage for IEEE 802 Parameters: </a:t>
            </a:r>
            <a:r>
              <a:rPr lang="en-US" sz="1400" dirty="0">
                <a:hlinkClick r:id="rId4"/>
              </a:rPr>
              <a:t>https://www.rfc-editor.org/info/rfc9542</a:t>
            </a:r>
            <a:r>
              <a:rPr lang="en-US" sz="1400" dirty="0">
                <a:hlinkClick r:id="rId5"/>
              </a:rPr>
              <a:t>/</a:t>
            </a:r>
            <a:r>
              <a:rPr lang="en-US" sz="1400" dirty="0"/>
              <a:t> (April 2024)</a:t>
            </a:r>
          </a:p>
          <a:p>
            <a:pPr lvl="2">
              <a:lnSpc>
                <a:spcPct val="80000"/>
              </a:lnSpc>
              <a:defRPr/>
            </a:pPr>
            <a:r>
              <a:rPr lang="en-US" sz="1400" dirty="0"/>
              <a:t>Discusses several aspects of IEEE 802 parameter and their use in IETF protocols, specifies IANA considerations for assignment of points under the IANA OUI, and provides some values for use in documentation.</a:t>
            </a:r>
          </a:p>
          <a:p>
            <a:pPr lvl="1">
              <a:lnSpc>
                <a:spcPct val="80000"/>
              </a:lnSpc>
              <a:defRPr/>
            </a:pPr>
            <a:r>
              <a:rPr lang="en-US" sz="1400" dirty="0"/>
              <a:t>Revised: Protocol Numbers for SCHC: </a:t>
            </a:r>
            <a:r>
              <a:rPr lang="en-US" sz="1400" dirty="0">
                <a:hlinkClick r:id="rId6"/>
              </a:rPr>
              <a:t>https://datatracker.ietf.org/doc/draft-ietf-intarea-schc-protocol-numbers/</a:t>
            </a:r>
            <a:r>
              <a:rPr lang="en-US" sz="1400" dirty="0"/>
              <a:t> (April 2024)</a:t>
            </a:r>
          </a:p>
          <a:p>
            <a:pPr lvl="2">
              <a:lnSpc>
                <a:spcPct val="80000"/>
              </a:lnSpc>
              <a:defRPr/>
            </a:pPr>
            <a:r>
              <a:rPr lang="en-US" sz="1400" dirty="0"/>
              <a:t>Requests an </a:t>
            </a:r>
            <a:r>
              <a:rPr lang="en-US" sz="1400" dirty="0" err="1"/>
              <a:t>Ethertype</a:t>
            </a:r>
            <a:r>
              <a:rPr lang="en-US" sz="1400" dirty="0"/>
              <a:t> for use of native Static Context Header Compression over IEEE 802 networks (for IP and non-IP protocols).</a:t>
            </a:r>
          </a:p>
        </p:txBody>
      </p:sp>
      <p:sp>
        <p:nvSpPr>
          <p:cNvPr id="2" name="Footer Placeholder 1">
            <a:extLst>
              <a:ext uri="{FF2B5EF4-FFF2-40B4-BE49-F238E27FC236}">
                <a16:creationId xmlns:a16="http://schemas.microsoft.com/office/drawing/2014/main" id="{280C08C1-D78C-4A0B-B44D-7DBD69A59D15}"/>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3CFE576-50BF-412D-8D2C-ACECF2357240}"/>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4" name="Date Placeholder 3">
            <a:extLst>
              <a:ext uri="{FF2B5EF4-FFF2-40B4-BE49-F238E27FC236}">
                <a16:creationId xmlns:a16="http://schemas.microsoft.com/office/drawing/2014/main" id="{75B6C1DF-5A4F-401C-86C7-C0B61F12AA7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753364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See: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New: TLS 1.2 is in Feature Freeze: </a:t>
            </a:r>
            <a:r>
              <a:rPr lang="en-US" sz="1400" dirty="0">
                <a:hlinkClick r:id="rId4"/>
              </a:rPr>
              <a:t>https://datatracker.ietf.org/doc/draft-ietf-tls-tls12-frozen/</a:t>
            </a:r>
            <a:r>
              <a:rPr lang="en-US" sz="1400" dirty="0"/>
              <a:t> (April 2024)</a:t>
            </a:r>
          </a:p>
          <a:p>
            <a:pPr lvl="1">
              <a:lnSpc>
                <a:spcPct val="80000"/>
              </a:lnSpc>
              <a:spcAft>
                <a:spcPts val="600"/>
              </a:spcAft>
              <a:defRPr/>
            </a:pPr>
            <a:r>
              <a:rPr lang="en-US" sz="1400" dirty="0"/>
              <a:t>Revised: Hybrid key exchange in TLS 1.3: </a:t>
            </a:r>
            <a:r>
              <a:rPr lang="en-US" sz="1400" dirty="0">
                <a:hlinkClick r:id="rId5"/>
              </a:rPr>
              <a:t>https://datatracker.ietf.org/doc/draft-ietf-tls-hybrid-design/</a:t>
            </a:r>
            <a:r>
              <a:rPr lang="en-US" sz="1400" dirty="0"/>
              <a:t> (April 2024)</a:t>
            </a:r>
          </a:p>
          <a:p>
            <a:pPr lvl="1">
              <a:lnSpc>
                <a:spcPct val="80000"/>
              </a:lnSpc>
              <a:spcAft>
                <a:spcPts val="600"/>
              </a:spcAft>
              <a:defRPr/>
            </a:pPr>
            <a:endParaRPr lang="en-US" sz="1400" dirty="0"/>
          </a:p>
        </p:txBody>
      </p:sp>
      <p:sp>
        <p:nvSpPr>
          <p:cNvPr id="2" name="Footer Placeholder 1">
            <a:extLst>
              <a:ext uri="{FF2B5EF4-FFF2-40B4-BE49-F238E27FC236}">
                <a16:creationId xmlns:a16="http://schemas.microsoft.com/office/drawing/2014/main" id="{48785B63-BEC0-49E0-8490-3B322D27080E}"/>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C58ED6A6-007F-42D3-9F9E-745015F92979}"/>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74CC3C75-F068-4A13-9FC6-5375659F1CF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028647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Published as RFC 9550: Deterministic Networking (</a:t>
            </a:r>
            <a:r>
              <a:rPr lang="en-US" sz="1400" dirty="0" err="1"/>
              <a:t>DetNet</a:t>
            </a:r>
            <a:r>
              <a:rPr lang="en-US" sz="1400" dirty="0"/>
              <a:t>): Packet Ordering Function: </a:t>
            </a:r>
            <a:r>
              <a:rPr lang="en-US" sz="1400" dirty="0">
                <a:hlinkClick r:id="rId4"/>
              </a:rPr>
              <a:t>https://www.rfc-editor.org/rfc/rfc9550</a:t>
            </a:r>
            <a:r>
              <a:rPr lang="en-US" sz="1400" dirty="0"/>
              <a:t> (March 2024)</a:t>
            </a:r>
          </a:p>
          <a:p>
            <a:pPr lvl="1"/>
            <a:r>
              <a:rPr lang="en-US" sz="1400" dirty="0"/>
              <a:t>Revised: Reliable and Available Wireless Architecture: </a:t>
            </a:r>
            <a:r>
              <a:rPr lang="en-US" sz="1400" dirty="0">
                <a:hlinkClick r:id="rId5"/>
              </a:rPr>
              <a:t>https://datatracker.ietf.org/doc/draft-ietf-raw-architecture/</a:t>
            </a:r>
            <a:r>
              <a:rPr lang="en-US" sz="1400" dirty="0"/>
              <a:t> (March 2024)</a:t>
            </a:r>
          </a:p>
        </p:txBody>
      </p:sp>
      <p:sp>
        <p:nvSpPr>
          <p:cNvPr id="2" name="Footer Placeholder 1">
            <a:extLst>
              <a:ext uri="{FF2B5EF4-FFF2-40B4-BE49-F238E27FC236}">
                <a16:creationId xmlns:a16="http://schemas.microsoft.com/office/drawing/2014/main" id="{A331EEAC-A689-470A-A2AC-C3F83AC4D1FD}"/>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6D4C5EDF-7CCF-47D7-B716-C53C0BAF8A41}"/>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BD1FD9DE-3D18-4B67-A2AC-33E1241BE468}"/>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29314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a:t>
            </a:r>
            <a:r>
              <a:rPr lang="en-US" sz="1400" i="1" dirty="0">
                <a:ea typeface="Arial Unicode MS" pitchFamily="34" charset="-128"/>
                <a:cs typeface="Arial Unicode MS" pitchFamily="34" charset="-128"/>
              </a:rPr>
              <a:t>e.g.</a:t>
            </a:r>
            <a:r>
              <a:rPr lang="en-US" sz="1400" dirty="0">
                <a:ea typeface="Arial Unicode MS" pitchFamily="34" charset="-128"/>
                <a:cs typeface="Arial Unicode MS" pitchFamily="34" charset="-128"/>
              </a:rPr>
              <a:t>, on-boarding)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Revised: Discovery for BRSKI variations: </a:t>
            </a:r>
            <a:r>
              <a:rPr lang="en-US" sz="1400" dirty="0">
                <a:hlinkClick r:id="rId4"/>
              </a:rPr>
              <a:t>https://datatracker.ietf.org/doc/draft-ietf-anima-brski-discovery/</a:t>
            </a:r>
            <a:r>
              <a:rPr lang="en-US" sz="1400" dirty="0"/>
              <a:t> (April 2024)</a:t>
            </a:r>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05E14EB-B805-44F1-A8B4-DCB68DBCAF59}"/>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82B9C1E0-51E2-4613-A6AB-4C5BCB8141E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7C916795-0241-4568-B325-E876B6DC694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7104187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904473F3-4A52-4BA2-AA2D-B37F189B6CC2}"/>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1FDE8671-38FE-43FB-9205-341D6565F5E7}"/>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FA840E4E-5867-483E-9A12-6B94AECFBF9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76861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Emily Qi </a:t>
            </a:r>
            <a:r>
              <a:rPr lang="en-US" sz="1600" dirty="0"/>
              <a:t>– </a:t>
            </a:r>
            <a:r>
              <a:rPr lang="en-US" sz="1600" b="0" dirty="0">
                <a:hlinkClick r:id="rId4"/>
              </a:rPr>
              <a:t>emily.h.qi@intel.com</a:t>
            </a:r>
            <a:endParaRPr lang="en-US" sz="1600" b="1" dirty="0"/>
          </a:p>
          <a:p>
            <a:pPr marL="342900" lvl="1" indent="-342900">
              <a:buFontTx/>
              <a:buChar char="•"/>
            </a:pPr>
            <a:r>
              <a:rPr lang="en-US" sz="1600" b="1" dirty="0" err="1"/>
              <a:t>TGbe</a:t>
            </a:r>
            <a:r>
              <a:rPr lang="en-US" sz="1600" b="1" dirty="0"/>
              <a:t> – Edward Au </a:t>
            </a:r>
            <a:r>
              <a:rPr lang="en-US" sz="1600" dirty="0"/>
              <a:t>– </a:t>
            </a:r>
            <a:r>
              <a:rPr lang="en-US" sz="1600" u="sng" dirty="0">
                <a:hlinkClick r:id="rId5"/>
              </a:rPr>
              <a:t>edward.ks.au@gmail.com</a:t>
            </a:r>
            <a:r>
              <a:rPr lang="en-US" sz="1600" u="sng" dirty="0"/>
              <a:t> </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endParaRPr lang="en-US" sz="1600" dirty="0"/>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TGbn</a:t>
            </a:r>
            <a:r>
              <a:rPr lang="en-US" sz="1600" b="1" dirty="0"/>
              <a:t>- Ross Jian Yu </a:t>
            </a:r>
            <a:r>
              <a:rPr lang="fi-FI" sz="1600" dirty="0">
                <a:hlinkClick r:id="rId8"/>
              </a:rPr>
              <a:t>ross.yujian@huawei.com</a:t>
            </a:r>
            <a:endParaRPr lang="fi-FI" sz="1600" dirty="0"/>
          </a:p>
          <a:p>
            <a:pPr>
              <a:buFont typeface="Arial" panose="020B0604020202020204" pitchFamily="34" charset="0"/>
              <a:buChar char="•"/>
            </a:pPr>
            <a:r>
              <a:rPr lang="en-US" sz="1600" b="1" dirty="0" err="1"/>
              <a:t>TGbk</a:t>
            </a:r>
            <a:r>
              <a:rPr lang="en-US" sz="1600" b="1" dirty="0"/>
              <a:t> – Roy Want </a:t>
            </a:r>
            <a:r>
              <a:rPr lang="en-US" sz="1600" b="0" dirty="0">
                <a:hlinkClick r:id="rId9"/>
              </a:rPr>
              <a:t>RoyWant@google.com</a:t>
            </a:r>
            <a:endParaRPr lang="en-US" sz="1600" b="0" dirty="0"/>
          </a:p>
          <a:p>
            <a:pPr>
              <a:buFont typeface="Arial" panose="020B0604020202020204" pitchFamily="34" charset="0"/>
              <a:buChar char="•"/>
            </a:pPr>
            <a:r>
              <a:rPr lang="en-US" sz="1600" b="1" dirty="0" err="1"/>
              <a:t>TGbf</a:t>
            </a:r>
            <a:r>
              <a:rPr lang="en-US" sz="1600" b="1" dirty="0"/>
              <a:t> – Claudio da Silva </a:t>
            </a:r>
            <a:r>
              <a:rPr lang="en-US" sz="1600" dirty="0"/>
              <a:t>– </a:t>
            </a:r>
            <a:r>
              <a:rPr lang="en-US" sz="1600" b="0" dirty="0">
                <a:hlinkClick r:id="rId10"/>
              </a:rPr>
              <a:t>claudiodasilva@meta.com</a:t>
            </a:r>
            <a:r>
              <a:rPr lang="en-US" sz="1600" b="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4"/>
              </a:rPr>
              <a:t>emily.h.qi@intel.com</a:t>
            </a:r>
            <a:r>
              <a:rPr lang="en-US" sz="1600" dirty="0"/>
              <a:t>, </a:t>
            </a:r>
            <a:r>
              <a:rPr lang="en-US" sz="1600" b="1" dirty="0"/>
              <a:t>Edward Au </a:t>
            </a:r>
            <a:r>
              <a:rPr lang="en-US" sz="1600" dirty="0"/>
              <a:t>– </a:t>
            </a:r>
            <a:r>
              <a:rPr lang="en-US" sz="1600" b="0" u="sng" dirty="0">
                <a:hlinkClick r:id="rId5"/>
              </a:rPr>
              <a:t>edward.ks.au@</a:t>
            </a:r>
            <a:r>
              <a:rPr lang="en-US" sz="1600" u="sng" dirty="0">
                <a:hlinkClick r:id="rId5"/>
              </a:rPr>
              <a:t>gmail.com</a:t>
            </a:r>
            <a:endParaRPr lang="en-US" sz="1600" u="sng" dirty="0"/>
          </a:p>
          <a:p>
            <a:pPr lvl="1"/>
            <a:endParaRPr lang="en-US" sz="1600" dirty="0"/>
          </a:p>
          <a:p>
            <a:pPr lvl="1"/>
            <a:endParaRPr lang="en-US" sz="1600" dirty="0"/>
          </a:p>
          <a:p>
            <a:pPr lvl="1"/>
            <a:endParaRPr lang="en-US" sz="1600" dirty="0"/>
          </a:p>
        </p:txBody>
      </p:sp>
      <p:sp>
        <p:nvSpPr>
          <p:cNvPr id="3" name="Footer Placeholder 2">
            <a:extLst>
              <a:ext uri="{FF2B5EF4-FFF2-40B4-BE49-F238E27FC236}">
                <a16:creationId xmlns:a16="http://schemas.microsoft.com/office/drawing/2014/main" id="{55876341-8ABD-4180-9D7E-9DDD6C0E0835}"/>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C52F15A5-DE9C-405A-BB0D-128BABF63F6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F28A3AE-38AC-4EF0-A265-48723B9AEC93}"/>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561426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meeting roundtable status report</a:t>
            </a:r>
          </a:p>
        </p:txBody>
      </p:sp>
      <p:sp>
        <p:nvSpPr>
          <p:cNvPr id="9218" name="Rectangle 2"/>
          <p:cNvSpPr>
            <a:spLocks noGrp="1" noChangeArrowheads="1"/>
          </p:cNvSpPr>
          <p:nvPr>
            <p:ph idx="1"/>
          </p:nvPr>
        </p:nvSpPr>
        <p:spPr>
          <a:xfrm>
            <a:off x="911728" y="1791534"/>
            <a:ext cx="10361084" cy="4380666"/>
          </a:xfrm>
          <a:ln/>
        </p:spPr>
        <p:txBody>
          <a:bodyPr/>
          <a:lstStyle/>
          <a:p>
            <a:r>
              <a:rPr lang="en-GB" sz="1600" dirty="0"/>
              <a:t>11bh – </a:t>
            </a:r>
            <a:r>
              <a:rPr lang="en-GB" sz="1600" b="0" dirty="0"/>
              <a:t>D4.0. work on comment resolution and plan to recirc D5.0 out of the May meeting or in June. </a:t>
            </a:r>
          </a:p>
          <a:p>
            <a:r>
              <a:rPr lang="en-GB" sz="1600" dirty="0"/>
              <a:t>11be –</a:t>
            </a:r>
            <a:r>
              <a:rPr lang="en-GB" sz="1600" b="0" dirty="0"/>
              <a:t> </a:t>
            </a:r>
            <a:r>
              <a:rPr lang="en-US" sz="1600" b="0" dirty="0"/>
              <a:t>1051 pages for D5.1.  completed alignment with the draft with </a:t>
            </a:r>
            <a:r>
              <a:rPr lang="en-US" sz="1600" b="0"/>
              <a:t>the baseline </a:t>
            </a:r>
            <a:r>
              <a:rPr lang="en-US" sz="1600" b="0" dirty="0" err="1"/>
              <a:t>REVme</a:t>
            </a:r>
            <a:r>
              <a:rPr lang="en-US" sz="1600" b="0" dirty="0"/>
              <a:t> D5.0 and 11bh D4.0. Expect to have D6.0 in 2 weeks.</a:t>
            </a:r>
          </a:p>
          <a:p>
            <a:r>
              <a:rPr lang="en-GB" sz="1600" dirty="0"/>
              <a:t>11bk</a:t>
            </a:r>
            <a:r>
              <a:rPr lang="en-GB" sz="1600" b="0" dirty="0"/>
              <a:t> –D2.0.  Completed LB 286, 134 comments. Expect to complete and go to initial SA D3.0 out of the July meeting.</a:t>
            </a:r>
          </a:p>
          <a:p>
            <a:r>
              <a:rPr lang="en-US" sz="1600" dirty="0"/>
              <a:t>11bf </a:t>
            </a:r>
            <a:r>
              <a:rPr lang="en-GB" sz="1600" dirty="0"/>
              <a:t>– </a:t>
            </a:r>
            <a:r>
              <a:rPr lang="en-GB" sz="1600" b="0" dirty="0"/>
              <a:t>D 4.0. </a:t>
            </a:r>
            <a:r>
              <a:rPr lang="en-US" sz="1600" b="0" dirty="0"/>
              <a:t>The recirc ballot closed with an approval rate of 96.5%.  The 13 comments received were rejected. Initial SA ballot is ongoing</a:t>
            </a:r>
            <a:r>
              <a:rPr lang="en-GB" sz="1600" b="0" dirty="0"/>
              <a:t>. </a:t>
            </a:r>
            <a:endParaRPr lang="en-US" sz="1600" b="0" dirty="0"/>
          </a:p>
          <a:p>
            <a:r>
              <a:rPr lang="en-GB" sz="1600" dirty="0"/>
              <a:t>11bi – </a:t>
            </a:r>
            <a:r>
              <a:rPr lang="en-GB" sz="1600" b="0" dirty="0"/>
              <a:t>D0.3 is available. Plan to have D 0.4 by the end of the week. Plan to go to CC in May</a:t>
            </a:r>
            <a:r>
              <a:rPr lang="en-GB" sz="1600" dirty="0"/>
              <a:t>.</a:t>
            </a:r>
            <a:r>
              <a:rPr lang="en-GB" sz="1600" b="0" dirty="0"/>
              <a:t> </a:t>
            </a:r>
          </a:p>
          <a:p>
            <a:r>
              <a:rPr lang="en-GB" sz="1600" dirty="0" err="1"/>
              <a:t>REVme</a:t>
            </a:r>
            <a:r>
              <a:rPr lang="en-GB" sz="1600" dirty="0"/>
              <a:t> – </a:t>
            </a:r>
            <a:r>
              <a:rPr lang="en-GB" sz="1600" b="0" dirty="0"/>
              <a:t>240 comments on the first recirc SA Ballot on D5.0. Around 60 comments need to be resolved in the May IEEE meeting. Plan </a:t>
            </a:r>
            <a:r>
              <a:rPr lang="en-GB" sz="1400" b="0" dirty="0"/>
              <a:t>to go SA recirc D6.0 out of the May meeting. </a:t>
            </a:r>
            <a:endParaRPr lang="en-US" sz="1400" dirty="0"/>
          </a:p>
          <a:p>
            <a:r>
              <a:rPr lang="en-GB" sz="2000" dirty="0"/>
              <a:t>  </a:t>
            </a:r>
          </a:p>
        </p:txBody>
      </p:sp>
      <p:sp>
        <p:nvSpPr>
          <p:cNvPr id="3" name="Footer Placeholder 2">
            <a:extLst>
              <a:ext uri="{FF2B5EF4-FFF2-40B4-BE49-F238E27FC236}">
                <a16:creationId xmlns:a16="http://schemas.microsoft.com/office/drawing/2014/main" id="{72BF631F-C101-477C-8AC0-26BC293A8815}"/>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0548A63E-1399-4EF8-95E5-32853493B7E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58321B85-01FA-4E41-A7E1-63E98C01D08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912986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69950" y="1447801"/>
            <a:ext cx="10665885" cy="4572000"/>
          </a:xfrm>
          <a:ln/>
        </p:spPr>
        <p:txBody>
          <a:bodyPr/>
          <a:lstStyle/>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solidFill>
                  <a:schemeClr val="tx1"/>
                </a:solidFill>
              </a:rPr>
              <a:t>Changes are usually based on MDR readiness.</a:t>
            </a:r>
          </a:p>
          <a:p>
            <a:pPr>
              <a:lnSpc>
                <a:spcPct val="80000"/>
              </a:lnSpc>
              <a:spcBef>
                <a:spcPct val="20000"/>
              </a:spcBef>
              <a:buFontTx/>
              <a:buChar char="•"/>
            </a:pPr>
            <a:r>
              <a:rPr lang="en-US" sz="1800" dirty="0">
                <a:solidFill>
                  <a:schemeClr val="tx1"/>
                </a:solidFill>
              </a:rPr>
              <a:t>As discussed in May 2024</a:t>
            </a:r>
          </a:p>
        </p:txBody>
      </p:sp>
      <p:graphicFrame>
        <p:nvGraphicFramePr>
          <p:cNvPr id="3" name="Table 2"/>
          <p:cNvGraphicFramePr>
            <a:graphicFrameLocks noGrp="1"/>
          </p:cNvGraphicFramePr>
          <p:nvPr>
            <p:extLst>
              <p:ext uri="{D42A27DB-BD31-4B8C-83A1-F6EECF244321}">
                <p14:modId xmlns:p14="http://schemas.microsoft.com/office/powerpoint/2010/main" val="1859242146"/>
              </p:ext>
            </p:extLst>
          </p:nvPr>
        </p:nvGraphicFramePr>
        <p:xfrm>
          <a:off x="914401" y="2909272"/>
          <a:ext cx="10721434" cy="2881928"/>
        </p:xfrm>
        <a:graphic>
          <a:graphicData uri="http://schemas.openxmlformats.org/drawingml/2006/table">
            <a:tbl>
              <a:tblPr firstRow="1" bandRow="1">
                <a:tableStyleId>{5C22544A-7EE6-4342-B048-85BDC9FD1C3A}</a:tableStyleId>
              </a:tblPr>
              <a:tblGrid>
                <a:gridCol w="3685111">
                  <a:extLst>
                    <a:ext uri="{9D8B030D-6E8A-4147-A177-3AD203B41FA5}">
                      <a16:colId xmlns:a16="http://schemas.microsoft.com/office/drawing/2014/main" val="3336049185"/>
                    </a:ext>
                  </a:extLst>
                </a:gridCol>
                <a:gridCol w="1910260">
                  <a:extLst>
                    <a:ext uri="{9D8B030D-6E8A-4147-A177-3AD203B41FA5}">
                      <a16:colId xmlns:a16="http://schemas.microsoft.com/office/drawing/2014/main" val="1921072032"/>
                    </a:ext>
                  </a:extLst>
                </a:gridCol>
                <a:gridCol w="1671478">
                  <a:extLst>
                    <a:ext uri="{9D8B030D-6E8A-4147-A177-3AD203B41FA5}">
                      <a16:colId xmlns:a16="http://schemas.microsoft.com/office/drawing/2014/main" val="3854697234"/>
                    </a:ext>
                  </a:extLst>
                </a:gridCol>
                <a:gridCol w="3454585">
                  <a:extLst>
                    <a:ext uri="{9D8B030D-6E8A-4147-A177-3AD203B41FA5}">
                      <a16:colId xmlns:a16="http://schemas.microsoft.com/office/drawing/2014/main" val="3834352144"/>
                    </a:ext>
                  </a:extLst>
                </a:gridCol>
              </a:tblGrid>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Page Count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a:t>
                      </a:r>
                      <a:r>
                        <a:rPr kumimoji="0" lang="en-US" sz="1600" b="1" i="0" u="none" strike="noStrike" cap="none" normalizeH="0" baseline="0" dirty="0" err="1">
                          <a:ln>
                            <a:noFill/>
                          </a:ln>
                          <a:solidFill>
                            <a:schemeClr val="tx1"/>
                          </a:solidFill>
                          <a:effectLst/>
                          <a:latin typeface="Times New Roman" pitchFamily="18" charset="0"/>
                        </a:rPr>
                        <a:t>RevCom</a:t>
                      </a:r>
                      <a:r>
                        <a:rPr kumimoji="0" lang="en-US" sz="1600" b="1" i="0" u="none" strike="noStrike" cap="none" normalizeH="0" baseline="0" dirty="0">
                          <a:ln>
                            <a:noFill/>
                          </a:ln>
                          <a:solidFill>
                            <a:schemeClr val="tx1"/>
                          </a:solidFill>
                          <a:effectLst/>
                          <a:latin typeface="Times New Roman" pitchFamily="18" charset="0"/>
                        </a:rPr>
                        <a:t> Date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55414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6203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3177727"/>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TGbh</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34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1619219"/>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TGbe</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1031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075965"/>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rPr>
                        <a:t>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TGbk</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94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Dec 2024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9065581"/>
                  </a:ext>
                </a:extLst>
              </a:tr>
              <a:tr h="3510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4</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TGbf</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220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Mar 2025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7635205"/>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5  </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TGbi</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7951284"/>
                  </a:ext>
                </a:extLst>
              </a:tr>
              <a:tr h="38790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802.11-2024 Amendment </a:t>
                      </a:r>
                      <a:r>
                        <a:rPr kumimoji="0" lang="en-US" sz="1600" b="0" i="0" u="none" strike="noStrike" cap="none" normalizeH="0" baseline="0" dirty="0">
                          <a:ln>
                            <a:noFill/>
                          </a:ln>
                          <a:solidFill>
                            <a:srgbClr val="FF0000"/>
                          </a:solidFill>
                          <a:effectLst/>
                          <a:latin typeface="Times New Roman" pitchFamily="18" charset="0"/>
                          <a:sym typeface="Wingdings" panose="05000000000000000000" pitchFamily="2" charset="2"/>
                        </a:rPr>
                        <a:t>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err="1">
                          <a:ln>
                            <a:noFill/>
                          </a:ln>
                          <a:solidFill>
                            <a:schemeClr val="tx1"/>
                          </a:solidFill>
                          <a:effectLst/>
                          <a:latin typeface="Times New Roman" pitchFamily="18" charset="0"/>
                        </a:rPr>
                        <a:t>TGbn</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9638656"/>
                  </a:ext>
                </a:extLst>
              </a:tr>
            </a:tbl>
          </a:graphicData>
        </a:graphic>
      </p:graphicFrame>
      <p:sp>
        <p:nvSpPr>
          <p:cNvPr id="7" name="Footer Placeholder 6">
            <a:extLst>
              <a:ext uri="{FF2B5EF4-FFF2-40B4-BE49-F238E27FC236}">
                <a16:creationId xmlns:a16="http://schemas.microsoft.com/office/drawing/2014/main" id="{BB6B7B75-797A-4BCA-8860-072072F49722}"/>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ED8AD8E2-6207-4B7D-A14C-1704E51AE73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7A79D07F-881F-49F7-B81B-8BE14885493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9241886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8337770"/>
              </p:ext>
            </p:extLst>
          </p:nvPr>
        </p:nvGraphicFramePr>
        <p:xfrm>
          <a:off x="737392" y="1521960"/>
          <a:ext cx="9930611" cy="3443349"/>
        </p:xfrm>
        <a:graphic>
          <a:graphicData uri="http://schemas.openxmlformats.org/drawingml/2006/table">
            <a:tbl>
              <a:tblPr firstRow="1">
                <a:tableStyleId>{073A0DAA-6AF3-43AB-8588-CEC1D06C72B9}</a:tableStyleId>
              </a:tblPr>
              <a:tblGrid>
                <a:gridCol w="722213">
                  <a:extLst>
                    <a:ext uri="{9D8B030D-6E8A-4147-A177-3AD203B41FA5}">
                      <a16:colId xmlns:a16="http://schemas.microsoft.com/office/drawing/2014/main" val="4261970102"/>
                    </a:ext>
                  </a:extLst>
                </a:gridCol>
                <a:gridCol w="819527">
                  <a:extLst>
                    <a:ext uri="{9D8B030D-6E8A-4147-A177-3AD203B41FA5}">
                      <a16:colId xmlns:a16="http://schemas.microsoft.com/office/drawing/2014/main" val="78877518"/>
                    </a:ext>
                  </a:extLst>
                </a:gridCol>
                <a:gridCol w="502717">
                  <a:extLst>
                    <a:ext uri="{9D8B030D-6E8A-4147-A177-3AD203B41FA5}">
                      <a16:colId xmlns:a16="http://schemas.microsoft.com/office/drawing/2014/main" val="1625024730"/>
                    </a:ext>
                  </a:extLst>
                </a:gridCol>
                <a:gridCol w="502717">
                  <a:extLst>
                    <a:ext uri="{9D8B030D-6E8A-4147-A177-3AD203B41FA5}">
                      <a16:colId xmlns:a16="http://schemas.microsoft.com/office/drawing/2014/main" val="2198051875"/>
                    </a:ext>
                  </a:extLst>
                </a:gridCol>
                <a:gridCol w="502717">
                  <a:extLst>
                    <a:ext uri="{9D8B030D-6E8A-4147-A177-3AD203B41FA5}">
                      <a16:colId xmlns:a16="http://schemas.microsoft.com/office/drawing/2014/main" val="2849464904"/>
                    </a:ext>
                  </a:extLst>
                </a:gridCol>
                <a:gridCol w="502717">
                  <a:extLst>
                    <a:ext uri="{9D8B030D-6E8A-4147-A177-3AD203B41FA5}">
                      <a16:colId xmlns:a16="http://schemas.microsoft.com/office/drawing/2014/main" val="3784159027"/>
                    </a:ext>
                  </a:extLst>
                </a:gridCol>
                <a:gridCol w="454370">
                  <a:extLst>
                    <a:ext uri="{9D8B030D-6E8A-4147-A177-3AD203B41FA5}">
                      <a16:colId xmlns:a16="http://schemas.microsoft.com/office/drawing/2014/main" val="1499934070"/>
                    </a:ext>
                  </a:extLst>
                </a:gridCol>
                <a:gridCol w="454370">
                  <a:extLst>
                    <a:ext uri="{9D8B030D-6E8A-4147-A177-3AD203B41FA5}">
                      <a16:colId xmlns:a16="http://schemas.microsoft.com/office/drawing/2014/main" val="1031708747"/>
                    </a:ext>
                  </a:extLst>
                </a:gridCol>
                <a:gridCol w="1475240">
                  <a:extLst>
                    <a:ext uri="{9D8B030D-6E8A-4147-A177-3AD203B41FA5}">
                      <a16:colId xmlns:a16="http://schemas.microsoft.com/office/drawing/2014/main" val="309422106"/>
                    </a:ext>
                  </a:extLst>
                </a:gridCol>
                <a:gridCol w="658819">
                  <a:extLst>
                    <a:ext uri="{9D8B030D-6E8A-4147-A177-3AD203B41FA5}">
                      <a16:colId xmlns:a16="http://schemas.microsoft.com/office/drawing/2014/main" val="2746800865"/>
                    </a:ext>
                  </a:extLst>
                </a:gridCol>
                <a:gridCol w="2012990">
                  <a:extLst>
                    <a:ext uri="{9D8B030D-6E8A-4147-A177-3AD203B41FA5}">
                      <a16:colId xmlns:a16="http://schemas.microsoft.com/office/drawing/2014/main" val="664609411"/>
                    </a:ext>
                  </a:extLst>
                </a:gridCol>
                <a:gridCol w="1322214">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bk</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496149"/>
                  </a:ext>
                </a:extLst>
              </a:tr>
              <a:tr h="507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algn="ctr"/>
                      <a:r>
                        <a:rPr lang="en-US" sz="1400" b="0" dirty="0">
                          <a:solidFill>
                            <a:schemeClr val="tx1"/>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C00000"/>
                          </a:solidFill>
                          <a:latin typeface="+mn-lt"/>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latin typeface="+mn-lt"/>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3245670"/>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C0000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C00000"/>
                          </a:solidFill>
                          <a:effectLst/>
                          <a:latin typeface="+mn-lt"/>
                        </a:rPr>
                        <a:t>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C0000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Yes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205252">
                <a:tc>
                  <a:txBody>
                    <a:bodyPr/>
                    <a:lstStyle/>
                    <a:p>
                      <a:pPr algn="ctr"/>
                      <a:r>
                        <a:rPr lang="en-US" sz="1400" b="0" dirty="0">
                          <a:solidFill>
                            <a:schemeClr val="tx1"/>
                          </a:solidFill>
                          <a:latin typeface="+mn-lt"/>
                          <a:cs typeface="Arial" panose="020B0604020202020204" pitchFamily="34" charset="0"/>
                        </a:rPr>
                        <a:t>bi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Times New Roman" pitchFamily="18" charset="0"/>
                          <a:ea typeface="+mn-ea"/>
                          <a:cs typeface="+mn-cs"/>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FF0000"/>
                          </a:solidFill>
                          <a:effectLst/>
                          <a:latin typeface="+mn-lt"/>
                          <a:ea typeface="+mn-ea"/>
                          <a:cs typeface="+mn-cs"/>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FrameMaker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tx1"/>
                          </a:solidFill>
                          <a:latin typeface="+mn-lt"/>
                          <a:ea typeface="+mn-ea"/>
                          <a:cs typeface="+mn-cs"/>
                        </a:rPr>
                        <a:t>Po-kai Huang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May 13, 2024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701008"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2024</a:t>
            </a:r>
            <a:endParaRPr lang="en-US" sz="1800" dirty="0">
              <a:solidFill>
                <a:srgbClr val="FF0000"/>
              </a:solidFill>
              <a:latin typeface="Arial" charset="0"/>
            </a:endParaRPr>
          </a:p>
        </p:txBody>
      </p:sp>
      <p:sp>
        <p:nvSpPr>
          <p:cNvPr id="9" name="Text Box 116"/>
          <p:cNvSpPr txBox="1">
            <a:spLocks noChangeArrowheads="1"/>
          </p:cNvSpPr>
          <p:nvPr/>
        </p:nvSpPr>
        <p:spPr bwMode="auto">
          <a:xfrm>
            <a:off x="2209800" y="589365"/>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82161483-7588-4513-8924-9C9BA92381ED}"/>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37585B21-14EE-426E-9C58-4C0F3DD9940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11" name="Date Placeholder 10">
            <a:extLst>
              <a:ext uri="{FF2B5EF4-FFF2-40B4-BE49-F238E27FC236}">
                <a16:creationId xmlns:a16="http://schemas.microsoft.com/office/drawing/2014/main" id="{E2DCB038-2F71-43F0-AE52-C8F365AA28D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00034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11bk/D2.0 MDR/MEC Planning  </a:t>
            </a:r>
          </a:p>
        </p:txBody>
      </p:sp>
      <p:sp>
        <p:nvSpPr>
          <p:cNvPr id="9218" name="Rectangle 2"/>
          <p:cNvSpPr>
            <a:spLocks noGrp="1" noChangeArrowheads="1"/>
          </p:cNvSpPr>
          <p:nvPr>
            <p:ph idx="1"/>
          </p:nvPr>
        </p:nvSpPr>
        <p:spPr>
          <a:xfrm>
            <a:off x="876796" y="1751014"/>
            <a:ext cx="10361084" cy="4724400"/>
          </a:xfrm>
          <a:ln/>
        </p:spPr>
        <p:txBody>
          <a:bodyPr/>
          <a:lstStyle/>
          <a:p>
            <a:pPr>
              <a:buFont typeface="Arial" panose="020B0604020202020204" pitchFamily="34" charset="0"/>
              <a:buChar char="•"/>
            </a:pPr>
            <a:r>
              <a:rPr lang="en-US" sz="2000" b="0" dirty="0"/>
              <a:t>11bk/D2.0 MDR starts in May 2024 and completes in July 2024</a:t>
            </a:r>
          </a:p>
          <a:p>
            <a:pPr>
              <a:buFont typeface="Arial" panose="020B0604020202020204" pitchFamily="34" charset="0"/>
              <a:buChar char="•"/>
            </a:pPr>
            <a:r>
              <a:rPr lang="en-US" sz="2000" b="0" dirty="0"/>
              <a:t>Initial draft with volunteers’ assignments:</a:t>
            </a:r>
          </a:p>
          <a:p>
            <a:pPr lvl="1">
              <a:buFont typeface="Arial" panose="020B0604020202020204" pitchFamily="34" charset="0"/>
              <a:buChar char="•"/>
            </a:pPr>
            <a:r>
              <a:rPr lang="en-US" sz="1600" b="0" dirty="0">
                <a:hlinkClick r:id="rId3"/>
              </a:rPr>
              <a:t>https://mentor.ieee.org/802.11/dcn/24/11-24-0879-00-0000-ieee-p802-11bk-d2-0-mandatory-draft-review-mdr-report.docx</a:t>
            </a:r>
            <a:endParaRPr lang="en-US" sz="1600" dirty="0"/>
          </a:p>
          <a:p>
            <a:pPr lvl="1">
              <a:buFont typeface="Arial" panose="020B0604020202020204" pitchFamily="34" charset="0"/>
              <a:buChar char="•"/>
            </a:pPr>
            <a:r>
              <a:rPr lang="en-US" sz="1600" dirty="0"/>
              <a:t>Deadline to complete reviews is July 1st, 2024</a:t>
            </a:r>
          </a:p>
          <a:p>
            <a:pPr lvl="1">
              <a:buFont typeface="Arial" panose="020B0604020202020204" pitchFamily="34" charset="0"/>
              <a:buChar char="•"/>
            </a:pPr>
            <a:r>
              <a:rPr lang="en-US" sz="1600" b="0" dirty="0"/>
              <a:t>Will setup a review meeting in the week of July 8</a:t>
            </a:r>
            <a:r>
              <a:rPr lang="en-US" sz="1600" b="0" baseline="30000" dirty="0"/>
              <a:t>th</a:t>
            </a:r>
            <a:r>
              <a:rPr lang="en-US" sz="1600" baseline="30000" dirty="0"/>
              <a:t>. </a:t>
            </a:r>
            <a:endParaRPr lang="en-US" sz="1600" b="0" dirty="0"/>
          </a:p>
          <a:p>
            <a:endParaRPr lang="en-US" sz="2000" b="0" dirty="0"/>
          </a:p>
        </p:txBody>
      </p:sp>
      <p:sp>
        <p:nvSpPr>
          <p:cNvPr id="3" name="Footer Placeholder 2">
            <a:extLst>
              <a:ext uri="{FF2B5EF4-FFF2-40B4-BE49-F238E27FC236}">
                <a16:creationId xmlns:a16="http://schemas.microsoft.com/office/drawing/2014/main" id="{6E24CA77-A93F-4292-BEB6-D14D8E3F3CCC}"/>
              </a:ext>
            </a:extLst>
          </p:cNvPr>
          <p:cNvSpPr>
            <a:spLocks noGrp="1"/>
          </p:cNvSpPr>
          <p:nvPr>
            <p:ph type="ftr" idx="14"/>
          </p:nvPr>
        </p:nvSpPr>
        <p:spPr/>
        <p:txBody>
          <a:bodyPr/>
          <a:lstStyle/>
          <a:p>
            <a:r>
              <a:rPr lang="en-GB"/>
              <a:t>Emily Qi, Intel</a:t>
            </a:r>
            <a:endParaRPr lang="en-GB" dirty="0"/>
          </a:p>
        </p:txBody>
      </p:sp>
      <p:sp>
        <p:nvSpPr>
          <p:cNvPr id="7" name="Slide Number Placeholder 6">
            <a:extLst>
              <a:ext uri="{FF2B5EF4-FFF2-40B4-BE49-F238E27FC236}">
                <a16:creationId xmlns:a16="http://schemas.microsoft.com/office/drawing/2014/main" id="{665F9A23-6719-45AE-A032-3A4059971526}"/>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8" name="Date Placeholder 7">
            <a:extLst>
              <a:ext uri="{FF2B5EF4-FFF2-40B4-BE49-F238E27FC236}">
                <a16:creationId xmlns:a16="http://schemas.microsoft.com/office/drawing/2014/main" id="{AE35D4B1-5410-4CC9-A51E-5324D8FD510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3985275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B302-E13F-FB4D-BBBC-6CD727AB68F5}"/>
              </a:ext>
            </a:extLst>
          </p:cNvPr>
          <p:cNvSpPr>
            <a:spLocks noGrp="1"/>
          </p:cNvSpPr>
          <p:nvPr>
            <p:ph type="title"/>
          </p:nvPr>
        </p:nvSpPr>
        <p:spPr>
          <a:xfrm>
            <a:off x="914401" y="685801"/>
            <a:ext cx="10361084" cy="609599"/>
          </a:xfrm>
        </p:spPr>
        <p:txBody>
          <a:bodyPr/>
          <a:lstStyle/>
          <a:p>
            <a:r>
              <a:rPr lang="en-US" dirty="0"/>
              <a:t>ANA managed number space</a:t>
            </a:r>
          </a:p>
        </p:txBody>
      </p:sp>
      <p:sp>
        <p:nvSpPr>
          <p:cNvPr id="3" name="Content Placeholder 2">
            <a:extLst>
              <a:ext uri="{FF2B5EF4-FFF2-40B4-BE49-F238E27FC236}">
                <a16:creationId xmlns:a16="http://schemas.microsoft.com/office/drawing/2014/main" id="{2F3715E9-9131-AA1E-58EC-301175C17C35}"/>
              </a:ext>
            </a:extLst>
          </p:cNvPr>
          <p:cNvSpPr>
            <a:spLocks noGrp="1"/>
          </p:cNvSpPr>
          <p:nvPr>
            <p:ph idx="1"/>
          </p:nvPr>
        </p:nvSpPr>
        <p:spPr>
          <a:xfrm>
            <a:off x="381000" y="1374776"/>
            <a:ext cx="11429999" cy="3930649"/>
          </a:xfrm>
        </p:spPr>
        <p:txBody>
          <a:bodyPr numCol="2"/>
          <a:lstStyle/>
          <a:p>
            <a:r>
              <a:rPr lang="en-US" sz="1400" dirty="0"/>
              <a:t>Protocol Version subfield: 9.2.4.1.2</a:t>
            </a:r>
          </a:p>
          <a:p>
            <a:r>
              <a:rPr lang="en-US" sz="1400" dirty="0"/>
              <a:t>Frame types and subtypes: 9.2.4.1.3, Tables 9-1 and 9-2</a:t>
            </a:r>
          </a:p>
          <a:p>
            <a:r>
              <a:rPr lang="en-US" sz="1400" dirty="0"/>
              <a:t>Element ID and Element ID extension: Table 9-128</a:t>
            </a:r>
          </a:p>
          <a:p>
            <a:r>
              <a:rPr lang="en-US" sz="1400" dirty="0"/>
              <a:t>Capability Information field: 9.4.1.4</a:t>
            </a:r>
          </a:p>
          <a:p>
            <a:r>
              <a:rPr lang="en-US" sz="1400" dirty="0"/>
              <a:t>Extended Capabilities: 9.4.2.25, Table 9-190</a:t>
            </a:r>
          </a:p>
          <a:p>
            <a:r>
              <a:rPr lang="en-US" sz="1400" dirty="0"/>
              <a:t>Reason codes: 9.4.1.7, Table 9-77</a:t>
            </a:r>
          </a:p>
          <a:p>
            <a:r>
              <a:rPr lang="en-US" sz="1400" dirty="0"/>
              <a:t>Status codes: 9.4.1.9, Table 9-78</a:t>
            </a:r>
          </a:p>
          <a:p>
            <a:r>
              <a:rPr lang="en-US" sz="1400" dirty="0"/>
              <a:t>Action frame categories: 9.4.1.11, Table 9-79</a:t>
            </a:r>
          </a:p>
          <a:p>
            <a:r>
              <a:rPr lang="en-US" sz="1400" dirty="0"/>
              <a:t>Authentication algorithm: 9.4.1.1</a:t>
            </a:r>
          </a:p>
          <a:p>
            <a:r>
              <a:rPr lang="en-US" sz="1400" dirty="0"/>
              <a:t>RSNE: 9.4.2.23</a:t>
            </a:r>
          </a:p>
          <a:p>
            <a:r>
              <a:rPr lang="en-US" sz="1400" dirty="0"/>
              <a:t>	Cypher suites: Table 9-186</a:t>
            </a:r>
          </a:p>
          <a:p>
            <a:r>
              <a:rPr lang="en-US" sz="1400" dirty="0"/>
              <a:t>	AKM suites: Table 9-188</a:t>
            </a:r>
          </a:p>
          <a:p>
            <a:r>
              <a:rPr lang="en-US" sz="1400" dirty="0"/>
              <a:t>	RSN Capabilities: Figure 9-345</a:t>
            </a:r>
          </a:p>
          <a:p>
            <a:r>
              <a:rPr lang="en-US" sz="1400" dirty="0"/>
              <a:t>RSNXE Capabilities: 9.4.2.240, Table 9-365</a:t>
            </a:r>
          </a:p>
          <a:p>
            <a:r>
              <a:rPr lang="en-US" sz="1400" dirty="0"/>
              <a:t>ANQP-element (Info ID): 9.4.5.1, Table 9-412</a:t>
            </a:r>
          </a:p>
          <a:p>
            <a:r>
              <a:rPr lang="en-US" sz="1400" dirty="0"/>
              <a:t>Neighbor Report </a:t>
            </a:r>
            <a:r>
              <a:rPr lang="en-US" sz="1400" dirty="0" err="1"/>
              <a:t>subelements</a:t>
            </a:r>
            <a:r>
              <a:rPr lang="en-US" sz="1400" dirty="0"/>
              <a:t>: 9.4.2.35, Table 9-210</a:t>
            </a:r>
          </a:p>
          <a:p>
            <a:r>
              <a:rPr lang="en-US" sz="1400" dirty="0"/>
              <a:t>FTE </a:t>
            </a:r>
            <a:r>
              <a:rPr lang="en-US" sz="1400" dirty="0" err="1"/>
              <a:t>subelements</a:t>
            </a:r>
            <a:r>
              <a:rPr lang="en-US" sz="1400" dirty="0"/>
              <a:t>: 9.4.2.46, Table 9-219</a:t>
            </a:r>
          </a:p>
          <a:p>
            <a:r>
              <a:rPr lang="en-US" sz="1400" dirty="0"/>
              <a:t>Public Action frames: 9.6.7.1, Table 9-450</a:t>
            </a:r>
          </a:p>
          <a:p>
            <a:r>
              <a:rPr lang="en-US" sz="1400" dirty="0"/>
              <a:t>WMN-Notification Types: 9.6.13.29, Table 9-516</a:t>
            </a:r>
          </a:p>
          <a:p>
            <a:r>
              <a:rPr lang="en-US" sz="1400" dirty="0"/>
              <a:t>Mesh Configuration Active Path: 9.4.2.96.2, Table 9-277</a:t>
            </a:r>
          </a:p>
          <a:p>
            <a:r>
              <a:rPr lang="en-US" sz="1400" dirty="0"/>
              <a:t>TLV encodings: 9.4.4</a:t>
            </a:r>
          </a:p>
          <a:p>
            <a:r>
              <a:rPr lang="en-US" sz="1400" dirty="0"/>
              <a:t>Operating classes: Annex E</a:t>
            </a:r>
          </a:p>
          <a:p>
            <a:r>
              <a:rPr lang="en-US" sz="1400" dirty="0"/>
              <a:t>	global, USA, Europe, Japan</a:t>
            </a:r>
          </a:p>
          <a:p>
            <a:r>
              <a:rPr lang="en-US" sz="1400" dirty="0"/>
              <a:t>MIB objects: Annex C</a:t>
            </a:r>
          </a:p>
          <a:p>
            <a:r>
              <a:rPr lang="en-US" sz="1400" dirty="0"/>
              <a:t>	ieee802dot11, dot11smt, dot11phy, dot11mac, dot11StationConfigEntry, dot11OperationEntry, dot11Compliances, dot11Groups</a:t>
            </a:r>
          </a:p>
        </p:txBody>
      </p:sp>
      <p:sp>
        <p:nvSpPr>
          <p:cNvPr id="7" name="Footer Placeholder 6">
            <a:extLst>
              <a:ext uri="{FF2B5EF4-FFF2-40B4-BE49-F238E27FC236}">
                <a16:creationId xmlns:a16="http://schemas.microsoft.com/office/drawing/2014/main" id="{3A19A585-488B-4BE1-8002-7EC7CA2756A9}"/>
              </a:ext>
            </a:extLst>
          </p:cNvPr>
          <p:cNvSpPr>
            <a:spLocks noGrp="1"/>
          </p:cNvSpPr>
          <p:nvPr>
            <p:ph type="ftr" idx="14"/>
          </p:nvPr>
        </p:nvSpPr>
        <p:spPr/>
        <p:txBody>
          <a:bodyPr/>
          <a:lstStyle/>
          <a:p>
            <a:r>
              <a:rPr lang="en-GB"/>
              <a:t>Emily Qi, Intel</a:t>
            </a:r>
            <a:endParaRPr lang="en-GB" dirty="0"/>
          </a:p>
        </p:txBody>
      </p:sp>
      <p:sp>
        <p:nvSpPr>
          <p:cNvPr id="8" name="Slide Number Placeholder 7">
            <a:extLst>
              <a:ext uri="{FF2B5EF4-FFF2-40B4-BE49-F238E27FC236}">
                <a16:creationId xmlns:a16="http://schemas.microsoft.com/office/drawing/2014/main" id="{A2A8D436-9930-4230-A84B-B9BA9772DC6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9" name="Date Placeholder 8">
            <a:extLst>
              <a:ext uri="{FF2B5EF4-FFF2-40B4-BE49-F238E27FC236}">
                <a16:creationId xmlns:a16="http://schemas.microsoft.com/office/drawing/2014/main" id="{6A4B5ACC-87CE-4630-A225-77A1B056BD2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687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2024 AIML SC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2024-05-15</a:t>
            </a:r>
          </a:p>
        </p:txBody>
      </p:sp>
      <p:graphicFrame>
        <p:nvGraphicFramePr>
          <p:cNvPr id="1026" name="Object 11"/>
          <p:cNvGraphicFramePr>
            <a:graphicFrameLocks noChangeAspect="1"/>
          </p:cNvGraphicFramePr>
          <p:nvPr>
            <p:extLst>
              <p:ext uri="{D42A27DB-BD31-4B8C-83A1-F6EECF244321}">
                <p14:modId xmlns:p14="http://schemas.microsoft.com/office/powerpoint/2010/main" val="2620055521"/>
              </p:ext>
            </p:extLst>
          </p:nvPr>
        </p:nvGraphicFramePr>
        <p:xfrm>
          <a:off x="2063750" y="2357438"/>
          <a:ext cx="8505825" cy="1516062"/>
        </p:xfrm>
        <a:graphic>
          <a:graphicData uri="http://schemas.openxmlformats.org/presentationml/2006/ole">
            <mc:AlternateContent xmlns:mc="http://schemas.openxmlformats.org/markup-compatibility/2006">
              <mc:Choice xmlns:v="urn:schemas-microsoft-com:vml" Requires="v">
                <p:oleObj spid="_x0000_s3081" name="Document" r:id="rId4" imgW="8550720" imgH="1531112" progId="Word.Document.8">
                  <p:embed/>
                </p:oleObj>
              </mc:Choice>
              <mc:Fallback>
                <p:oleObj name="Document" r:id="rId4" imgW="8550720" imgH="1531112" progId="Word.Document.8">
                  <p:embed/>
                  <p:pic>
                    <p:nvPicPr>
                      <p:cNvPr id="1026" name="Object 11"/>
                      <p:cNvPicPr>
                        <a:picLocks noChangeAspect="1" noChangeArrowheads="1"/>
                      </p:cNvPicPr>
                      <p:nvPr/>
                    </p:nvPicPr>
                    <p:blipFill>
                      <a:blip r:embed="rId5"/>
                      <a:srcRect/>
                      <a:stretch>
                        <a:fillRect/>
                      </a:stretch>
                    </p:blipFill>
                    <p:spPr bwMode="auto">
                      <a:xfrm>
                        <a:off x="2063750" y="2357438"/>
                        <a:ext cx="8505825" cy="15160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F4CF9FD-80BA-4244-A653-84B3EB6860E4}"/>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FB1408CC-254B-469D-A75E-0C9CD20DA09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Date Placeholder 4">
            <a:extLst>
              <a:ext uri="{FF2B5EF4-FFF2-40B4-BE49-F238E27FC236}">
                <a16:creationId xmlns:a16="http://schemas.microsoft.com/office/drawing/2014/main" id="{6DFD40D3-3AC7-4C08-A8D2-32D6D178B1F3}"/>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5732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04240" y="1524000"/>
            <a:ext cx="10363200" cy="4114800"/>
          </a:xfrm>
        </p:spPr>
        <p:txBody>
          <a:bodyPr/>
          <a:lstStyle/>
          <a:p>
            <a:pPr marL="342900" lvl="1" indent="-342900">
              <a:lnSpc>
                <a:spcPct val="90000"/>
              </a:lnSpc>
              <a:buChar char="•"/>
            </a:pPr>
            <a:r>
              <a:rPr lang="en-US" sz="2400" b="1" dirty="0">
                <a:ea typeface="+mn-ea"/>
                <a:cs typeface="+mn-cs"/>
              </a:rPr>
              <a:t>1 Meeting Slot</a:t>
            </a:r>
          </a:p>
          <a:p>
            <a:pPr marL="685800" lvl="2" indent="-342900">
              <a:lnSpc>
                <a:spcPct val="90000"/>
              </a:lnSpc>
            </a:pPr>
            <a:r>
              <a:rPr lang="en-US" sz="2000" dirty="0"/>
              <a:t>Tuesday PM2</a:t>
            </a:r>
          </a:p>
          <a:p>
            <a:pPr marL="685800" lvl="2" indent="-342900">
              <a:lnSpc>
                <a:spcPct val="90000"/>
              </a:lnSpc>
            </a:pPr>
            <a:r>
              <a:rPr lang="en-US" sz="2000" b="1" i="1" dirty="0"/>
              <a:t>Agenda:</a:t>
            </a:r>
            <a:r>
              <a:rPr lang="en-US" sz="2000" dirty="0"/>
              <a:t> 11-24/673r1</a:t>
            </a:r>
          </a:p>
          <a:p>
            <a:pPr marL="685800" lvl="2" indent="-342900">
              <a:lnSpc>
                <a:spcPct val="90000"/>
              </a:lnSpc>
            </a:pPr>
            <a:r>
              <a:rPr lang="en-US" sz="2000" b="1" i="1" dirty="0"/>
              <a:t>SP and Motion Booklet</a:t>
            </a:r>
            <a:r>
              <a:rPr lang="en-US" sz="2000" dirty="0"/>
              <a:t>: 11-24/765r0</a:t>
            </a:r>
          </a:p>
          <a:p>
            <a:pPr marL="685800" lvl="2" indent="-342900">
              <a:lnSpc>
                <a:spcPct val="90000"/>
              </a:lnSpc>
            </a:pPr>
            <a:endParaRPr lang="en-US" sz="2000" dirty="0"/>
          </a:p>
          <a:p>
            <a:pPr marL="685800" lvl="2" indent="-342900">
              <a:lnSpc>
                <a:spcPct val="90000"/>
              </a:lnSpc>
            </a:pPr>
            <a:endParaRPr lang="en-US" sz="900" dirty="0"/>
          </a:p>
          <a:p>
            <a:pPr marL="342900" lvl="1" indent="-342900">
              <a:lnSpc>
                <a:spcPct val="90000"/>
              </a:lnSpc>
              <a:buChar char="•"/>
            </a:pPr>
            <a:r>
              <a:rPr lang="en-US" sz="2400" b="1" dirty="0">
                <a:ea typeface="+mn-ea"/>
                <a:cs typeface="+mn-cs"/>
              </a:rPr>
              <a:t>Achievements </a:t>
            </a:r>
            <a:endParaRPr lang="en-US" sz="2000" dirty="0"/>
          </a:p>
          <a:p>
            <a:pPr marL="685800" lvl="2" indent="-342900">
              <a:lnSpc>
                <a:spcPct val="90000"/>
              </a:lnSpc>
            </a:pPr>
            <a:r>
              <a:rPr lang="en-US" sz="2000" dirty="0"/>
              <a:t>Conducted officer election and confirmation</a:t>
            </a:r>
          </a:p>
          <a:p>
            <a:pPr marL="685800" lvl="2" indent="-342900">
              <a:lnSpc>
                <a:spcPct val="90000"/>
              </a:lnSpc>
            </a:pPr>
            <a:r>
              <a:rPr lang="en-US" sz="2000" dirty="0"/>
              <a:t>Two technical presentations</a:t>
            </a:r>
          </a:p>
          <a:p>
            <a:pPr marL="1028700" lvl="3" indent="-342900">
              <a:lnSpc>
                <a:spcPct val="90000"/>
              </a:lnSpc>
            </a:pPr>
            <a:r>
              <a:rPr lang="en-US" dirty="0"/>
              <a:t>Additional details and gain analysis for multi-AP coordination</a:t>
            </a:r>
          </a:p>
          <a:p>
            <a:pPr marL="1028700" lvl="3" indent="-342900">
              <a:lnSpc>
                <a:spcPct val="90000"/>
              </a:lnSpc>
            </a:pPr>
            <a:r>
              <a:rPr lang="en-US" dirty="0"/>
              <a:t>AIML based PHY parameters recommendation use case</a:t>
            </a:r>
          </a:p>
          <a:p>
            <a:pPr marL="1028700" lvl="3" indent="-342900">
              <a:lnSpc>
                <a:spcPct val="90000"/>
              </a:lnSpc>
            </a:pPr>
            <a:endParaRPr lang="en-US" dirty="0"/>
          </a:p>
          <a:p>
            <a:pPr marL="685800" lvl="2" indent="-342900">
              <a:lnSpc>
                <a:spcPct val="90000"/>
              </a:lnSpc>
            </a:pPr>
            <a:r>
              <a:rPr lang="en-US" sz="2000" dirty="0"/>
              <a:t>Approved minutes of AIML TIG for March 2024 Denver plenary: 11-24/628r0 </a:t>
            </a:r>
          </a:p>
          <a:p>
            <a:pPr marL="342900" lvl="2" indent="0">
              <a:lnSpc>
                <a:spcPct val="90000"/>
              </a:lnSpc>
              <a:buNone/>
            </a:pPr>
            <a:endParaRPr lang="en-US" sz="2000" dirty="0"/>
          </a:p>
          <a:p>
            <a:pPr marL="685800" lvl="3" indent="0">
              <a:lnSpc>
                <a:spcPct val="90000"/>
              </a:lnSpc>
              <a:buNone/>
            </a:pPr>
            <a:endParaRPr lang="en-US" sz="1800" dirty="0"/>
          </a:p>
          <a:p>
            <a:pPr marL="342900" lvl="2" indent="0">
              <a:lnSpc>
                <a:spcPct val="90000"/>
              </a:lnSpc>
              <a:buNone/>
            </a:pPr>
            <a:endParaRPr lang="en-US" sz="900" dirty="0"/>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617D72E-0A60-46EC-9A37-BE17A5B5803C}"/>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B883C80B-DE0B-4769-9EAB-4CDCC2F1F2A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19</a:t>
            </a:fld>
            <a:endParaRPr lang="en-US" dirty="0"/>
          </a:p>
        </p:txBody>
      </p:sp>
      <p:sp>
        <p:nvSpPr>
          <p:cNvPr id="5" name="Date Placeholder 4">
            <a:extLst>
              <a:ext uri="{FF2B5EF4-FFF2-40B4-BE49-F238E27FC236}">
                <a16:creationId xmlns:a16="http://schemas.microsoft.com/office/drawing/2014/main" id="{E8CA2E5B-C75B-44AC-A82B-FC4CB084E4E0}"/>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804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May 2024 closing plenary meeting. Liaison reports (including liaison reports from the opening plenary) are also included.</a:t>
            </a:r>
            <a:endParaRPr lang="en-GB" dirty="0"/>
          </a:p>
        </p:txBody>
      </p:sp>
      <p:sp>
        <p:nvSpPr>
          <p:cNvPr id="2" name="Footer Placeholder 1">
            <a:extLst>
              <a:ext uri="{FF2B5EF4-FFF2-40B4-BE49-F238E27FC236}">
                <a16:creationId xmlns:a16="http://schemas.microsoft.com/office/drawing/2014/main" id="{1C0A318B-12EC-478F-832A-76F3B07DF535}"/>
              </a:ext>
            </a:extLst>
          </p:cNvPr>
          <p:cNvSpPr>
            <a:spLocks noGrp="1"/>
          </p:cNvSpPr>
          <p:nvPr>
            <p:ph type="ftr" idx="14"/>
          </p:nvPr>
        </p:nvSpPr>
        <p:spPr/>
        <p:txBody>
          <a:bodyPr/>
          <a:lstStyle/>
          <a:p>
            <a:r>
              <a:rPr lang="en-GB"/>
              <a:t>Stephen McCann, Huawei</a:t>
            </a:r>
            <a:endParaRPr lang="en-GB" dirty="0"/>
          </a:p>
        </p:txBody>
      </p:sp>
      <p:sp>
        <p:nvSpPr>
          <p:cNvPr id="3" name="Slide Number Placeholder 2">
            <a:extLst>
              <a:ext uri="{FF2B5EF4-FFF2-40B4-BE49-F238E27FC236}">
                <a16:creationId xmlns:a16="http://schemas.microsoft.com/office/drawing/2014/main" id="{E102ACC2-0013-47B8-9B2B-FF2524B62A70}"/>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7" name="Date Placeholder 6">
            <a:extLst>
              <a:ext uri="{FF2B5EF4-FFF2-40B4-BE49-F238E27FC236}">
                <a16:creationId xmlns:a16="http://schemas.microsoft.com/office/drawing/2014/main" id="{909781F5-59B2-44E0-ADEF-3B65EECBB48D}"/>
              </a:ext>
            </a:extLst>
          </p:cNvPr>
          <p:cNvSpPr>
            <a:spLocks noGrp="1"/>
          </p:cNvSpPr>
          <p:nvPr>
            <p:ph type="dt" idx="15"/>
          </p:nvPr>
        </p:nvSpPr>
        <p:spPr/>
        <p:txBody>
          <a:bodyPr/>
          <a:lstStyle/>
          <a:p>
            <a:r>
              <a:rPr lang="en-US"/>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kern="0" dirty="0"/>
              <a:t>No teleconference planned</a:t>
            </a:r>
          </a:p>
          <a:p>
            <a:pPr>
              <a:lnSpc>
                <a:spcPct val="90000"/>
              </a:lnSpc>
            </a:pPr>
            <a:endParaRPr lang="en-US" dirty="0"/>
          </a:p>
          <a:p>
            <a:pPr>
              <a:lnSpc>
                <a:spcPct val="90000"/>
              </a:lnSpc>
            </a:pPr>
            <a:r>
              <a:rPr lang="en-US" dirty="0"/>
              <a:t>T</a:t>
            </a:r>
            <a:r>
              <a:rPr lang="en-US" kern="0" dirty="0"/>
              <a:t>echnical presentations</a:t>
            </a:r>
          </a:p>
          <a:p>
            <a:pPr lvl="1">
              <a:lnSpc>
                <a:spcPct val="90000"/>
              </a:lnSpc>
            </a:pPr>
            <a:r>
              <a:rPr lang="en-US" dirty="0"/>
              <a:t>Additional results, exploration and feasibility for existing use cases</a:t>
            </a:r>
          </a:p>
          <a:p>
            <a:pPr lvl="1">
              <a:lnSpc>
                <a:spcPct val="90000"/>
              </a:lnSpc>
            </a:pPr>
            <a:endParaRPr lang="en-US" dirty="0"/>
          </a:p>
          <a:p>
            <a:pPr lvl="1">
              <a:lnSpc>
                <a:spcPct val="90000"/>
              </a:lnSpc>
            </a:pPr>
            <a:r>
              <a:rPr lang="en-US" dirty="0"/>
              <a:t>Additional AIML use cases</a:t>
            </a:r>
          </a:p>
          <a:p>
            <a:pPr lvl="1">
              <a:lnSpc>
                <a:spcPct val="90000"/>
              </a:lnSpc>
            </a:pPr>
            <a:endParaRPr lang="en-US" dirty="0"/>
          </a:p>
          <a:p>
            <a:pPr lvl="1">
              <a:lnSpc>
                <a:spcPct val="90000"/>
              </a:lnSpc>
            </a:pPr>
            <a:r>
              <a:rPr lang="en-US" dirty="0"/>
              <a:t>Technical report drafts</a:t>
            </a:r>
          </a:p>
          <a:p>
            <a:pPr>
              <a:lnSpc>
                <a:spcPct val="90000"/>
              </a:lnSpc>
            </a:pPr>
            <a:endParaRPr lang="en-US" dirty="0"/>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a:t>
            </a:r>
            <a:r>
              <a:rPr lang="en-US"/>
              <a:t>July 2024</a:t>
            </a:r>
            <a:endParaRPr lang="en-US" dirty="0"/>
          </a:p>
        </p:txBody>
      </p:sp>
      <p:sp>
        <p:nvSpPr>
          <p:cNvPr id="3" name="Footer Placeholder 2">
            <a:extLst>
              <a:ext uri="{FF2B5EF4-FFF2-40B4-BE49-F238E27FC236}">
                <a16:creationId xmlns:a16="http://schemas.microsoft.com/office/drawing/2014/main" id="{3F15FC49-6A5D-44A5-A525-063A25D23705}"/>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1B5EDA9B-A1EC-42BB-AB3E-95CFB5BF9A89}"/>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20</a:t>
            </a:fld>
            <a:endParaRPr lang="en-US" dirty="0"/>
          </a:p>
        </p:txBody>
      </p:sp>
      <p:sp>
        <p:nvSpPr>
          <p:cNvPr id="6" name="Date Placeholder 5">
            <a:extLst>
              <a:ext uri="{FF2B5EF4-FFF2-40B4-BE49-F238E27FC236}">
                <a16:creationId xmlns:a16="http://schemas.microsoft.com/office/drawing/2014/main" id="{9EDD1CBB-B21B-47AE-B7F2-3A31AB310D6C}"/>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139007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410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A165EAAA-2F4D-4662-8C1C-0A783A16751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7F2802-B0C2-4657-ADBC-F287B362085A}"/>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E3EE0C86-7547-4953-93E8-B7ED5B2DA5A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5808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447800"/>
            <a:ext cx="8458200" cy="5029200"/>
          </a:xfrm>
        </p:spPr>
        <p:txBody>
          <a:bodyPr/>
          <a:lstStyle/>
          <a:p>
            <a:pPr>
              <a:spcBef>
                <a:spcPts val="0"/>
              </a:spcBef>
            </a:pPr>
            <a:r>
              <a:rPr lang="en-US" sz="2800" dirty="0"/>
              <a:t>Agenda is here: </a:t>
            </a:r>
            <a:r>
              <a:rPr lang="en-US" sz="2800" dirty="0">
                <a:hlinkClick r:id="rId3"/>
              </a:rPr>
              <a:t>11-24/0664r3</a:t>
            </a:r>
            <a:r>
              <a:rPr lang="en-US" sz="2800" dirty="0"/>
              <a:t> </a:t>
            </a:r>
          </a:p>
          <a:p>
            <a:pPr>
              <a:spcBef>
                <a:spcPts val="0"/>
              </a:spcBef>
            </a:pPr>
            <a:endParaRPr lang="en-US" sz="2800" dirty="0"/>
          </a:p>
          <a:p>
            <a:pPr>
              <a:spcBef>
                <a:spcPts val="0"/>
              </a:spcBef>
            </a:pPr>
            <a:r>
              <a:rPr lang="en-US" sz="2800" dirty="0"/>
              <a:t>IEEE Std 802 revision: </a:t>
            </a:r>
          </a:p>
          <a:p>
            <a:pPr lvl="1">
              <a:lnSpc>
                <a:spcPct val="90000"/>
              </a:lnSpc>
              <a:spcBef>
                <a:spcPts val="300"/>
              </a:spcBef>
              <a:defRPr/>
            </a:pPr>
            <a:r>
              <a:rPr lang="en-US" sz="2400" dirty="0">
                <a:ea typeface="Calibri" panose="020F0502020204030204" pitchFamily="34" charset="0"/>
              </a:rPr>
              <a:t>Three relatively minor comments remained to be resolved this week (in the 802.1 maintenance meeting)</a:t>
            </a:r>
          </a:p>
          <a:p>
            <a:pPr lvl="1">
              <a:lnSpc>
                <a:spcPct val="90000"/>
              </a:lnSpc>
              <a:spcBef>
                <a:spcPts val="300"/>
              </a:spcBef>
              <a:defRPr/>
            </a:pPr>
            <a:r>
              <a:rPr lang="en-US" sz="2400" dirty="0">
                <a:ea typeface="Calibri" panose="020F0502020204030204" pitchFamily="34" charset="0"/>
              </a:rPr>
              <a:t>All were resolved to the satisfaction of the 802.11 representatives</a:t>
            </a:r>
          </a:p>
          <a:p>
            <a:pPr lvl="1">
              <a:lnSpc>
                <a:spcPct val="90000"/>
              </a:lnSpc>
              <a:spcBef>
                <a:spcPts val="300"/>
              </a:spcBef>
              <a:defRPr/>
            </a:pPr>
            <a:r>
              <a:rPr lang="en-US" sz="2400" dirty="0">
                <a:ea typeface="Calibri" panose="020F0502020204030204" pitchFamily="34" charset="0"/>
              </a:rPr>
              <a:t>WG recirc will be done very soon, expecting little/no comments, and starting SA ballot per the conditional approval already granted.  Intent is to have SA ballot results in time for July session.</a:t>
            </a:r>
          </a:p>
          <a:p>
            <a:pPr lvl="1">
              <a:lnSpc>
                <a:spcPct val="90000"/>
              </a:lnSpc>
              <a:spcBef>
                <a:spcPts val="300"/>
              </a:spcBef>
              <a:defRPr/>
            </a:pPr>
            <a:endParaRPr lang="en-US" sz="2400" dirty="0">
              <a:ea typeface="Calibri" panose="020F0502020204030204" pitchFamily="34" charset="0"/>
            </a:endParaRPr>
          </a:p>
          <a:p>
            <a:pPr lvl="1">
              <a:lnSpc>
                <a:spcPct val="90000"/>
              </a:lnSpc>
              <a:spcBef>
                <a:spcPts val="300"/>
              </a:spcBef>
              <a:defRPr/>
            </a:pPr>
            <a:endParaRPr lang="en-US" sz="2200" dirty="0">
              <a:ea typeface="Calibri" panose="020F0502020204030204" pitchFamily="34" charset="0"/>
            </a:endParaRPr>
          </a:p>
        </p:txBody>
      </p:sp>
      <p:sp>
        <p:nvSpPr>
          <p:cNvPr id="2" name="Footer Placeholder 1">
            <a:extLst>
              <a:ext uri="{FF2B5EF4-FFF2-40B4-BE49-F238E27FC236}">
                <a16:creationId xmlns:a16="http://schemas.microsoft.com/office/drawing/2014/main" id="{04DBE4E6-8A1D-4149-90EA-3894475EA67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A71550C-A339-46A2-B400-F478597819A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A9BE44DB-77E1-4171-B567-201753EA99C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0447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458200" cy="5181600"/>
          </a:xfrm>
        </p:spPr>
        <p:txBody>
          <a:bodyPr/>
          <a:lstStyle/>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WBA E2E QoS presentation</a:t>
            </a:r>
          </a:p>
          <a:p>
            <a:pPr lvl="1">
              <a:lnSpc>
                <a:spcPct val="90000"/>
              </a:lnSpc>
              <a:spcBef>
                <a:spcPts val="300"/>
              </a:spcBef>
              <a:defRPr/>
            </a:pPr>
            <a:r>
              <a:rPr lang="en-US" sz="2200" dirty="0">
                <a:ea typeface="Calibri" panose="020F0502020204030204" pitchFamily="34" charset="0"/>
              </a:rPr>
              <a:t>Deferred to July at request of the member that attends the related WBA meetings.</a:t>
            </a:r>
          </a:p>
          <a:p>
            <a:pPr lvl="1">
              <a:lnSpc>
                <a:spcPct val="90000"/>
              </a:lnSpc>
              <a:spcBef>
                <a:spcPts val="300"/>
              </a:spcBef>
              <a:defRPr/>
            </a:pPr>
            <a:endParaRPr lang="en-US" sz="2200" dirty="0">
              <a:ea typeface="Calibri" panose="020F0502020204030204" pitchFamily="34" charset="0"/>
            </a:endParaRPr>
          </a:p>
          <a:p>
            <a:pPr>
              <a:lnSpc>
                <a:spcPct val="90000"/>
              </a:lnSpc>
              <a:spcBef>
                <a:spcPts val="300"/>
              </a:spcBef>
              <a:defRPr/>
            </a:pPr>
            <a:r>
              <a:rPr lang="en-US" sz="2600" dirty="0">
                <a:ea typeface="Calibri" panose="020F0502020204030204" pitchFamily="34" charset="0"/>
              </a:rPr>
              <a:t>Annex G:</a:t>
            </a:r>
          </a:p>
          <a:p>
            <a:pPr lvl="1">
              <a:lnSpc>
                <a:spcPct val="90000"/>
              </a:lnSpc>
              <a:spcBef>
                <a:spcPts val="300"/>
              </a:spcBef>
              <a:defRPr/>
            </a:pPr>
            <a:r>
              <a:rPr lang="en-US" sz="2400" dirty="0">
                <a:ea typeface="Calibri" panose="020F0502020204030204" pitchFamily="34" charset="0"/>
              </a:rPr>
              <a:t>The author of an updated proposal progressing the Annex G replacement, was not available.  This item is deferred to July.</a:t>
            </a:r>
          </a:p>
          <a:p>
            <a:pPr>
              <a:lnSpc>
                <a:spcPct val="90000"/>
              </a:lnSpc>
              <a:spcBef>
                <a:spcPts val="300"/>
              </a:spcBef>
              <a:defRPr/>
            </a:pPr>
            <a:endParaRPr lang="en-US" sz="2600" dirty="0">
              <a:ea typeface="Calibri" panose="020F0502020204030204" pitchFamily="34" charset="0"/>
            </a:endParaRPr>
          </a:p>
        </p:txBody>
      </p:sp>
      <p:sp>
        <p:nvSpPr>
          <p:cNvPr id="2" name="Footer Placeholder 1">
            <a:extLst>
              <a:ext uri="{FF2B5EF4-FFF2-40B4-BE49-F238E27FC236}">
                <a16:creationId xmlns:a16="http://schemas.microsoft.com/office/drawing/2014/main" id="{27E46A29-EA2B-468B-BD0C-73FE238815F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0491E2A-36CC-4D03-A704-1F5021191718}"/>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8281CC51-9F0B-4138-83B7-E883377F54B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17784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1981200" y="1371600"/>
            <a:ext cx="82296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sz="2000" b="1" kern="0" dirty="0"/>
              <a:t>Other items being tracked (but not actively worked unless/until contributions):</a:t>
            </a:r>
          </a:p>
          <a:p>
            <a:pPr marL="685800" lvl="2" indent="-342900">
              <a:lnSpc>
                <a:spcPct val="90000"/>
              </a:lnSpc>
              <a:buFont typeface="Arial" pitchFamily="34" charset="0"/>
              <a:buChar char="•"/>
              <a:defRPr/>
            </a:pPr>
            <a:r>
              <a:rPr lang="en-US" sz="2000" b="1" dirty="0"/>
              <a:t>Related to IEEE Std 802 updates:</a:t>
            </a:r>
          </a:p>
          <a:p>
            <a:pPr marL="1143000" lvl="3" indent="-342900">
              <a:lnSpc>
                <a:spcPct val="90000"/>
              </a:lnSpc>
              <a:buFont typeface="Arial" pitchFamily="34" charset="0"/>
              <a:buChar char="•"/>
              <a:defRPr/>
            </a:pPr>
            <a:r>
              <a:rPr lang="en-US" sz="2000" b="1" dirty="0"/>
              <a:t>802.1AC mapping from ISS to 802.11 MAC SAP interface</a:t>
            </a:r>
          </a:p>
          <a:p>
            <a:pPr marL="1143000" lvl="3" indent="-342900">
              <a:lnSpc>
                <a:spcPct val="90000"/>
              </a:lnSpc>
              <a:buFont typeface="Arial" pitchFamily="34" charset="0"/>
              <a:buChar char="•"/>
              <a:defRPr/>
            </a:pPr>
            <a:r>
              <a:rPr lang="en-US" sz="2000" b="1" dirty="0"/>
              <a:t>Consider any changes to remove 802.2/LLC terms?</a:t>
            </a:r>
          </a:p>
          <a:p>
            <a:pPr marL="1143000" lvl="3" indent="-342900">
              <a:lnSpc>
                <a:spcPct val="90000"/>
              </a:lnSpc>
              <a:buFont typeface="Arial" pitchFamily="34" charset="0"/>
              <a:buChar char="•"/>
              <a:defRPr/>
            </a:pPr>
            <a:r>
              <a:rPr lang="en-US" sz="2000" b="1" kern="0" dirty="0"/>
              <a:t>802.11’s “Portal”, and mapping to/usage of IEEE Std 802 terminology</a:t>
            </a:r>
          </a:p>
          <a:p>
            <a:pPr marL="1143000" lvl="3" indent="-342900">
              <a:lnSpc>
                <a:spcPct val="90000"/>
              </a:lnSpc>
              <a:buFont typeface="Arial" pitchFamily="34" charset="0"/>
              <a:buChar char="•"/>
              <a:defRPr/>
            </a:pPr>
            <a:r>
              <a:rPr lang="en-US" sz="2000" b="1" dirty="0"/>
              <a:t>Access Domains: “802 Access Domains”?  In 802.11, an ESS?  TGbe implications?</a:t>
            </a:r>
          </a:p>
          <a:p>
            <a:pPr marL="1143000" lvl="3" indent="-342900">
              <a:lnSpc>
                <a:spcPct val="90000"/>
              </a:lnSpc>
              <a:buFont typeface="Arial" pitchFamily="34" charset="0"/>
              <a:buChar char="•"/>
              <a:defRPr/>
            </a:pPr>
            <a:r>
              <a:rPr lang="en-US" sz="2000" b="1" dirty="0"/>
              <a:t>Is the DS a bridge (small ‘b’)?</a:t>
            </a:r>
          </a:p>
          <a:p>
            <a:pPr marL="1143000" lvl="3" indent="-342900">
              <a:lnSpc>
                <a:spcPct val="90000"/>
              </a:lnSpc>
              <a:buFont typeface="Arial" pitchFamily="34" charset="0"/>
              <a:buChar char="•"/>
              <a:defRPr/>
            </a:pPr>
            <a:r>
              <a:rPr lang="en-US" sz="2000" b="1" dirty="0"/>
              <a:t>Clarify EPD/LPD within 802.11: </a:t>
            </a:r>
            <a:r>
              <a:rPr lang="en-US" sz="2000" dirty="0">
                <a:hlinkClick r:id="rId3"/>
              </a:rPr>
              <a:t>11-20/0174r0</a:t>
            </a:r>
            <a:endParaRPr lang="en-US" sz="2000" dirty="0"/>
          </a:p>
          <a:p>
            <a:pPr marL="1485900" lvl="4" indent="-342900">
              <a:lnSpc>
                <a:spcPct val="90000"/>
              </a:lnSpc>
              <a:buFont typeface="Arial" pitchFamily="34" charset="0"/>
              <a:buChar char="•"/>
              <a:defRPr/>
            </a:pPr>
            <a:r>
              <a:rPr lang="en-US" sz="2000" b="1" dirty="0">
                <a:solidFill>
                  <a:schemeClr val="accent2">
                    <a:lumMod val="75000"/>
                  </a:schemeClr>
                </a:solidFill>
              </a:rPr>
              <a:t>Follow the lead from 802REVc?</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92A17E2E-657D-41F0-AD41-497A822A383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0492A74-6F0B-4E00-8A09-31A63F3C3E74}"/>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B1D67662-A80D-4F7E-847D-5664AA14F0C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832048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results of IEEE P802REVc recirculation ballot</a:t>
            </a:r>
          </a:p>
          <a:p>
            <a:pPr marL="684213">
              <a:lnSpc>
                <a:spcPct val="90000"/>
              </a:lnSpc>
            </a:pPr>
            <a:r>
              <a:rPr lang="en-US" dirty="0"/>
              <a:t>Annex G replacement phase 2, continued</a:t>
            </a:r>
          </a:p>
          <a:p>
            <a:pPr marL="684213">
              <a:lnSpc>
                <a:spcPct val="90000"/>
              </a:lnSpc>
            </a:pPr>
            <a:r>
              <a:rPr lang="en-US" dirty="0"/>
              <a:t>WBA E2E QoS coordination, continued</a:t>
            </a:r>
          </a:p>
          <a:p>
            <a:pPr marL="684213">
              <a:lnSpc>
                <a:spcPct val="90000"/>
              </a:lnSpc>
            </a:pPr>
            <a:r>
              <a:rPr lang="en-US" dirty="0"/>
              <a:t>Monitoring/future activities, or other relevant topics, if any contributions</a:t>
            </a:r>
          </a:p>
          <a:p>
            <a:pPr>
              <a:lnSpc>
                <a:spcPct val="90000"/>
              </a:lnSpc>
            </a:pPr>
            <a:r>
              <a:rPr lang="en-US" sz="3200" dirty="0"/>
              <a:t>Teleconferences – Might need one, to contribute comments on P802REVc ballot(s).  Will schedule with 10-days notice.</a:t>
            </a:r>
          </a:p>
          <a:p>
            <a:pPr>
              <a:lnSpc>
                <a:spcPct val="90000"/>
              </a:lnSpc>
            </a:pPr>
            <a:r>
              <a:rPr lang="en-US" sz="3200" dirty="0"/>
              <a:t>Two meeting slots requested in July</a:t>
            </a:r>
          </a:p>
          <a:p>
            <a:pPr marL="684213">
              <a:lnSpc>
                <a:spcPct val="90000"/>
              </a:lnSpc>
            </a:pPr>
            <a:endParaRPr lang="en-US" dirty="0"/>
          </a:p>
        </p:txBody>
      </p:sp>
      <p:sp>
        <p:nvSpPr>
          <p:cNvPr id="2" name="Footer Placeholder 1">
            <a:extLst>
              <a:ext uri="{FF2B5EF4-FFF2-40B4-BE49-F238E27FC236}">
                <a16:creationId xmlns:a16="http://schemas.microsoft.com/office/drawing/2014/main" id="{EB8E20BF-8D96-4EEE-B682-0EC5834367A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6181EE7-8586-41D8-B169-7CF1E6C717F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97A74D1C-8FEC-43C1-90DE-39564C7E8D9E}"/>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3845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2024-05-16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5129"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29E2F39A-15BF-4E02-A4B0-168F37FEEA1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17AE1A47-B612-49A8-A18F-91124946C95B}"/>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4" name="Date Placeholder 3">
            <a:extLst>
              <a:ext uri="{FF2B5EF4-FFF2-40B4-BE49-F238E27FC236}">
                <a16:creationId xmlns:a16="http://schemas.microsoft.com/office/drawing/2014/main" id="{67E4C20B-25C4-42DC-A5D9-B8DB2A2CF19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010246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6F1A-D660-5288-C5CB-CCDBBEEA4F4B}"/>
              </a:ext>
            </a:extLst>
          </p:cNvPr>
          <p:cNvSpPr>
            <a:spLocks noGrp="1"/>
          </p:cNvSpPr>
          <p:nvPr>
            <p:ph type="title"/>
          </p:nvPr>
        </p:nvSpPr>
        <p:spPr/>
        <p:txBody>
          <a:bodyPr/>
          <a:lstStyle/>
          <a:p>
            <a:r>
              <a:rPr lang="en-US" dirty="0" err="1"/>
              <a:t>Coex</a:t>
            </a:r>
            <a:r>
              <a:rPr lang="en-US" dirty="0"/>
              <a:t> SC’s week at a glance</a:t>
            </a:r>
          </a:p>
        </p:txBody>
      </p:sp>
      <p:sp>
        <p:nvSpPr>
          <p:cNvPr id="3" name="Content Placeholder 2">
            <a:extLst>
              <a:ext uri="{FF2B5EF4-FFF2-40B4-BE49-F238E27FC236}">
                <a16:creationId xmlns:a16="http://schemas.microsoft.com/office/drawing/2014/main" id="{19932AE5-FEF0-17E5-3639-85AAE468CBED}"/>
              </a:ext>
            </a:extLst>
          </p:cNvPr>
          <p:cNvSpPr>
            <a:spLocks noGrp="1"/>
          </p:cNvSpPr>
          <p:nvPr>
            <p:ph idx="1"/>
          </p:nvPr>
        </p:nvSpPr>
        <p:spPr/>
        <p:txBody>
          <a:bodyPr/>
          <a:lstStyle/>
          <a:p>
            <a:r>
              <a:rPr lang="en-US" dirty="0"/>
              <a:t>Met three times</a:t>
            </a:r>
          </a:p>
          <a:p>
            <a:pPr marL="380990" indent="-380990">
              <a:buFont typeface="Arial" panose="020B0604020202020204" pitchFamily="34" charset="0"/>
              <a:buChar char="•"/>
            </a:pPr>
            <a:r>
              <a:rPr lang="en-US" dirty="0"/>
              <a:t>Two </a:t>
            </a:r>
            <a:r>
              <a:rPr lang="en-US" dirty="0" err="1"/>
              <a:t>Coex</a:t>
            </a:r>
            <a:r>
              <a:rPr lang="en-US" dirty="0"/>
              <a:t> SC (only) slots</a:t>
            </a:r>
          </a:p>
          <a:p>
            <a:pPr marL="380990" indent="-380990">
              <a:buFont typeface="Arial" panose="020B0604020202020204" pitchFamily="34" charset="0"/>
              <a:buChar char="•"/>
            </a:pPr>
            <a:r>
              <a:rPr lang="en-US" dirty="0"/>
              <a:t>One Joint session with 15.4.ab</a:t>
            </a:r>
          </a:p>
          <a:p>
            <a:pPr marL="0" indent="0"/>
            <a:endParaRPr lang="en-US" dirty="0"/>
          </a:p>
        </p:txBody>
      </p:sp>
      <p:sp>
        <p:nvSpPr>
          <p:cNvPr id="7" name="Footer Placeholder 6">
            <a:extLst>
              <a:ext uri="{FF2B5EF4-FFF2-40B4-BE49-F238E27FC236}">
                <a16:creationId xmlns:a16="http://schemas.microsoft.com/office/drawing/2014/main" id="{BF7F2F14-8CEB-4631-9D60-4D18A5E1883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6374477D-BC90-41B1-AE57-1B321B12BD3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FAD817B7-A644-4D57-B2EB-D41692CEEA7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90175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(1/2)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303 687 (Wireless Access System/Radio Local Area Network (WAS/RLAN) in the license-exempt 6 GHz band)</a:t>
            </a:r>
          </a:p>
          <a:p>
            <a:pPr marL="380990" indent="-380990">
              <a:buFont typeface="Arial" panose="020B0604020202020204" pitchFamily="34" charset="0"/>
              <a:buChar char="•"/>
            </a:pPr>
            <a:r>
              <a:rPr lang="en-US" b="0" dirty="0">
                <a:latin typeface="Helvetica" pitchFamily="2" charset="0"/>
              </a:rPr>
              <a:t>Version 1.1.1 published by ETSI and reviewed by European Commission (EC)</a:t>
            </a:r>
          </a:p>
          <a:p>
            <a:pPr marL="380990" indent="-380990">
              <a:buFont typeface="Arial" panose="020B0604020202020204" pitchFamily="34" charset="0"/>
              <a:buChar char="•"/>
            </a:pPr>
            <a:r>
              <a:rPr lang="en-US" b="0" dirty="0">
                <a:latin typeface="Helvetica" pitchFamily="2" charset="0"/>
              </a:rPr>
              <a:t>EC criticizes normative reference to IEEE 802.11ax-2021 because EC does not recognize IEEE as SDO</a:t>
            </a:r>
          </a:p>
          <a:p>
            <a:pPr marL="380990" indent="-380990">
              <a:buFont typeface="Arial" panose="020B0604020202020204" pitchFamily="34" charset="0"/>
              <a:buChar char="•"/>
            </a:pPr>
            <a:r>
              <a:rPr lang="en-US" b="0" dirty="0">
                <a:latin typeface="Helvetica" pitchFamily="2" charset="0"/>
              </a:rPr>
              <a:t>Reference need for the definition of one signal used to conduct an Energy Detection Threshold (EDT) level related test</a:t>
            </a:r>
          </a:p>
          <a:p>
            <a:pPr marL="380990" indent="-380990">
              <a:buFont typeface="Arial" panose="020B0604020202020204" pitchFamily="34" charset="0"/>
              <a:buChar char="•"/>
            </a:pPr>
            <a:r>
              <a:rPr lang="en-US" b="0" dirty="0">
                <a:latin typeface="Helvetica" pitchFamily="2" charset="0"/>
              </a:rPr>
              <a:t>ETSI TC BRAN developed response to EC</a:t>
            </a:r>
          </a:p>
          <a:p>
            <a:pPr marL="380990" indent="-380990">
              <a:buFont typeface="Arial" panose="020B0604020202020204" pitchFamily="34" charset="0"/>
              <a:buChar char="•"/>
            </a:pPr>
            <a:r>
              <a:rPr lang="en-US" b="0" dirty="0">
                <a:latin typeface="Helvetica" pitchFamily="2" charset="0"/>
              </a:rPr>
              <a:t>Waiting for feedback by regarding the use of IEEE 802.11ax-2021 as normative reference</a:t>
            </a:r>
          </a:p>
        </p:txBody>
      </p:sp>
      <p:sp>
        <p:nvSpPr>
          <p:cNvPr id="7" name="Footer Placeholder 6">
            <a:extLst>
              <a:ext uri="{FF2B5EF4-FFF2-40B4-BE49-F238E27FC236}">
                <a16:creationId xmlns:a16="http://schemas.microsoft.com/office/drawing/2014/main" id="{EF1498FB-17A2-477A-9CFE-F9AAD0226153}"/>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0D1ED54E-6761-40D9-8DD2-9293B49C5C0D}"/>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33D01F0C-151A-4D12-9C3B-45F93EF25C53}"/>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5267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a:t>ETSI BRAN Update to 802.11 (2/2)</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908075"/>
            <a:ext cx="10361084" cy="4113213"/>
          </a:xfrm>
          <a:noFill/>
          <a:ln w="9525">
            <a:noFill/>
            <a:round/>
            <a:headEnd/>
            <a:tailEnd/>
          </a:ln>
          <a:effectLst/>
        </p:spPr>
        <p:txBody>
          <a:bodyPr vert="horz" wrap="square" lIns="122880" tIns="61440" rIns="122880" bIns="61440" numCol="1" anchor="t" anchorCtr="0" compatLnSpc="1">
            <a:prstTxWarp prst="textNoShape">
              <a:avLst/>
            </a:prstTxWarp>
          </a:bodyPr>
          <a:lstStyle/>
          <a:p>
            <a:pPr marL="0" indent="0"/>
            <a:r>
              <a:rPr lang="en-US" dirty="0">
                <a:latin typeface="Helvetica" pitchFamily="2" charset="0"/>
              </a:rPr>
              <a:t>EN 301 893 (Wireless Access System/Radio Local Area Network (WAS/RLAN) in the license-exempt 5 GHz band)</a:t>
            </a:r>
          </a:p>
          <a:p>
            <a:pPr marL="380990" indent="-380990">
              <a:buFont typeface="Arial" panose="020B0604020202020204" pitchFamily="34" charset="0"/>
              <a:buChar char="•"/>
            </a:pPr>
            <a:r>
              <a:rPr lang="en-US" b="0" dirty="0">
                <a:latin typeface="Helvetica" pitchFamily="2" charset="0"/>
              </a:rPr>
              <a:t>First national vote (</a:t>
            </a:r>
            <a:r>
              <a:rPr lang="en-US" b="0" dirty="0" err="1">
                <a:latin typeface="Helvetica" pitchFamily="2" charset="0"/>
              </a:rPr>
              <a:t>Standardisation</a:t>
            </a:r>
            <a:r>
              <a:rPr lang="en-US" b="0" dirty="0">
                <a:latin typeface="Helvetica" pitchFamily="2" charset="0"/>
              </a:rPr>
              <a:t> Request deliverables Approval Process, </a:t>
            </a:r>
            <a:r>
              <a:rPr lang="en-US" b="0" dirty="0" err="1">
                <a:latin typeface="Helvetica" pitchFamily="2" charset="0"/>
              </a:rPr>
              <a:t>SRdAP</a:t>
            </a:r>
            <a:r>
              <a:rPr lang="en-US" b="0" dirty="0">
                <a:latin typeface="Helvetica" pitchFamily="2" charset="0"/>
              </a:rPr>
              <a:t>) completed  (note: </a:t>
            </a:r>
            <a:r>
              <a:rPr lang="en-US" b="0" dirty="0" err="1">
                <a:latin typeface="Helvetica" pitchFamily="2" charset="0"/>
              </a:rPr>
              <a:t>SRdAP</a:t>
            </a:r>
            <a:r>
              <a:rPr lang="en-US" b="0" dirty="0">
                <a:latin typeface="Helvetica" pitchFamily="2" charset="0"/>
              </a:rPr>
              <a:t> replacing ENAP)</a:t>
            </a:r>
          </a:p>
          <a:p>
            <a:pPr marL="380990" indent="-380990">
              <a:buFont typeface="Arial" panose="020B0604020202020204" pitchFamily="34" charset="0"/>
              <a:buChar char="•"/>
            </a:pPr>
            <a:r>
              <a:rPr lang="en-US" b="0" dirty="0">
                <a:latin typeface="Helvetica" pitchFamily="2" charset="0"/>
              </a:rPr>
              <a:t>All </a:t>
            </a:r>
            <a:r>
              <a:rPr lang="en-US" b="0" dirty="0" err="1">
                <a:latin typeface="Helvetica" pitchFamily="2" charset="0"/>
              </a:rPr>
              <a:t>SRdAP</a:t>
            </a:r>
            <a:r>
              <a:rPr lang="en-US" b="0" dirty="0">
                <a:latin typeface="Helvetica" pitchFamily="2" charset="0"/>
              </a:rPr>
              <a:t> comments resolved</a:t>
            </a:r>
          </a:p>
          <a:p>
            <a:pPr marL="380990" indent="-380990">
              <a:buFont typeface="Arial" panose="020B0604020202020204" pitchFamily="34" charset="0"/>
              <a:buChar char="•"/>
            </a:pPr>
            <a:r>
              <a:rPr lang="en-US" b="0" dirty="0">
                <a:latin typeface="Helvetica" pitchFamily="2" charset="0"/>
              </a:rPr>
              <a:t>Since draft uses IEEE 802.11-2020 as normative reference, TC BRAN expects similar issues with the EC.</a:t>
            </a:r>
          </a:p>
        </p:txBody>
      </p:sp>
      <p:sp>
        <p:nvSpPr>
          <p:cNvPr id="7" name="Footer Placeholder 6">
            <a:extLst>
              <a:ext uri="{FF2B5EF4-FFF2-40B4-BE49-F238E27FC236}">
                <a16:creationId xmlns:a16="http://schemas.microsoft.com/office/drawing/2014/main" id="{99ADBF70-A159-4026-BDAE-44888E2F020C}"/>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A31C73B-287D-4176-8444-1A2A9B9A1CE3}"/>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0950F5DC-34FC-45B2-98D8-5FE312BD9CEE}"/>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4818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2F024B-50EF-C68F-13F4-A58A10100D56}"/>
              </a:ext>
            </a:extLst>
          </p:cNvPr>
          <p:cNvSpPr>
            <a:spLocks noGrp="1"/>
          </p:cNvSpPr>
          <p:nvPr>
            <p:ph type="title"/>
          </p:nvPr>
        </p:nvSpPr>
        <p:spPr>
          <a:xfrm>
            <a:off x="3412742" y="2895600"/>
            <a:ext cx="10363200" cy="1362075"/>
          </a:xfrm>
        </p:spPr>
        <p:txBody>
          <a:bodyPr/>
          <a:lstStyle/>
          <a:p>
            <a:r>
              <a:rPr lang="en-US" dirty="0"/>
              <a:t>Attendance Data</a:t>
            </a:r>
          </a:p>
        </p:txBody>
      </p:sp>
      <p:sp>
        <p:nvSpPr>
          <p:cNvPr id="6" name="Date Placeholder 5">
            <a:extLst>
              <a:ext uri="{FF2B5EF4-FFF2-40B4-BE49-F238E27FC236}">
                <a16:creationId xmlns:a16="http://schemas.microsoft.com/office/drawing/2014/main" id="{A19BAA85-A5E6-EBBF-9764-D5849BC88919}"/>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728C1132-137B-CC6E-6BC4-D8860A3F5408}"/>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F7170F61-9C9E-11A6-E633-E4BA68790E4B}"/>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337949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567B-2CFC-8223-6950-BF298979C3C7}"/>
              </a:ext>
            </a:extLst>
          </p:cNvPr>
          <p:cNvSpPr>
            <a:spLocks noGrp="1"/>
          </p:cNvSpPr>
          <p:nvPr>
            <p:ph type="title"/>
          </p:nvPr>
        </p:nvSpPr>
        <p:spPr/>
        <p:txBody>
          <a:bodyPr/>
          <a:lstStyle/>
          <a:p>
            <a:r>
              <a:rPr lang="en-US" dirty="0"/>
              <a:t>Update from Bluetooth SIG Work</a:t>
            </a:r>
          </a:p>
        </p:txBody>
      </p:sp>
      <p:sp>
        <p:nvSpPr>
          <p:cNvPr id="3" name="Content Placeholder 2">
            <a:extLst>
              <a:ext uri="{FF2B5EF4-FFF2-40B4-BE49-F238E27FC236}">
                <a16:creationId xmlns:a16="http://schemas.microsoft.com/office/drawing/2014/main" id="{0CBA3634-F82D-A682-0C6D-7A0026D646D3}"/>
              </a:ext>
            </a:extLst>
          </p:cNvPr>
          <p:cNvSpPr>
            <a:spLocks noGrp="1"/>
          </p:cNvSpPr>
          <p:nvPr>
            <p:ph idx="1"/>
          </p:nvPr>
        </p:nvSpPr>
        <p:spPr>
          <a:xfrm>
            <a:off x="914402" y="1908075"/>
            <a:ext cx="10361084" cy="4113213"/>
          </a:xfrm>
        </p:spPr>
        <p:txBody>
          <a:bodyPr/>
          <a:lstStyle/>
          <a:p>
            <a:r>
              <a:rPr lang="en-US" sz="2133" dirty="0"/>
              <a:t>Recent actions</a:t>
            </a:r>
          </a:p>
          <a:p>
            <a:pPr marL="380990" indent="-380990">
              <a:buFont typeface="Arial" panose="020B0604020202020204" pitchFamily="34" charset="0"/>
              <a:buChar char="•"/>
            </a:pPr>
            <a:r>
              <a:rPr lang="en-US" sz="2133" dirty="0"/>
              <a:t>Participating in and contributing to the ETSI BRAN</a:t>
            </a:r>
          </a:p>
          <a:p>
            <a:pPr marL="380990" indent="-380990">
              <a:buFont typeface="Arial" panose="020B0604020202020204" pitchFamily="34" charset="0"/>
              <a:buChar char="•"/>
            </a:pPr>
            <a:r>
              <a:rPr lang="en-US" sz="2133" dirty="0">
                <a:sym typeface="Wingdings" pitchFamily="2" charset="2"/>
              </a:rPr>
              <a:t> </a:t>
            </a:r>
            <a:r>
              <a:rPr lang="en-US" sz="2133" dirty="0"/>
              <a:t>Proposed channel access scheme to ETSI BRAN (BRAN(24)123a003)</a:t>
            </a:r>
          </a:p>
          <a:p>
            <a:pPr marL="380990" indent="-380990">
              <a:buFont typeface="Arial" panose="020B0604020202020204" pitchFamily="34" charset="0"/>
              <a:buChar char="•"/>
            </a:pPr>
            <a:endParaRPr lang="en-US" sz="2133" dirty="0"/>
          </a:p>
          <a:p>
            <a:pPr marL="0" indent="0"/>
            <a:r>
              <a:rPr lang="en-US" sz="2133" dirty="0"/>
              <a:t>Next steps</a:t>
            </a:r>
          </a:p>
          <a:p>
            <a:pPr marL="380990" indent="-380990">
              <a:buFont typeface="Arial" panose="020B0604020202020204" pitchFamily="34" charset="0"/>
              <a:buChar char="•"/>
            </a:pPr>
            <a:r>
              <a:rPr lang="en-US" sz="1733" dirty="0"/>
              <a:t>Exploring enhanced sharing mechanisms for the 5725 – 5850 MHz band</a:t>
            </a:r>
          </a:p>
          <a:p>
            <a:pPr marL="380990" indent="-380990">
              <a:buFont typeface="Arial" panose="020B0604020202020204" pitchFamily="34" charset="0"/>
              <a:buChar char="•"/>
            </a:pPr>
            <a:endParaRPr lang="en-US" sz="1733" dirty="0"/>
          </a:p>
          <a:p>
            <a:endParaRPr lang="en-US" sz="2133" dirty="0"/>
          </a:p>
        </p:txBody>
      </p:sp>
      <p:sp>
        <p:nvSpPr>
          <p:cNvPr id="7" name="Footer Placeholder 6">
            <a:extLst>
              <a:ext uri="{FF2B5EF4-FFF2-40B4-BE49-F238E27FC236}">
                <a16:creationId xmlns:a16="http://schemas.microsoft.com/office/drawing/2014/main" id="{103936D2-E562-4908-A716-4305696BB07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CA770DC2-827D-4FD9-B378-D3FE08CBA6D1}"/>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27908D12-5C26-402E-B6B2-B84760EF044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217276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89F5-6754-68A3-993D-EB8D26495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F4F9C-C33A-9127-D6AF-84073E48206F}"/>
              </a:ext>
            </a:extLst>
          </p:cNvPr>
          <p:cNvSpPr>
            <a:spLocks noGrp="1"/>
          </p:cNvSpPr>
          <p:nvPr>
            <p:ph type="title"/>
          </p:nvPr>
        </p:nvSpPr>
        <p:spPr/>
        <p:txBody>
          <a:bodyPr/>
          <a:lstStyle/>
          <a:p>
            <a:r>
              <a:rPr lang="en-US" dirty="0"/>
              <a:t>Technical Submissions &amp; Discussion Items (1/2)</a:t>
            </a:r>
          </a:p>
        </p:txBody>
      </p:sp>
      <p:sp>
        <p:nvSpPr>
          <p:cNvPr id="3" name="Content Placeholder 2">
            <a:extLst>
              <a:ext uri="{FF2B5EF4-FFF2-40B4-BE49-F238E27FC236}">
                <a16:creationId xmlns:a16="http://schemas.microsoft.com/office/drawing/2014/main" id="{FBF7309B-6E82-FBF4-7F3E-230A8BD0DD9D}"/>
              </a:ext>
            </a:extLst>
          </p:cNvPr>
          <p:cNvSpPr>
            <a:spLocks noGrp="1"/>
          </p:cNvSpPr>
          <p:nvPr>
            <p:ph idx="1"/>
          </p:nvPr>
        </p:nvSpPr>
        <p:spPr>
          <a:xfrm>
            <a:off x="914402" y="1796819"/>
            <a:ext cx="10361084" cy="4113213"/>
          </a:xfrm>
        </p:spPr>
        <p:txBody>
          <a:bodyPr/>
          <a:lstStyle/>
          <a:p>
            <a:r>
              <a:rPr lang="en-US" dirty="0"/>
              <a:t>NB Status Update (11-24/907r0)</a:t>
            </a:r>
          </a:p>
          <a:p>
            <a:pPr marL="380990" indent="-380990">
              <a:buFont typeface="Arial" panose="020B0604020202020204" pitchFamily="34" charset="0"/>
              <a:buChar char="•"/>
            </a:pPr>
            <a:r>
              <a:rPr lang="en-GB" dirty="0"/>
              <a:t>Summary of current activities, including discussion between .11 and .15.4ab</a:t>
            </a:r>
          </a:p>
          <a:p>
            <a:pPr marL="380990" indent="-380990">
              <a:buFont typeface="Arial" panose="020B0604020202020204" pitchFamily="34" charset="0"/>
              <a:buChar char="•"/>
            </a:pPr>
            <a:r>
              <a:rPr lang="en-GB" dirty="0"/>
              <a:t>Review of channel access proposal introduced by BT SIG to ETSI BRAN (BRAN(24)123a003)</a:t>
            </a:r>
          </a:p>
          <a:p>
            <a:pPr marL="380990" indent="-380990">
              <a:buFont typeface="Arial" panose="020B0604020202020204" pitchFamily="34" charset="0"/>
              <a:buChar char="•"/>
            </a:pPr>
            <a:endParaRPr lang="en-GB" dirty="0"/>
          </a:p>
          <a:p>
            <a:pPr marL="0" indent="0"/>
            <a:r>
              <a:rPr lang="en-GB" dirty="0"/>
              <a:t>Impact of non-listing of EN 303 687 in the OJEU (11-24/922r0)</a:t>
            </a:r>
          </a:p>
          <a:p>
            <a:pPr marL="380990" indent="-380990">
              <a:buFont typeface="Arial" panose="020B0604020202020204" pitchFamily="34" charset="0"/>
              <a:buChar char="•"/>
            </a:pPr>
            <a:r>
              <a:rPr lang="en-GB" dirty="0"/>
              <a:t>IEEE staff and LMSC Chair attended to provide feedback</a:t>
            </a:r>
          </a:p>
          <a:p>
            <a:pPr marL="380990" indent="-380990">
              <a:buFont typeface="Arial" panose="020B0604020202020204" pitchFamily="34" charset="0"/>
              <a:buChar char="•"/>
            </a:pPr>
            <a:r>
              <a:rPr lang="en-GB" dirty="0"/>
              <a:t>IEEE open to evaluate request to grant copyright for citing / copying relevant parts of the standard</a:t>
            </a:r>
          </a:p>
        </p:txBody>
      </p:sp>
      <p:sp>
        <p:nvSpPr>
          <p:cNvPr id="7" name="Footer Placeholder 6">
            <a:extLst>
              <a:ext uri="{FF2B5EF4-FFF2-40B4-BE49-F238E27FC236}">
                <a16:creationId xmlns:a16="http://schemas.microsoft.com/office/drawing/2014/main" id="{40DA95BE-1840-4A80-BA32-7D69E0B8AC3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9087BEF-3455-4F50-AE82-10799D775C68}"/>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9" name="Date Placeholder 8">
            <a:extLst>
              <a:ext uri="{FF2B5EF4-FFF2-40B4-BE49-F238E27FC236}">
                <a16:creationId xmlns:a16="http://schemas.microsoft.com/office/drawing/2014/main" id="{D70F46C8-1A8C-40BB-A771-776B95624A28}"/>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779462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529E-50C9-77FD-8B0A-916CBC7EF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8209A5-7EB3-6F64-6FCE-EB9FC836930E}"/>
              </a:ext>
            </a:extLst>
          </p:cNvPr>
          <p:cNvSpPr>
            <a:spLocks noGrp="1"/>
          </p:cNvSpPr>
          <p:nvPr>
            <p:ph type="title"/>
          </p:nvPr>
        </p:nvSpPr>
        <p:spPr/>
        <p:txBody>
          <a:bodyPr/>
          <a:lstStyle/>
          <a:p>
            <a:r>
              <a:rPr lang="en-US" dirty="0"/>
              <a:t>Technical Submissions &amp; Discussion Items (2/2)</a:t>
            </a:r>
          </a:p>
        </p:txBody>
      </p:sp>
      <p:sp>
        <p:nvSpPr>
          <p:cNvPr id="3" name="Content Placeholder 2">
            <a:extLst>
              <a:ext uri="{FF2B5EF4-FFF2-40B4-BE49-F238E27FC236}">
                <a16:creationId xmlns:a16="http://schemas.microsoft.com/office/drawing/2014/main" id="{444602BA-8F35-863B-9EDE-0448583135B0}"/>
              </a:ext>
            </a:extLst>
          </p:cNvPr>
          <p:cNvSpPr>
            <a:spLocks noGrp="1"/>
          </p:cNvSpPr>
          <p:nvPr>
            <p:ph idx="1"/>
          </p:nvPr>
        </p:nvSpPr>
        <p:spPr>
          <a:xfrm>
            <a:off x="914402" y="1796819"/>
            <a:ext cx="10361084" cy="4113213"/>
          </a:xfrm>
        </p:spPr>
        <p:txBody>
          <a:bodyPr/>
          <a:lstStyle/>
          <a:p>
            <a:r>
              <a:rPr lang="en-US" dirty="0"/>
              <a:t>Joint Session </a:t>
            </a:r>
            <a:r>
              <a:rPr lang="en-US" dirty="0" err="1"/>
              <a:t>Coex</a:t>
            </a:r>
            <a:r>
              <a:rPr lang="en-US" dirty="0"/>
              <a:t> SC with 802.15.4ab</a:t>
            </a:r>
          </a:p>
          <a:p>
            <a:pPr marL="0" indent="0"/>
            <a:r>
              <a:rPr lang="en-US" b="0" dirty="0"/>
              <a:t>Continued discussion on CCA modes</a:t>
            </a:r>
          </a:p>
          <a:p>
            <a:pPr marL="380990" indent="-380990">
              <a:buFont typeface="Arial" panose="020B0604020202020204" pitchFamily="34" charset="0"/>
              <a:buChar char="•"/>
            </a:pPr>
            <a:r>
              <a:rPr lang="en-US" b="0" dirty="0"/>
              <a:t>CCA Modes in 802.15.4 (11-24/360r3)</a:t>
            </a:r>
          </a:p>
          <a:p>
            <a:pPr marL="380990" indent="-380990">
              <a:buFont typeface="Arial" panose="020B0604020202020204" pitchFamily="34" charset="0"/>
              <a:buChar char="•"/>
            </a:pPr>
            <a:r>
              <a:rPr lang="en-US" b="0" dirty="0"/>
              <a:t>Response to </a:t>
            </a:r>
            <a:r>
              <a:rPr lang="en-US" b="0" dirty="0" err="1"/>
              <a:t>CoexSC</a:t>
            </a:r>
            <a:r>
              <a:rPr lang="en-US" b="0" dirty="0"/>
              <a:t> 11-24 360r3 (15-24/212r5)</a:t>
            </a:r>
          </a:p>
          <a:p>
            <a:pPr marL="380990" indent="-380990">
              <a:buFont typeface="Arial" panose="020B0604020202020204" pitchFamily="34" charset="0"/>
              <a:buChar char="•"/>
            </a:pPr>
            <a:endParaRPr lang="en-US" b="0" dirty="0"/>
          </a:p>
          <a:p>
            <a:pPr marL="0" indent="0"/>
            <a:r>
              <a:rPr lang="en-US" b="0" dirty="0"/>
              <a:t>Addition information item</a:t>
            </a:r>
          </a:p>
          <a:p>
            <a:pPr marL="380990" indent="-380990">
              <a:buFont typeface="Arial" panose="020B0604020202020204" pitchFamily="34" charset="0"/>
              <a:buChar char="•"/>
            </a:pPr>
            <a:r>
              <a:rPr lang="en-US" b="0" dirty="0"/>
              <a:t>FCC Filing for for PNT and 5G in 900 MHz (15-24/280r0)</a:t>
            </a:r>
          </a:p>
        </p:txBody>
      </p:sp>
      <p:sp>
        <p:nvSpPr>
          <p:cNvPr id="7" name="Footer Placeholder 6">
            <a:extLst>
              <a:ext uri="{FF2B5EF4-FFF2-40B4-BE49-F238E27FC236}">
                <a16:creationId xmlns:a16="http://schemas.microsoft.com/office/drawing/2014/main" id="{4320CA76-EC50-48E6-B362-87A07BF826D4}"/>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1047A95C-01EF-44BC-BD4D-DA59E18F34D9}"/>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9B1F67F9-DDEB-4A50-AAFB-A9FB82C393A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79035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D243-3AA6-87D8-6191-370CAF77D1E4}"/>
              </a:ext>
            </a:extLst>
          </p:cNvPr>
          <p:cNvSpPr>
            <a:spLocks noGrp="1"/>
          </p:cNvSpPr>
          <p:nvPr>
            <p:ph type="title"/>
          </p:nvPr>
        </p:nvSpPr>
        <p:spPr/>
        <p:txBody>
          <a:bodyPr/>
          <a:lstStyle/>
          <a:p>
            <a:r>
              <a:rPr lang="en-US" dirty="0"/>
              <a:t>Plans for July</a:t>
            </a:r>
          </a:p>
        </p:txBody>
      </p:sp>
      <p:sp>
        <p:nvSpPr>
          <p:cNvPr id="3" name="Content Placeholder 2">
            <a:extLst>
              <a:ext uri="{FF2B5EF4-FFF2-40B4-BE49-F238E27FC236}">
                <a16:creationId xmlns:a16="http://schemas.microsoft.com/office/drawing/2014/main" id="{A67A459E-2387-4221-74BE-AFF3B6A1FED5}"/>
              </a:ext>
            </a:extLst>
          </p:cNvPr>
          <p:cNvSpPr>
            <a:spLocks noGrp="1"/>
          </p:cNvSpPr>
          <p:nvPr>
            <p:ph idx="1"/>
          </p:nvPr>
        </p:nvSpPr>
        <p:spPr>
          <a:xfrm>
            <a:off x="914294" y="1372394"/>
            <a:ext cx="10361084" cy="4113213"/>
          </a:xfrm>
        </p:spPr>
        <p:txBody>
          <a:bodyPr/>
          <a:lstStyle/>
          <a:p>
            <a:pPr marL="0" indent="0"/>
            <a:r>
              <a:rPr lang="en-US" sz="1867" dirty="0" err="1"/>
              <a:t>Coex</a:t>
            </a:r>
            <a:r>
              <a:rPr lang="en-US" sz="1867" dirty="0"/>
              <a:t> slots:</a:t>
            </a:r>
          </a:p>
          <a:p>
            <a:pPr marL="380990" indent="-380990">
              <a:buFont typeface="Arial" panose="020B0604020202020204" pitchFamily="34" charset="0"/>
              <a:buChar char="•"/>
            </a:pPr>
            <a:r>
              <a:rPr lang="en-US" sz="1867" dirty="0"/>
              <a:t>One joint 802.11 </a:t>
            </a:r>
            <a:r>
              <a:rPr lang="en-US" sz="1867" dirty="0" err="1"/>
              <a:t>Coex</a:t>
            </a:r>
            <a:r>
              <a:rPr lang="en-US" sz="1867" dirty="0"/>
              <a:t> SC – 802.15.4ab – Tuesday EVE</a:t>
            </a:r>
          </a:p>
          <a:p>
            <a:pPr marL="380990" indent="-380990">
              <a:buFont typeface="Arial" panose="020B0604020202020204" pitchFamily="34" charset="0"/>
              <a:buChar char="•"/>
            </a:pPr>
            <a:r>
              <a:rPr lang="en-US" sz="1867" dirty="0"/>
              <a:t>Two dot11 </a:t>
            </a:r>
            <a:r>
              <a:rPr lang="en-US" sz="1867" dirty="0" err="1"/>
              <a:t>Coex</a:t>
            </a:r>
            <a:r>
              <a:rPr lang="en-US" sz="1867" dirty="0"/>
              <a:t> (only) slot (one before and one after the joint session with .15.4ab)</a:t>
            </a:r>
          </a:p>
          <a:p>
            <a:pPr marL="0" indent="0"/>
            <a:endParaRPr lang="en-US" sz="1867" dirty="0"/>
          </a:p>
          <a:p>
            <a:pPr marL="0" indent="0"/>
            <a:r>
              <a:rPr lang="en-US" sz="1867" dirty="0"/>
              <a:t>Joint dot11 dot15.4ab slot:</a:t>
            </a:r>
          </a:p>
          <a:p>
            <a:pPr marL="380990" indent="-380990">
              <a:buFont typeface="Arial" panose="020B0604020202020204" pitchFamily="34" charset="0"/>
              <a:buChar char="•"/>
            </a:pPr>
            <a:r>
              <a:rPr lang="en-US" sz="1867" dirty="0"/>
              <a:t>Continue discussion on channel access schemes</a:t>
            </a:r>
          </a:p>
          <a:p>
            <a:pPr marL="0" indent="0"/>
            <a:endParaRPr lang="en-US" sz="1867" dirty="0"/>
          </a:p>
          <a:p>
            <a:pPr marL="0" indent="0"/>
            <a:r>
              <a:rPr lang="en-US" sz="1867" dirty="0" err="1"/>
              <a:t>Coex</a:t>
            </a:r>
            <a:r>
              <a:rPr lang="en-US" sz="1867" dirty="0"/>
              <a:t> (only):</a:t>
            </a:r>
          </a:p>
          <a:p>
            <a:pPr marL="380990" indent="-380990">
              <a:buFont typeface="Arial" panose="020B0604020202020204" pitchFamily="34" charset="0"/>
              <a:buChar char="•"/>
            </a:pPr>
            <a:r>
              <a:rPr lang="en-US" sz="1867" dirty="0"/>
              <a:t>Update on ETSI BRAN</a:t>
            </a:r>
          </a:p>
          <a:p>
            <a:pPr marL="380990" indent="-380990">
              <a:buFont typeface="Arial" panose="020B0604020202020204" pitchFamily="34" charset="0"/>
              <a:buChar char="•"/>
            </a:pPr>
            <a:r>
              <a:rPr lang="en-US" sz="1867" dirty="0"/>
              <a:t>Update on Bluetooth SIG</a:t>
            </a:r>
          </a:p>
          <a:p>
            <a:pPr marL="380990" indent="-380990">
              <a:buFont typeface="Arial" panose="020B0604020202020204" pitchFamily="34" charset="0"/>
              <a:buChar char="•"/>
            </a:pPr>
            <a:r>
              <a:rPr lang="en-US" sz="1867" dirty="0"/>
              <a:t>Technical submissions (tba)</a:t>
            </a:r>
          </a:p>
          <a:p>
            <a:pPr marL="0" indent="0"/>
            <a:endParaRPr lang="en-US" sz="1867" dirty="0"/>
          </a:p>
          <a:p>
            <a:pPr marL="0" indent="0"/>
            <a:r>
              <a:rPr lang="en-US" sz="1867" dirty="0"/>
              <a:t>Note: coexistence-related topics are welcome. Please contact the Chair</a:t>
            </a:r>
          </a:p>
        </p:txBody>
      </p:sp>
      <p:sp>
        <p:nvSpPr>
          <p:cNvPr id="7" name="Footer Placeholder 6">
            <a:extLst>
              <a:ext uri="{FF2B5EF4-FFF2-40B4-BE49-F238E27FC236}">
                <a16:creationId xmlns:a16="http://schemas.microsoft.com/office/drawing/2014/main" id="{D5878174-E4EB-40C1-ACB3-64D44BC27E1A}"/>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DDF9219-2B26-42F9-88AC-6BF27FF9C1C2}"/>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5D6259B2-5F4B-4E3F-A067-9B6A0BF707C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7979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11-24/0620</a:t>
            </a:r>
          </a:p>
          <a:p>
            <a:r>
              <a:rPr lang="en-US" dirty="0"/>
              <a:t>Snapshot Slide:						11-24/0621</a:t>
            </a:r>
          </a:p>
          <a:p>
            <a:r>
              <a:rPr lang="en-US" dirty="0"/>
              <a:t>Meeting / Chair’s Slide Deck:		11-24/0622</a:t>
            </a:r>
          </a:p>
          <a:p>
            <a:r>
              <a:rPr lang="en-US" dirty="0"/>
              <a:t>Closing report:						11-24/0623</a:t>
            </a:r>
          </a:p>
          <a:p>
            <a:r>
              <a:rPr lang="en-US" dirty="0"/>
              <a:t>Meeting minutes:					11-24/0932</a:t>
            </a:r>
          </a:p>
        </p:txBody>
      </p:sp>
      <p:sp>
        <p:nvSpPr>
          <p:cNvPr id="2" name="Footer Placeholder 1">
            <a:extLst>
              <a:ext uri="{FF2B5EF4-FFF2-40B4-BE49-F238E27FC236}">
                <a16:creationId xmlns:a16="http://schemas.microsoft.com/office/drawing/2014/main" id="{AA4F436E-175C-483F-857F-8CAB8915313D}"/>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6B80DA4D-CF0E-43E9-8475-AA22946F3259}"/>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0D00EC80-2EA7-4926-B83C-B8F1EA907FA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04921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73AD-25FB-F0D2-7D67-1E211FDCF9B5}"/>
              </a:ext>
            </a:extLst>
          </p:cNvPr>
          <p:cNvSpPr>
            <a:spLocks noGrp="1"/>
          </p:cNvSpPr>
          <p:nvPr>
            <p:ph type="title"/>
          </p:nvPr>
        </p:nvSpPr>
        <p:spPr/>
        <p:txBody>
          <a:bodyPr/>
          <a:lstStyle/>
          <a:p>
            <a:r>
              <a:rPr lang="en-US" dirty="0" err="1"/>
              <a:t>Coex</a:t>
            </a:r>
            <a:r>
              <a:rPr lang="en-US" dirty="0"/>
              <a:t> Submissions</a:t>
            </a:r>
          </a:p>
        </p:txBody>
      </p:sp>
      <p:graphicFrame>
        <p:nvGraphicFramePr>
          <p:cNvPr id="3" name="Table 2">
            <a:extLst>
              <a:ext uri="{FF2B5EF4-FFF2-40B4-BE49-F238E27FC236}">
                <a16:creationId xmlns:a16="http://schemas.microsoft.com/office/drawing/2014/main" id="{1E04B8A0-4404-0DB2-37AE-C47566E6031A}"/>
              </a:ext>
            </a:extLst>
          </p:cNvPr>
          <p:cNvGraphicFramePr>
            <a:graphicFrameLocks noGrp="1"/>
          </p:cNvGraphicFramePr>
          <p:nvPr>
            <p:extLst>
              <p:ext uri="{D42A27DB-BD31-4B8C-83A1-F6EECF244321}">
                <p14:modId xmlns:p14="http://schemas.microsoft.com/office/powerpoint/2010/main" val="958205945"/>
              </p:ext>
            </p:extLst>
          </p:nvPr>
        </p:nvGraphicFramePr>
        <p:xfrm>
          <a:off x="2250017" y="1892830"/>
          <a:ext cx="7694699" cy="4112681"/>
        </p:xfrm>
        <a:graphic>
          <a:graphicData uri="http://schemas.openxmlformats.org/drawingml/2006/table">
            <a:tbl>
              <a:tblPr>
                <a:tableStyleId>{21E4AEA4-8DFA-4A89-87EB-49C32662AFE0}</a:tableStyleId>
              </a:tblPr>
              <a:tblGrid>
                <a:gridCol w="5606316">
                  <a:extLst>
                    <a:ext uri="{9D8B030D-6E8A-4147-A177-3AD203B41FA5}">
                      <a16:colId xmlns:a16="http://schemas.microsoft.com/office/drawing/2014/main" val="253797500"/>
                    </a:ext>
                  </a:extLst>
                </a:gridCol>
                <a:gridCol w="2088383">
                  <a:extLst>
                    <a:ext uri="{9D8B030D-6E8A-4147-A177-3AD203B41FA5}">
                      <a16:colId xmlns:a16="http://schemas.microsoft.com/office/drawing/2014/main" val="1050621624"/>
                    </a:ext>
                  </a:extLst>
                </a:gridCol>
              </a:tblGrid>
              <a:tr h="281917">
                <a:tc>
                  <a:txBody>
                    <a:bodyPr/>
                    <a:lstStyle/>
                    <a:p>
                      <a:pPr algn="l" fontAlgn="t"/>
                      <a:r>
                        <a:rPr lang="en-US" sz="1600" u="sng" strike="noStrike">
                          <a:effectLst/>
                        </a:rPr>
                        <a:t>Bluetooth SG update</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11-24/717</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330795969"/>
                  </a:ext>
                </a:extLst>
              </a:tr>
              <a:tr h="265335">
                <a:tc>
                  <a:txBody>
                    <a:bodyPr/>
                    <a:lstStyle/>
                    <a:p>
                      <a:pPr algn="l" fontAlgn="b"/>
                      <a:endParaRPr lang="en-US" sz="1600" b="1" i="0" u="sng" strike="noStrike">
                        <a:solidFill>
                          <a:srgbClr val="000000"/>
                        </a:solidFill>
                        <a:effectLst/>
                        <a:latin typeface="Arial" panose="020B0604020202020204" pitchFamily="34" charset="0"/>
                      </a:endParaRPr>
                    </a:p>
                  </a:txBody>
                  <a:tcPr marL="12437" marR="12437" marT="12437" marB="0" anchor="b"/>
                </a:tc>
                <a:tc>
                  <a:txBody>
                    <a:bodyPr/>
                    <a:lstStyle/>
                    <a:p>
                      <a:pPr algn="l" fontAlgn="b"/>
                      <a:endParaRPr lang="en-US" sz="1600" b="1" i="0" u="sng" strike="noStrike">
                        <a:solidFill>
                          <a:srgbClr val="000000"/>
                        </a:solidFill>
                        <a:effectLst/>
                        <a:latin typeface="Arial" panose="020B0604020202020204" pitchFamily="34" charset="0"/>
                      </a:endParaRPr>
                    </a:p>
                  </a:txBody>
                  <a:tcPr marL="12437" marR="12437" marT="12437" marB="0" anchor="b"/>
                </a:tc>
                <a:extLst>
                  <a:ext uri="{0D108BD9-81ED-4DB2-BD59-A6C34878D82A}">
                    <a16:rowId xmlns:a16="http://schemas.microsoft.com/office/drawing/2014/main" val="2136185926"/>
                  </a:ext>
                </a:extLst>
              </a:tr>
              <a:tr h="281917">
                <a:tc>
                  <a:txBody>
                    <a:bodyPr/>
                    <a:lstStyle/>
                    <a:p>
                      <a:pPr algn="l" fontAlgn="t"/>
                      <a:r>
                        <a:rPr lang="en-US" sz="1600" u="sng" strike="noStrike">
                          <a:effectLst/>
                        </a:rPr>
                        <a:t>ETSI TC BRAN update</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11-24/910</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546105586"/>
                  </a:ext>
                </a:extLst>
              </a:tr>
              <a:tr h="265335">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4090132601"/>
                  </a:ext>
                </a:extLst>
              </a:tr>
              <a:tr h="281917">
                <a:tc>
                  <a:txBody>
                    <a:bodyPr/>
                    <a:lstStyle/>
                    <a:p>
                      <a:pPr algn="l" fontAlgn="t"/>
                      <a:r>
                        <a:rPr lang="en-US" sz="1600" u="sng" strike="noStrike">
                          <a:effectLst/>
                        </a:rPr>
                        <a:t>Impact of non-listing of EN 303 687 in the OJEU</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11-24/922</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56394038"/>
                  </a:ext>
                </a:extLst>
              </a:tr>
              <a:tr h="265335">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213787579"/>
                  </a:ext>
                </a:extLst>
              </a:tr>
              <a:tr h="281917">
                <a:tc>
                  <a:txBody>
                    <a:bodyPr/>
                    <a:lstStyle/>
                    <a:p>
                      <a:pPr algn="l" fontAlgn="t"/>
                      <a:r>
                        <a:rPr lang="en-US" sz="1600" u="sng" strike="noStrike">
                          <a:effectLst/>
                        </a:rPr>
                        <a:t>NB Status Update</a:t>
                      </a:r>
                      <a:endParaRPr lang="en-US" sz="1600" b="1" i="0" u="sng"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sng" strike="noStrike">
                          <a:effectLst/>
                        </a:rPr>
                        <a:t>11-24/907</a:t>
                      </a:r>
                      <a:endParaRPr lang="en-US" sz="1600" b="1" i="0" u="sng"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2138863578"/>
                  </a:ext>
                </a:extLst>
              </a:tr>
              <a:tr h="265335">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extLst>
                  <a:ext uri="{0D108BD9-81ED-4DB2-BD59-A6C34878D82A}">
                    <a16:rowId xmlns:a16="http://schemas.microsoft.com/office/drawing/2014/main" val="3095403359"/>
                  </a:ext>
                </a:extLst>
              </a:tr>
              <a:tr h="281917">
                <a:tc>
                  <a:txBody>
                    <a:bodyPr/>
                    <a:lstStyle/>
                    <a:p>
                      <a:pPr algn="l" fontAlgn="t"/>
                      <a:r>
                        <a:rPr lang="en-US" sz="1600" u="none" strike="noStrike">
                          <a:effectLst/>
                        </a:rPr>
                        <a:t>FCC Filing for for PNT and 5G in 900 MHz</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a:effectLst/>
                        </a:rPr>
                        <a:t>15-24/0280r0</a:t>
                      </a:r>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785629221"/>
                  </a:ext>
                </a:extLst>
              </a:tr>
              <a:tr h="265335">
                <a:tc>
                  <a:txBody>
                    <a:bodyPr/>
                    <a:lstStyle/>
                    <a:p>
                      <a:pPr algn="l" fontAlgn="t"/>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034933749"/>
                  </a:ext>
                </a:extLst>
              </a:tr>
              <a:tr h="281917">
                <a:tc>
                  <a:txBody>
                    <a:bodyPr/>
                    <a:lstStyle/>
                    <a:p>
                      <a:pPr algn="l" fontAlgn="t"/>
                      <a:r>
                        <a:rPr lang="en-US" sz="1600" u="none" strike="noStrike">
                          <a:effectLst/>
                        </a:rPr>
                        <a:t>CCA Modes in 802.15.4</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a:effectLst/>
                        </a:rPr>
                        <a:t>11-24/0360r4</a:t>
                      </a:r>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3375968158"/>
                  </a:ext>
                </a:extLst>
              </a:tr>
              <a:tr h="265335">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extLst>
                  <a:ext uri="{0D108BD9-81ED-4DB2-BD59-A6C34878D82A}">
                    <a16:rowId xmlns:a16="http://schemas.microsoft.com/office/drawing/2014/main" val="1015605368"/>
                  </a:ext>
                </a:extLst>
              </a:tr>
              <a:tr h="281917">
                <a:tc>
                  <a:txBody>
                    <a:bodyPr/>
                    <a:lstStyle/>
                    <a:p>
                      <a:pPr algn="l" fontAlgn="t"/>
                      <a:r>
                        <a:rPr lang="en-US" sz="1600" u="none" strike="noStrike">
                          <a:effectLst/>
                        </a:rPr>
                        <a:t>Bluetooth channel access proposal</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a:effectLst/>
                        </a:rPr>
                        <a:t>BRAN(24)123a003</a:t>
                      </a:r>
                      <a:endParaRPr lang="en-US" sz="1600" b="1" i="0" u="none" strike="noStrike">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1929136757"/>
                  </a:ext>
                </a:extLst>
              </a:tr>
              <a:tr h="265335">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tc>
                  <a:txBody>
                    <a:bodyPr/>
                    <a:lstStyle/>
                    <a:p>
                      <a:pPr algn="l" fontAlgn="b"/>
                      <a:endParaRPr lang="en-US" sz="1600" b="0" i="0" u="none" strike="noStrike">
                        <a:solidFill>
                          <a:srgbClr val="000000"/>
                        </a:solidFill>
                        <a:effectLst/>
                        <a:latin typeface="Aptos Narrow" panose="020B0004020202020204" pitchFamily="34" charset="0"/>
                      </a:endParaRPr>
                    </a:p>
                  </a:txBody>
                  <a:tcPr marL="12437" marR="12437" marT="12437" marB="0" anchor="b"/>
                </a:tc>
                <a:extLst>
                  <a:ext uri="{0D108BD9-81ED-4DB2-BD59-A6C34878D82A}">
                    <a16:rowId xmlns:a16="http://schemas.microsoft.com/office/drawing/2014/main" val="4237699463"/>
                  </a:ext>
                </a:extLst>
              </a:tr>
              <a:tr h="281917">
                <a:tc>
                  <a:txBody>
                    <a:bodyPr/>
                    <a:lstStyle/>
                    <a:p>
                      <a:pPr algn="l" fontAlgn="t"/>
                      <a:r>
                        <a:rPr lang="en-US" sz="1600" u="none" strike="noStrike">
                          <a:effectLst/>
                        </a:rPr>
                        <a:t>Response to CoexSC </a:t>
                      </a:r>
                      <a:endParaRPr lang="en-US" sz="1600" b="1" i="0" u="none" strike="noStrike">
                        <a:solidFill>
                          <a:srgbClr val="000000"/>
                        </a:solidFill>
                        <a:effectLst/>
                        <a:latin typeface="Arial" panose="020B0604020202020204" pitchFamily="34" charset="0"/>
                      </a:endParaRPr>
                    </a:p>
                  </a:txBody>
                  <a:tcPr marL="12437" marR="12437" marT="12437" marB="0"/>
                </a:tc>
                <a:tc>
                  <a:txBody>
                    <a:bodyPr/>
                    <a:lstStyle/>
                    <a:p>
                      <a:pPr algn="l" fontAlgn="t"/>
                      <a:r>
                        <a:rPr lang="en-US" sz="1600" u="none" strike="noStrike" dirty="0">
                          <a:effectLst/>
                        </a:rPr>
                        <a:t>15-24/212r5</a:t>
                      </a:r>
                      <a:endParaRPr lang="en-US" sz="1600" b="1" i="0" u="none" strike="noStrike" dirty="0">
                        <a:solidFill>
                          <a:srgbClr val="000000"/>
                        </a:solidFill>
                        <a:effectLst/>
                        <a:latin typeface="Arial" panose="020B0604020202020204" pitchFamily="34" charset="0"/>
                      </a:endParaRPr>
                    </a:p>
                  </a:txBody>
                  <a:tcPr marL="12437" marR="12437" marT="12437" marB="0"/>
                </a:tc>
                <a:extLst>
                  <a:ext uri="{0D108BD9-81ED-4DB2-BD59-A6C34878D82A}">
                    <a16:rowId xmlns:a16="http://schemas.microsoft.com/office/drawing/2014/main" val="4285791444"/>
                  </a:ext>
                </a:extLst>
              </a:tr>
            </a:tbl>
          </a:graphicData>
        </a:graphic>
      </p:graphicFrame>
      <p:sp>
        <p:nvSpPr>
          <p:cNvPr id="7" name="Footer Placeholder 6">
            <a:extLst>
              <a:ext uri="{FF2B5EF4-FFF2-40B4-BE49-F238E27FC236}">
                <a16:creationId xmlns:a16="http://schemas.microsoft.com/office/drawing/2014/main" id="{B5D65FD6-A417-4938-9DCE-695C69C2F441}"/>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A0826624-2A32-45BF-ABC5-743E20156968}"/>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B3ACD209-BDCC-420A-9269-66906DF41DD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509394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2024-05-17</a:t>
            </a:r>
          </a:p>
        </p:txBody>
      </p:sp>
      <p:graphicFrame>
        <p:nvGraphicFramePr>
          <p:cNvPr id="13319" name="Object 5"/>
          <p:cNvGraphicFramePr>
            <a:graphicFrameLocks noChangeAspect="1"/>
          </p:cNvGraphicFramePr>
          <p:nvPr>
            <p:extLst>
              <p:ext uri="{D42A27DB-BD31-4B8C-83A1-F6EECF244321}">
                <p14:modId xmlns:p14="http://schemas.microsoft.com/office/powerpoint/2010/main" val="612265656"/>
              </p:ext>
            </p:extLst>
          </p:nvPr>
        </p:nvGraphicFramePr>
        <p:xfrm>
          <a:off x="2214563" y="2535238"/>
          <a:ext cx="9271000" cy="2373312"/>
        </p:xfrm>
        <a:graphic>
          <a:graphicData uri="http://schemas.openxmlformats.org/presentationml/2006/ole">
            <mc:AlternateContent xmlns:mc="http://schemas.openxmlformats.org/markup-compatibility/2006">
              <mc:Choice xmlns:v="urn:schemas-microsoft-com:vml" Requires="v">
                <p:oleObj spid="_x0000_s6153" name="Document" r:id="rId4" imgW="9048966" imgH="2309547" progId="Word.Document.8">
                  <p:embed/>
                </p:oleObj>
              </mc:Choice>
              <mc:Fallback>
                <p:oleObj name="Document" r:id="rId4" imgW="9048966" imgH="2309547" progId="Word.Document.8">
                  <p:embed/>
                  <p:pic>
                    <p:nvPicPr>
                      <p:cNvPr id="13319" name="Object 5"/>
                      <p:cNvPicPr>
                        <a:picLocks noChangeAspect="1" noChangeArrowheads="1"/>
                      </p:cNvPicPr>
                      <p:nvPr/>
                    </p:nvPicPr>
                    <p:blipFill>
                      <a:blip r:embed="rId5"/>
                      <a:srcRect/>
                      <a:stretch>
                        <a:fillRect/>
                      </a:stretch>
                    </p:blipFill>
                    <p:spPr bwMode="auto">
                      <a:xfrm>
                        <a:off x="2214563" y="2535238"/>
                        <a:ext cx="9271000" cy="237331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B1033C31-34C5-4C28-8464-A83343077513}"/>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A2C90CE-CFF1-49EA-BEC7-B82E2D2C0AA6}"/>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B830116F-05BE-4130-AC18-FCAC01E0CC09}"/>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46901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407368" y="548680"/>
            <a:ext cx="11593288"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ts val="0"/>
              </a:spcBef>
              <a:defRPr/>
            </a:pPr>
            <a:r>
              <a:rPr lang="en-US" altLang="en-US" dirty="0">
                <a:solidFill>
                  <a:schemeClr val="accent2"/>
                </a:solidFill>
              </a:rPr>
              <a:t> </a:t>
            </a:r>
            <a:r>
              <a:rPr lang="en-US" altLang="en-US" dirty="0">
                <a:solidFill>
                  <a:schemeClr val="accent2"/>
                </a:solidFill>
                <a:hlinkClick r:id="rId3"/>
              </a:rPr>
              <a:t>https://mentor.ieee.org/802.11/dcn/24/11-24-0644-01-0wng-agenda-for-wng-sc-2024-may.pptx</a:t>
            </a:r>
            <a:r>
              <a:rPr lang="en-US" altLang="en-US" dirty="0">
                <a:solidFill>
                  <a:schemeClr val="accent2"/>
                </a:solidFill>
              </a:rPr>
              <a:t>  </a:t>
            </a:r>
          </a:p>
          <a:p>
            <a:pPr marL="457200" indent="-457200">
              <a:spcBef>
                <a:spcPts val="0"/>
              </a:spcBef>
              <a:defRPr/>
            </a:pPr>
            <a:r>
              <a:rPr lang="en-US" altLang="en-US" dirty="0"/>
              <a:t>Confirmed Lei Wang as Vice-chair and Secretary</a:t>
            </a:r>
          </a:p>
          <a:p>
            <a:pPr marL="457200" indent="-457200">
              <a:spcBef>
                <a:spcPts val="0"/>
              </a:spcBef>
              <a:defRPr/>
            </a:pPr>
            <a:r>
              <a:rPr lang="en-US" altLang="en-US" dirty="0"/>
              <a:t>Presentations at May 2024 meeting</a:t>
            </a:r>
            <a:endParaRPr lang="en-GB" altLang="en-US" dirty="0"/>
          </a:p>
          <a:p>
            <a:pPr marL="857250" lvl="1" indent="-457200">
              <a:lnSpc>
                <a:spcPct val="110000"/>
              </a:lnSpc>
              <a:spcBef>
                <a:spcPts val="0"/>
              </a:spcBef>
              <a:defRPr/>
            </a:pPr>
            <a:r>
              <a:rPr lang="en-US" sz="2000" dirty="0"/>
              <a:t>“Towards Reducing Handoff Times in Next Generation Wireless Networks,” Sohaib Manzoor (Mirpur University of Science and Technology, Pakistan) </a:t>
            </a:r>
            <a:r>
              <a:rPr lang="en-US" sz="2000" b="1" dirty="0"/>
              <a:t>0781r0</a:t>
            </a:r>
          </a:p>
          <a:p>
            <a:pPr marL="857250" lvl="1" indent="-457200">
              <a:lnSpc>
                <a:spcPct val="110000"/>
              </a:lnSpc>
              <a:spcBef>
                <a:spcPts val="0"/>
              </a:spcBef>
              <a:defRPr/>
            </a:pPr>
            <a:r>
              <a:rPr lang="en-US" sz="2000" dirty="0"/>
              <a:t>“</a:t>
            </a:r>
            <a:r>
              <a:rPr lang="it-IT" sz="2000" dirty="0"/>
              <a:t>Quo vadis, LC in 802.11?</a:t>
            </a:r>
            <a:r>
              <a:rPr lang="en-US" sz="2000" dirty="0"/>
              <a:t>,” Volker </a:t>
            </a:r>
            <a:r>
              <a:rPr lang="en-US" sz="2000" dirty="0" err="1"/>
              <a:t>Jungnickel</a:t>
            </a:r>
            <a:r>
              <a:rPr lang="en-US" sz="2000" dirty="0"/>
              <a:t> (</a:t>
            </a:r>
            <a:r>
              <a:rPr lang="de-DE" sz="2000" dirty="0"/>
              <a:t>Fraunhofer Heinrich Hertz Institute HHI</a:t>
            </a:r>
            <a:r>
              <a:rPr lang="en-US" sz="2000" dirty="0"/>
              <a:t>) </a:t>
            </a:r>
            <a:r>
              <a:rPr lang="en-US" sz="2000" b="1" dirty="0"/>
              <a:t>0894r1</a:t>
            </a:r>
          </a:p>
          <a:p>
            <a:pPr marL="857250" lvl="1" indent="-457200">
              <a:lnSpc>
                <a:spcPct val="110000"/>
              </a:lnSpc>
              <a:spcBef>
                <a:spcPts val="0"/>
              </a:spcBef>
              <a:defRPr/>
            </a:pPr>
            <a:r>
              <a:rPr lang="en-US" sz="2000" dirty="0"/>
              <a:t>“Follow-up of the data offload using WLAN in connected vehicle case,” Jing Ma (Toyota) </a:t>
            </a:r>
            <a:r>
              <a:rPr lang="en-US" sz="2000" b="1" dirty="0"/>
              <a:t>0793r1</a:t>
            </a:r>
          </a:p>
          <a:p>
            <a:pPr marL="457200" indent="-457200">
              <a:spcBef>
                <a:spcPts val="0"/>
              </a:spcBef>
            </a:pPr>
            <a:r>
              <a:rPr lang="en-GB" altLang="en-US" dirty="0"/>
              <a:t>Minutes</a:t>
            </a:r>
          </a:p>
          <a:p>
            <a:pPr lvl="1">
              <a:spcBef>
                <a:spcPts val="0"/>
              </a:spcBef>
            </a:pPr>
            <a:r>
              <a:rPr lang="en-GB" altLang="en-US" dirty="0">
                <a:solidFill>
                  <a:schemeClr val="accent2"/>
                </a:solidFill>
                <a:hlinkClick r:id="rId4"/>
              </a:rPr>
              <a:t>https://mentor.ieee.org/802.11/dcn/24/11-24-0923-00-0wng-wng-meeting-minutes-2024-may-warsaw-meeting.docx</a:t>
            </a:r>
            <a:endParaRPr lang="en-GB" altLang="en-US" dirty="0">
              <a:solidFill>
                <a:schemeClr val="accent2"/>
              </a:solidFill>
            </a:endParaRPr>
          </a:p>
          <a:p>
            <a:pPr>
              <a:spcBef>
                <a:spcPts val="0"/>
              </a:spcBef>
            </a:pPr>
            <a:r>
              <a:rPr lang="en-GB" altLang="ko-KR" dirty="0">
                <a:ea typeface="Gulim" pitchFamily="34" charset="-127"/>
              </a:rPr>
              <a:t>Plans for July</a:t>
            </a:r>
            <a:endParaRPr lang="en-US" altLang="en-US" dirty="0"/>
          </a:p>
          <a:p>
            <a:pPr lvl="1" eaLnBrk="1" hangingPunct="1">
              <a:spcBef>
                <a:spcPts val="0"/>
              </a:spcBef>
              <a:defRPr/>
            </a:pPr>
            <a:r>
              <a:rPr lang="en-US" altLang="en-US" dirty="0"/>
              <a:t>TBD: call for presentations will be sent out in June</a:t>
            </a:r>
          </a:p>
          <a:p>
            <a:pPr eaLnBrk="1" hangingPunct="1">
              <a:spcBef>
                <a:spcPts val="0"/>
              </a:spcBef>
              <a:defRPr/>
            </a:pPr>
            <a:r>
              <a:rPr lang="en-US" altLang="en-US" dirty="0"/>
              <a:t>No motions in the SG, one straw poll</a:t>
            </a:r>
          </a:p>
          <a:p>
            <a:pPr lvl="1" eaLnBrk="1" hangingPunct="1">
              <a:spcBef>
                <a:spcPts val="0"/>
              </a:spcBef>
              <a:defRPr/>
            </a:pPr>
            <a:r>
              <a:rPr lang="en-US" altLang="en-US" dirty="0"/>
              <a:t>Support for creation of an Integrated Light Communication (ILC) SG</a:t>
            </a:r>
          </a:p>
          <a:p>
            <a:pPr lvl="2" eaLnBrk="1" hangingPunct="1">
              <a:spcBef>
                <a:spcPts val="0"/>
              </a:spcBef>
              <a:defRPr/>
            </a:pPr>
            <a:r>
              <a:rPr lang="en-US" altLang="en-US" dirty="0"/>
              <a:t>Y:73 / N:37 / A:68</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95C9B90B-C2F8-446E-A4E3-EA0AD1FB034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14B9BEF-6986-4B77-BB6F-15F9A2291DF6}"/>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E8422D48-69FB-4929-895E-7D7B4D4D3CC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69714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May 2024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2024-05-17</a:t>
            </a:r>
          </a:p>
        </p:txBody>
      </p:sp>
      <p:sp>
        <p:nvSpPr>
          <p:cNvPr id="6" name="Date Placeholder 3"/>
          <p:cNvSpPr>
            <a:spLocks noGrp="1"/>
          </p:cNvSpPr>
          <p:nvPr>
            <p:ph type="dt" idx="10"/>
          </p:nvPr>
        </p:nvSpPr>
        <p:spPr/>
        <p:txBody>
          <a:bodyPr/>
          <a:lstStyle/>
          <a:p>
            <a:r>
              <a:rPr lang="en-US" dirty="0"/>
              <a:t>May 2024</a:t>
            </a:r>
            <a:endParaRPr lang="en-GB" dirty="0"/>
          </a:p>
        </p:txBody>
      </p:sp>
      <p:sp>
        <p:nvSpPr>
          <p:cNvPr id="7" name="Footer Placeholder 4"/>
          <p:cNvSpPr>
            <a:spLocks noGrp="1"/>
          </p:cNvSpPr>
          <p:nvPr>
            <p:ph type="ftr" idx="11"/>
          </p:nvPr>
        </p:nvSpPr>
        <p:spPr/>
        <p:txBody>
          <a:bodyPr/>
          <a:lstStyle/>
          <a:p>
            <a:r>
              <a:rPr lang="en-GB" dirty="0"/>
              <a:t>Peter Yee, NSA-CSD</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38</a:t>
            </a:fld>
            <a:endParaRPr lang="en-GB" dirty="0"/>
          </a:p>
        </p:txBody>
      </p:sp>
      <p:graphicFrame>
        <p:nvGraphicFramePr>
          <p:cNvPr id="3075" name="Object 3"/>
          <p:cNvGraphicFramePr>
            <a:graphicFrameLocks noChangeAspect="1"/>
          </p:cNvGraphicFramePr>
          <p:nvPr>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spid="_x0000_s16390" name="Document" r:id="rId4" imgW="10439400" imgH="2159000" progId="Word.Document.8">
                  <p:embed/>
                </p:oleObj>
              </mc:Choice>
              <mc:Fallback>
                <p:oleObj name="Document" r:id="rId4" imgW="10439400" imgH="2159000" progId="Word.Document.8">
                  <p:embed/>
                  <p:pic>
                    <p:nvPicPr>
                      <p:cNvPr id="3075" name="Object 3"/>
                      <p:cNvPicPr>
                        <a:picLocks noChangeAspect="1" noChangeArrowheads="1"/>
                      </p:cNvPicPr>
                      <p:nvPr/>
                    </p:nvPicPr>
                    <p:blipFill>
                      <a:blip r:embed="rId5"/>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all </a:t>
            </a:r>
            <a:r>
              <a:rPr kumimoji="0" lang="en-AU" sz="3200" b="1" i="0" u="none" strike="noStrike" cap="none" normalizeH="0" baseline="0" dirty="0">
                <a:ln>
                  <a:noFill/>
                </a:ln>
                <a:solidFill>
                  <a:schemeClr val="tx1"/>
                </a:solidFill>
                <a:effectLst/>
                <a:latin typeface="Times New Roman" pitchFamily="16" charset="0"/>
                <a:ea typeface="MS Gothic" charset="-128"/>
              </a:rPr>
              <a:t>802.11 specs</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11-24/0594r04</a:t>
            </a:r>
            <a:r>
              <a:rPr lang="en-AU" dirty="0">
                <a:solidFill>
                  <a:schemeClr val="tx1"/>
                </a:solidFill>
              </a:rPr>
              <a:t>; Minutes – ec-24/0103</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Footer Placeholder 4"/>
          <p:cNvSpPr>
            <a:spLocks noGrp="1"/>
          </p:cNvSpPr>
          <p:nvPr>
            <p:ph type="ftr" idx="14"/>
          </p:nvPr>
        </p:nvSpPr>
        <p:spPr/>
        <p:txBody>
          <a:bodyPr/>
          <a:lstStyle/>
          <a:p>
            <a:r>
              <a:rPr lang="en-GB" dirty="0"/>
              <a:t>Peter Yee, NSA-CSD</a:t>
            </a:r>
          </a:p>
        </p:txBody>
      </p:sp>
      <p:sp>
        <p:nvSpPr>
          <p:cNvPr id="6" name="Date Placeholder 5"/>
          <p:cNvSpPr>
            <a:spLocks noGrp="1"/>
          </p:cNvSpPr>
          <p:nvPr>
            <p:ph type="dt" idx="15"/>
          </p:nvPr>
        </p:nvSpPr>
        <p:spPr>
          <a:xfrm>
            <a:off x="929217" y="333375"/>
            <a:ext cx="2499764" cy="273050"/>
          </a:xfrm>
        </p:spPr>
        <p:txBody>
          <a:bodyPr/>
          <a:lstStyle/>
          <a:p>
            <a:r>
              <a:rPr lang="en-US" dirty="0"/>
              <a:t>May 2024</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357188" lvl="1" indent="-174625">
              <a:spcBef>
                <a:spcPts val="800"/>
              </a:spcBef>
              <a:buFont typeface="Arial" panose="020B0604020202020204" pitchFamily="34" charset="0"/>
              <a:buChar char="•"/>
            </a:pPr>
            <a:r>
              <a:rPr lang="en-AU" sz="1600" dirty="0">
                <a:solidFill>
                  <a:schemeClr val="tx1"/>
                </a:solidFill>
              </a:rPr>
              <a:t>802.3’s situation has turned for the better</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Observe how IEEE 802.3 fares in the parallel ITU-T SG15 process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Tree>
    <p:extLst>
      <p:ext uri="{BB962C8B-B14F-4D97-AF65-F5344CB8AC3E}">
        <p14:creationId xmlns:p14="http://schemas.microsoft.com/office/powerpoint/2010/main" val="211961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May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Picture 7">
            <a:extLst>
              <a:ext uri="{FF2B5EF4-FFF2-40B4-BE49-F238E27FC236}">
                <a16:creationId xmlns:a16="http://schemas.microsoft.com/office/drawing/2014/main" id="{93BBF4D9-8117-6089-54D7-7254529148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920" y="609603"/>
            <a:ext cx="10737280" cy="5867397"/>
          </a:xfrm>
          <a:prstGeom prst="rect">
            <a:avLst/>
          </a:prstGeom>
        </p:spPr>
      </p:pic>
    </p:spTree>
    <p:extLst>
      <p:ext uri="{BB962C8B-B14F-4D97-AF65-F5344CB8AC3E}">
        <p14:creationId xmlns:p14="http://schemas.microsoft.com/office/powerpoint/2010/main" val="345419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800099"/>
            <a:ext cx="10361084" cy="1065213"/>
          </a:xfrm>
        </p:spPr>
        <p:txBody>
          <a:bodyPr/>
          <a:lstStyle/>
          <a:p>
            <a:r>
              <a:rPr lang="en-AU" dirty="0"/>
              <a:t>The IEEE 802 JTC1 SC will undertake its usual work</a:t>
            </a:r>
            <a:br>
              <a:rPr lang="en-AU" dirty="0"/>
            </a:br>
            <a:r>
              <a:rPr lang="en-AU" dirty="0"/>
              <a:t>at its mixed-mode meeting in Montréal in July 2024</a:t>
            </a:r>
          </a:p>
        </p:txBody>
      </p:sp>
      <p:sp>
        <p:nvSpPr>
          <p:cNvPr id="3" name="Content Placeholder 2"/>
          <p:cNvSpPr>
            <a:spLocks noGrp="1"/>
          </p:cNvSpPr>
          <p:nvPr>
            <p:ph idx="1"/>
          </p:nvPr>
        </p:nvSpPr>
        <p:spPr>
          <a:xfrm>
            <a:off x="914401" y="2204864"/>
            <a:ext cx="10361084" cy="4113213"/>
          </a:xfrm>
        </p:spPr>
        <p:txBody>
          <a:bodyPr/>
          <a:lstStyle/>
          <a:p>
            <a:r>
              <a:rPr lang="en-AU" dirty="0"/>
              <a:t>IEEE 802 JTC1 SC plans for July 2024 … </a:t>
            </a:r>
          </a:p>
          <a:p>
            <a:pPr lvl="1"/>
            <a:r>
              <a:rPr lang="en-AU" dirty="0"/>
              <a:t>Execute PSDO process, to the extent possible</a:t>
            </a:r>
          </a:p>
          <a:p>
            <a:pPr lvl="2"/>
            <a:r>
              <a:rPr lang="en-AU" dirty="0"/>
              <a:t>There are current ballots open for IEEE 802.1Q-REV (FDIS: 4 July), IEEE 802.1Qcz (FDIS: 25 Sep), IEEE 802.1AEdk (FDIS: 25 Sep), IEEE 802.1ASdr (CIB: 27 May), IEEE 802.1CS-2020/Cor1 (DCOR: 7 Aug), and IEEE 802.15.4 (FDIS: 4 Jul). </a:t>
            </a:r>
          </a:p>
          <a:p>
            <a:pPr lvl="2"/>
            <a:r>
              <a:rPr lang="en-AU" dirty="0"/>
              <a:t>But this still doesn’t include IEEE 802.11 </a:t>
            </a:r>
            <a:r>
              <a:rPr lang="en-AU" dirty="0">
                <a:sym typeface="Wingdings" pitchFamily="2" charset="2"/>
              </a:rPr>
              <a:t>and is not likely to in the near future</a:t>
            </a:r>
            <a:endParaRPr lang="en-AU" dirty="0"/>
          </a:p>
          <a:p>
            <a:pPr lvl="1"/>
            <a:r>
              <a:rPr lang="en-AU" dirty="0"/>
              <a:t>Monitor ISO/IEC JTC 1/SC 6 activities</a:t>
            </a:r>
          </a:p>
          <a:p>
            <a:pPr lvl="2"/>
            <a:r>
              <a:rPr lang="en-AU" dirty="0"/>
              <a:t>And remain hopeful the ISO/CS and IEEE have a breakthrough on the IPR issues</a:t>
            </a:r>
          </a:p>
        </p:txBody>
      </p:sp>
      <p:sp>
        <p:nvSpPr>
          <p:cNvPr id="5" name="Slide Number Placeholder 4"/>
          <p:cNvSpPr>
            <a:spLocks noGrp="1"/>
          </p:cNvSpPr>
          <p:nvPr>
            <p:ph type="sldNum" idx="12"/>
          </p:nvPr>
        </p:nvSpPr>
        <p:spPr/>
        <p:txBody>
          <a:bodyPr/>
          <a:lstStyle/>
          <a:p>
            <a:r>
              <a:rPr lang="en-US"/>
              <a:t>Slide </a:t>
            </a:r>
            <a:fld id="{EF4002E7-DB4D-4CC3-8382-1939D19420D8}" type="slidenum">
              <a:rPr lang="en-US" smtClean="0"/>
              <a:pPr/>
              <a:t>40</a:t>
            </a:fld>
            <a:endParaRPr lang="en-US"/>
          </a:p>
        </p:txBody>
      </p:sp>
      <p:sp>
        <p:nvSpPr>
          <p:cNvPr id="4" name="Footer Placeholder 3"/>
          <p:cNvSpPr>
            <a:spLocks noGrp="1"/>
          </p:cNvSpPr>
          <p:nvPr>
            <p:ph type="ftr" idx="14"/>
          </p:nvPr>
        </p:nvSpPr>
        <p:spPr/>
        <p:txBody>
          <a:bodyPr/>
          <a:lstStyle/>
          <a:p>
            <a:r>
              <a:rPr lang="en-US" dirty="0"/>
              <a:t>Peter Yee, NSA-CSD</a:t>
            </a:r>
          </a:p>
        </p:txBody>
      </p:sp>
      <p:sp>
        <p:nvSpPr>
          <p:cNvPr id="6" name="Date Placeholder 5"/>
          <p:cNvSpPr>
            <a:spLocks noGrp="1"/>
          </p:cNvSpPr>
          <p:nvPr>
            <p:ph type="dt" idx="15"/>
          </p:nvPr>
        </p:nvSpPr>
        <p:spPr/>
        <p:txBody>
          <a:bodyPr/>
          <a:lstStyle/>
          <a:p>
            <a:r>
              <a:rPr lang="en-US" dirty="0"/>
              <a:t>May 2024</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May 2024</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7177"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C9E8D7A7-8602-42A5-B59E-2C1622D7AA68}"/>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A9C69757-2EB6-4BEE-AEFC-0D1069FA6EC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1C6608B8-0BB2-464C-B823-E6D568B396FA}"/>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31899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Confirmed </a:t>
            </a:r>
            <a:r>
              <a:rPr lang="en-US" sz="2800" dirty="0" err="1"/>
              <a:t>TGme</a:t>
            </a:r>
            <a:r>
              <a:rPr lang="en-US" sz="2800" dirty="0"/>
              <a:t> officers</a:t>
            </a:r>
          </a:p>
          <a:p>
            <a:pPr>
              <a:lnSpc>
                <a:spcPct val="90000"/>
              </a:lnSpc>
            </a:pPr>
            <a:r>
              <a:rPr lang="en-US" sz="2800" dirty="0"/>
              <a:t>Completed comment resolution on SA </a:t>
            </a:r>
            <a:r>
              <a:rPr lang="en-US" sz="2800"/>
              <a:t>Ballot recirculation  </a:t>
            </a:r>
            <a:r>
              <a:rPr lang="en-US" sz="2800" dirty="0"/>
              <a:t>comments received on D5.0</a:t>
            </a:r>
          </a:p>
          <a:p>
            <a:pPr>
              <a:lnSpc>
                <a:spcPct val="90000"/>
              </a:lnSpc>
            </a:pPr>
            <a:r>
              <a:rPr lang="en-US" sz="2800" dirty="0"/>
              <a:t>Initiated a 15-day recirculation ballot on D6.0</a:t>
            </a:r>
          </a:p>
          <a:p>
            <a:pPr>
              <a:lnSpc>
                <a:spcPct val="90000"/>
              </a:lnSpc>
            </a:pPr>
            <a:r>
              <a:rPr lang="en-US" sz="2800" dirty="0"/>
              <a:t>Approved a new revision PAR for IEEE 802.11 to be submitted to the EC for approval.</a:t>
            </a:r>
            <a:endParaRPr lang="en-US" sz="2400"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E06951B3-C8BB-426B-A8AF-5981DC971936}"/>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EC74EE63-E2CD-41E9-B3A8-C7FA238008F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dirty="0"/>
          </a:p>
        </p:txBody>
      </p:sp>
      <p:sp>
        <p:nvSpPr>
          <p:cNvPr id="5" name="Date Placeholder 4">
            <a:extLst>
              <a:ext uri="{FF2B5EF4-FFF2-40B4-BE49-F238E27FC236}">
                <a16:creationId xmlns:a16="http://schemas.microsoft.com/office/drawing/2014/main" id="{F7499CFF-D242-4827-BCAF-CC47CB17DC16}"/>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3578590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726150" y="1558443"/>
            <a:ext cx="10363200" cy="4114800"/>
          </a:xfrm>
        </p:spPr>
        <p:txBody>
          <a:bodyPr/>
          <a:lstStyle/>
          <a:p>
            <a:pPr>
              <a:lnSpc>
                <a:spcPct val="90000"/>
              </a:lnSpc>
            </a:pPr>
            <a:r>
              <a:rPr lang="en-US" dirty="0"/>
              <a:t>Teleconferences scheduled</a:t>
            </a:r>
          </a:p>
          <a:p>
            <a:pPr lvl="1">
              <a:lnSpc>
                <a:spcPct val="90000"/>
              </a:lnSpc>
            </a:pPr>
            <a:r>
              <a:rPr lang="en-US" dirty="0"/>
              <a:t> </a:t>
            </a:r>
            <a:r>
              <a:rPr lang="en-US" altLang="en-US" sz="2000" dirty="0"/>
              <a:t>Monday July 8 at 10am ET for 2hrs </a:t>
            </a:r>
          </a:p>
          <a:p>
            <a:pPr>
              <a:lnSpc>
                <a:spcPct val="90000"/>
              </a:lnSpc>
            </a:pPr>
            <a:r>
              <a:rPr lang="en-US" dirty="0"/>
              <a:t>6 meetings requested for the July plenary session</a:t>
            </a:r>
          </a:p>
          <a:p>
            <a:pPr>
              <a:lnSpc>
                <a:spcPct val="90000"/>
              </a:lnSpc>
            </a:pPr>
            <a:r>
              <a:rPr lang="en-US" dirty="0"/>
              <a:t>Objectives:</a:t>
            </a:r>
          </a:p>
          <a:p>
            <a:pPr lvl="1">
              <a:lnSpc>
                <a:spcPct val="90000"/>
              </a:lnSpc>
            </a:pPr>
            <a:r>
              <a:rPr lang="en-US" dirty="0"/>
              <a:t>Complete comment resolution on D6.0</a:t>
            </a:r>
          </a:p>
          <a:p>
            <a:pPr lvl="1">
              <a:lnSpc>
                <a:spcPct val="90000"/>
              </a:lnSpc>
            </a:pPr>
            <a:r>
              <a:rPr lang="en-US" dirty="0"/>
              <a:t>Approve a report to the EC to request conditional approval for submitting </a:t>
            </a:r>
            <a:r>
              <a:rPr lang="en-US" dirty="0" err="1"/>
              <a:t>REVme</a:t>
            </a:r>
            <a:r>
              <a:rPr lang="en-US" dirty="0"/>
              <a:t> D7.0  to REVCOM</a:t>
            </a:r>
          </a:p>
          <a:p>
            <a:pPr lvl="1">
              <a:lnSpc>
                <a:spcPct val="90000"/>
              </a:lnSpc>
            </a:pPr>
            <a:r>
              <a:rPr lang="en-US" dirty="0"/>
              <a:t>Address any comments received on 802 EC review of the next IEEE 802.11 revision PAR</a:t>
            </a:r>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a:xfrm>
            <a:off x="894383" y="651357"/>
            <a:ext cx="10363200" cy="1066800"/>
          </a:xfrm>
        </p:spPr>
        <p:txBody>
          <a:bodyPr/>
          <a:lstStyle/>
          <a:p>
            <a:r>
              <a:rPr lang="en-US" dirty="0"/>
              <a:t>Plans for July</a:t>
            </a:r>
          </a:p>
        </p:txBody>
      </p:sp>
      <p:sp>
        <p:nvSpPr>
          <p:cNvPr id="3" name="Footer Placeholder 2">
            <a:extLst>
              <a:ext uri="{FF2B5EF4-FFF2-40B4-BE49-F238E27FC236}">
                <a16:creationId xmlns:a16="http://schemas.microsoft.com/office/drawing/2014/main" id="{B636BC38-8D94-4349-B26E-2F28C34E98F6}"/>
              </a:ext>
            </a:extLst>
          </p:cNvPr>
          <p:cNvSpPr>
            <a:spLocks noGrp="1"/>
          </p:cNvSpPr>
          <p:nvPr>
            <p:ph type="ftr" sz="quarter" idx="11"/>
          </p:nvPr>
        </p:nvSpPr>
        <p:spPr/>
        <p:txBody>
          <a:bodyPr/>
          <a:lstStyle/>
          <a:p>
            <a:pPr>
              <a:defRPr/>
            </a:pPr>
            <a:r>
              <a:rPr lang="en-US"/>
              <a:t>Mike Montemurro, Huawei</a:t>
            </a:r>
            <a:endParaRPr lang="en-US" dirty="0"/>
          </a:p>
        </p:txBody>
      </p:sp>
      <p:sp>
        <p:nvSpPr>
          <p:cNvPr id="4" name="Slide Number Placeholder 3">
            <a:extLst>
              <a:ext uri="{FF2B5EF4-FFF2-40B4-BE49-F238E27FC236}">
                <a16:creationId xmlns:a16="http://schemas.microsoft.com/office/drawing/2014/main" id="{143D3457-A55B-4200-B830-924346744EA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dirty="0"/>
          </a:p>
        </p:txBody>
      </p:sp>
      <p:sp>
        <p:nvSpPr>
          <p:cNvPr id="5" name="Date Placeholder 4">
            <a:extLst>
              <a:ext uri="{FF2B5EF4-FFF2-40B4-BE49-F238E27FC236}">
                <a16:creationId xmlns:a16="http://schemas.microsoft.com/office/drawing/2014/main" id="{F0E4ECE9-3064-4294-B8E7-4CCC075BC060}"/>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799772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50"/>
                </a:solidFill>
              </a:rPr>
              <a:t>July 2023 – D4.0 Recirculation </a:t>
            </a:r>
          </a:p>
          <a:p>
            <a:pPr>
              <a:lnSpc>
                <a:spcPct val="80000"/>
              </a:lnSpc>
            </a:pPr>
            <a:r>
              <a:rPr lang="en-US" altLang="en-US" sz="1800" dirty="0">
                <a:solidFill>
                  <a:srgbClr val="00B050"/>
                </a:solidFill>
              </a:rPr>
              <a:t>Sep 2023 – D5.0 Initial SA Ballot </a:t>
            </a:r>
          </a:p>
          <a:p>
            <a:pPr>
              <a:lnSpc>
                <a:spcPct val="80000"/>
              </a:lnSpc>
            </a:pPr>
            <a:r>
              <a:rPr lang="en-US" altLang="en-US" sz="1800" dirty="0">
                <a:solidFill>
                  <a:srgbClr val="00B050"/>
                </a:solidFill>
              </a:rPr>
              <a:t>Feb 2024 – D6.0 Recirculation SA Ballot (roll-in of published amendment 11az, 11bd, 11bc, 11bb)</a:t>
            </a:r>
          </a:p>
          <a:p>
            <a:pPr>
              <a:lnSpc>
                <a:spcPct val="80000"/>
              </a:lnSpc>
            </a:pPr>
            <a:r>
              <a:rPr lang="en-US" altLang="en-US" sz="1800" dirty="0">
                <a:solidFill>
                  <a:srgbClr val="00B05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 (</a:t>
            </a:r>
            <a:r>
              <a:rPr lang="en-CA"/>
              <a:t>No changes)</a:t>
            </a:r>
            <a:endParaRPr lang="en-CA" dirty="0"/>
          </a:p>
        </p:txBody>
      </p:sp>
      <p:sp>
        <p:nvSpPr>
          <p:cNvPr id="6" name="Footer Placeholder 5">
            <a:extLst>
              <a:ext uri="{FF2B5EF4-FFF2-40B4-BE49-F238E27FC236}">
                <a16:creationId xmlns:a16="http://schemas.microsoft.com/office/drawing/2014/main" id="{4364B1D1-CA0F-48C4-BFF1-EADFBF2DA9D3}"/>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AC929213-8294-4D36-8D77-F069FE6FBD8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dirty="0"/>
          </a:p>
        </p:txBody>
      </p:sp>
      <p:sp>
        <p:nvSpPr>
          <p:cNvPr id="8" name="Date Placeholder 7">
            <a:extLst>
              <a:ext uri="{FF2B5EF4-FFF2-40B4-BE49-F238E27FC236}">
                <a16:creationId xmlns:a16="http://schemas.microsoft.com/office/drawing/2014/main" id="{6E1370B3-785D-44F6-A9FF-35E350B12A0B}"/>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22600471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EA7B30-6898-B557-187E-5DBC2CF7F632}"/>
              </a:ext>
            </a:extLst>
          </p:cNvPr>
          <p:cNvSpPr>
            <a:spLocks noGrp="1"/>
          </p:cNvSpPr>
          <p:nvPr>
            <p:ph idx="1"/>
          </p:nvPr>
        </p:nvSpPr>
        <p:spPr/>
        <p:txBody>
          <a:bodyPr/>
          <a:lstStyle/>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Believing that the PAR contained in the document referenced below meets IEEE-SA guidelines,</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dirty="0">
                <a:latin typeface="Times New Roman" panose="02020603050405020304" pitchFamily="18" charset="0"/>
                <a:ea typeface="Times New Roman" panose="02020603050405020304" pitchFamily="18" charset="0"/>
              </a:rPr>
              <a:t>r</a:t>
            </a:r>
            <a:r>
              <a:rPr lang="en-GB" sz="1800" b="1" dirty="0">
                <a:effectLst/>
                <a:latin typeface="Times New Roman" panose="02020603050405020304" pitchFamily="18" charset="0"/>
                <a:ea typeface="Times New Roman" panose="02020603050405020304" pitchFamily="18" charset="0"/>
              </a:rPr>
              <a:t>equest that the PAR contained in </a:t>
            </a:r>
            <a:r>
              <a:rPr lang="en-GB" sz="1800" b="1" dirty="0">
                <a:effectLst/>
                <a:latin typeface="Times New Roman" panose="02020603050405020304" pitchFamily="18" charset="0"/>
                <a:ea typeface="Times New Roman" panose="02020603050405020304" pitchFamily="18" charset="0"/>
                <a:hlinkClick r:id="rId2"/>
              </a:rPr>
              <a:t>https://mentor.ieee.org/802.11/dcn/24/11-24-0859-01-000m-p802-11revm-revision-par.docx</a:t>
            </a:r>
            <a:r>
              <a:rPr lang="en-GB" sz="1800" b="1" dirty="0">
                <a:effectLst/>
                <a:latin typeface="Times New Roman" panose="02020603050405020304" pitchFamily="18" charset="0"/>
                <a:ea typeface="Times New Roman" panose="02020603050405020304" pitchFamily="18" charset="0"/>
              </a:rPr>
              <a:t> be posted to the IEEE 802 Executive Committee (EC) agenda for WG 802 preview and EC approval to submit to NESCOM, granting the WG Chair editorial </a:t>
            </a:r>
            <a:r>
              <a:rPr lang="en-GB" sz="1800" dirty="0">
                <a:latin typeface="Times New Roman" panose="02020603050405020304" pitchFamily="18" charset="0"/>
                <a:ea typeface="Times New Roman" panose="02020603050405020304" pitchFamily="18" charset="0"/>
              </a:rPr>
              <a:t>license</a:t>
            </a:r>
            <a:r>
              <a:rPr lang="en-GB" sz="1800" b="1" dirty="0">
                <a:effectLst/>
                <a:latin typeface="Times New Roman" panose="02020603050405020304" pitchFamily="18" charset="0"/>
                <a:ea typeface="Times New Roman" panose="02020603050405020304" pitchFamily="18" charset="0"/>
              </a:rPr>
              <a:t>.</a:t>
            </a:r>
            <a:endParaRPr lang="en-CA" sz="1800" dirty="0">
              <a:effectLst/>
              <a:latin typeface="Times New Roman" panose="02020603050405020304" pitchFamily="18" charset="0"/>
              <a:ea typeface="Times New Roman" panose="02020603050405020304" pitchFamily="18" charset="0"/>
            </a:endParaRPr>
          </a:p>
          <a:p>
            <a:pPr marL="0" indent="0">
              <a:buNone/>
            </a:pPr>
            <a:r>
              <a:rPr lang="en-GB" sz="1800" b="1"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Times New Roman" panose="02020603050405020304" pitchFamily="18"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CA" sz="1800" b="1" dirty="0">
                <a:effectLst/>
                <a:latin typeface="Times New Roman" panose="02020603050405020304" pitchFamily="18" charset="0"/>
                <a:ea typeface="Times New Roman" panose="02020603050405020304" pitchFamily="18" charset="0"/>
              </a:rPr>
              <a:t>Moved: Jerome Henry</a:t>
            </a:r>
          </a:p>
          <a:p>
            <a:pPr marL="0" lvl="0" indent="0">
              <a:buNone/>
              <a:tabLst>
                <a:tab pos="457200" algn="l"/>
              </a:tabLst>
            </a:pPr>
            <a:r>
              <a:rPr lang="en-CA" sz="1800" dirty="0">
                <a:latin typeface="Times New Roman" panose="02020603050405020304" pitchFamily="18" charset="0"/>
                <a:ea typeface="Times New Roman" panose="02020603050405020304" pitchFamily="18" charset="0"/>
              </a:rPr>
              <a:t>Second: Robert Stacey</a:t>
            </a:r>
          </a:p>
          <a:p>
            <a:pPr marL="0" lvl="0" indent="0">
              <a:buNone/>
              <a:tabLst>
                <a:tab pos="457200" algn="l"/>
              </a:tabLst>
            </a:pPr>
            <a:r>
              <a:rPr lang="en-CA" sz="1800" dirty="0">
                <a:effectLst/>
                <a:latin typeface="Times New Roman" panose="02020603050405020304" pitchFamily="18" charset="0"/>
                <a:ea typeface="Times New Roman" panose="02020603050405020304" pitchFamily="18" charset="0"/>
              </a:rPr>
              <a:t>Result: &lt;&gt;. &lt;&gt;.</a:t>
            </a:r>
          </a:p>
          <a:p>
            <a:pPr marL="0" lvl="0" indent="0">
              <a:buNone/>
              <a:tabLst>
                <a:tab pos="457200" algn="l"/>
              </a:tabLst>
            </a:pPr>
            <a:endParaRPr lang="en-CA" sz="1800" dirty="0">
              <a:effectLst/>
              <a:latin typeface="Times New Roman" panose="02020603050405020304" pitchFamily="18" charset="0"/>
              <a:ea typeface="Times New Roman" panose="02020603050405020304" pitchFamily="18" charset="0"/>
            </a:endParaRPr>
          </a:p>
          <a:p>
            <a:pPr marL="0" lvl="0" indent="0">
              <a:buNone/>
              <a:tabLst>
                <a:tab pos="457200" algn="l"/>
              </a:tabLst>
            </a:pPr>
            <a:r>
              <a:rPr lang="en-GB" sz="1800" b="1" dirty="0">
                <a:effectLst/>
                <a:latin typeface="Times New Roman" panose="02020603050405020304" pitchFamily="18" charset="0"/>
                <a:ea typeface="Times New Roman" panose="02020603050405020304" pitchFamily="18" charset="0"/>
              </a:rPr>
              <a:t>[Moved by Michael Montemurro on behalf of </a:t>
            </a:r>
            <a:r>
              <a:rPr lang="en-CA" sz="1800" b="1" dirty="0" err="1">
                <a:effectLst/>
                <a:latin typeface="Times New Roman" panose="02020603050405020304" pitchFamily="18" charset="0"/>
                <a:ea typeface="Times New Roman" panose="02020603050405020304" pitchFamily="18" charset="0"/>
              </a:rPr>
              <a:t>TGme</a:t>
            </a:r>
            <a:r>
              <a:rPr lang="en-GB" sz="1800" b="1" dirty="0">
                <a:effectLst/>
                <a:latin typeface="Times New Roman" panose="02020603050405020304" pitchFamily="18" charset="0"/>
                <a:ea typeface="Times New Roman" panose="02020603050405020304" pitchFamily="18" charset="0"/>
              </a:rPr>
              <a:t> vote: 11-0-1 ]</a:t>
            </a:r>
            <a:endParaRPr lang="en-CA" sz="1800" dirty="0">
              <a:effectLst/>
              <a:latin typeface="Times New Roman" panose="02020603050405020304" pitchFamily="18" charset="0"/>
              <a:ea typeface="Times New Roman" panose="02020603050405020304" pitchFamily="18" charset="0"/>
            </a:endParaRPr>
          </a:p>
          <a:p>
            <a:pPr marL="0" indent="0">
              <a:buNone/>
            </a:pPr>
            <a:endParaRPr lang="en-CA" dirty="0"/>
          </a:p>
        </p:txBody>
      </p:sp>
      <p:sp>
        <p:nvSpPr>
          <p:cNvPr id="3" name="Title 2">
            <a:extLst>
              <a:ext uri="{FF2B5EF4-FFF2-40B4-BE49-F238E27FC236}">
                <a16:creationId xmlns:a16="http://schemas.microsoft.com/office/drawing/2014/main" id="{0A495611-3706-18E7-1DB7-585F06BC2240}"/>
              </a:ext>
            </a:extLst>
          </p:cNvPr>
          <p:cNvSpPr>
            <a:spLocks noGrp="1"/>
          </p:cNvSpPr>
          <p:nvPr>
            <p:ph type="title"/>
          </p:nvPr>
        </p:nvSpPr>
        <p:spPr/>
        <p:txBody>
          <a:bodyPr/>
          <a:lstStyle/>
          <a:p>
            <a:r>
              <a:rPr lang="en-CA"/>
              <a:t>802.11 Revision </a:t>
            </a:r>
            <a:r>
              <a:rPr lang="en-CA" dirty="0"/>
              <a:t>PAR approval motion</a:t>
            </a:r>
          </a:p>
        </p:txBody>
      </p:sp>
      <p:sp>
        <p:nvSpPr>
          <p:cNvPr id="6" name="Footer Placeholder 5">
            <a:extLst>
              <a:ext uri="{FF2B5EF4-FFF2-40B4-BE49-F238E27FC236}">
                <a16:creationId xmlns:a16="http://schemas.microsoft.com/office/drawing/2014/main" id="{90D2941F-0D5E-4C98-9B84-BD56E64857D6}"/>
              </a:ext>
            </a:extLst>
          </p:cNvPr>
          <p:cNvSpPr>
            <a:spLocks noGrp="1"/>
          </p:cNvSpPr>
          <p:nvPr>
            <p:ph type="ftr" sz="quarter" idx="11"/>
          </p:nvPr>
        </p:nvSpPr>
        <p:spPr/>
        <p:txBody>
          <a:bodyPr/>
          <a:lstStyle/>
          <a:p>
            <a:pPr>
              <a:defRPr/>
            </a:pPr>
            <a:r>
              <a:rPr lang="en-US"/>
              <a:t>Mike Montemurro, Huawei</a:t>
            </a:r>
            <a:endParaRPr lang="en-US" dirty="0"/>
          </a:p>
        </p:txBody>
      </p:sp>
      <p:sp>
        <p:nvSpPr>
          <p:cNvPr id="7" name="Slide Number Placeholder 6">
            <a:extLst>
              <a:ext uri="{FF2B5EF4-FFF2-40B4-BE49-F238E27FC236}">
                <a16:creationId xmlns:a16="http://schemas.microsoft.com/office/drawing/2014/main" id="{539CE527-0AC0-4863-9FC0-92C4023D50C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dirty="0"/>
          </a:p>
        </p:txBody>
      </p:sp>
      <p:sp>
        <p:nvSpPr>
          <p:cNvPr id="8" name="Date Placeholder 7">
            <a:extLst>
              <a:ext uri="{FF2B5EF4-FFF2-40B4-BE49-F238E27FC236}">
                <a16:creationId xmlns:a16="http://schemas.microsoft.com/office/drawing/2014/main" id="{F7679D41-24BF-4F67-B99D-32A450A2B454}"/>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1956954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2024-05-16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8201"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64D97288-405F-489D-BEF7-38F12DFBF4FB}"/>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131AE44C-3614-43A4-AD3B-9568C73CCECA}"/>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8" name="Date Placeholder 7">
            <a:extLst>
              <a:ext uri="{FF2B5EF4-FFF2-40B4-BE49-F238E27FC236}">
                <a16:creationId xmlns:a16="http://schemas.microsoft.com/office/drawing/2014/main" id="{4DF33C2E-8B46-404C-A289-3CBE4B21915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7392926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0" y="1981200"/>
            <a:ext cx="7039983" cy="4113213"/>
          </a:xfrm>
        </p:spPr>
        <p:txBody>
          <a:bodyPr/>
          <a:lstStyle/>
          <a:p>
            <a:pPr>
              <a:buFont typeface="Arial" panose="020B0604020202020204" pitchFamily="34" charset="0"/>
              <a:buChar char="•"/>
            </a:pPr>
            <a:r>
              <a:rPr lang="en-US" sz="2000" dirty="0"/>
              <a:t>TGbe had scheduled 4 sessions during the May interim</a:t>
            </a:r>
          </a:p>
          <a:p>
            <a:pPr marL="800100" lvl="1" indent="-342900">
              <a:buFont typeface="Arial" panose="020B0604020202020204" pitchFamily="34" charset="0"/>
              <a:buChar char="•"/>
            </a:pPr>
            <a:r>
              <a:rPr lang="en-US" sz="1800" dirty="0"/>
              <a:t>Two Joint sessions were sufficient to resolve all the received comments from initial SA ballot</a:t>
            </a:r>
          </a:p>
          <a:p>
            <a:pPr marL="1200150" lvl="2" indent="-285750">
              <a:buFont typeface="Arial" panose="020B0604020202020204" pitchFamily="34" charset="0"/>
              <a:buChar char="•"/>
            </a:pPr>
            <a:r>
              <a:rPr lang="en-US" sz="1600" dirty="0"/>
              <a:t>Hence, last 2 sessions scheduled on Thursday were cancelled</a:t>
            </a:r>
          </a:p>
          <a:p>
            <a:pPr marL="800100" lvl="1" indent="-342900">
              <a:buFont typeface="Arial" panose="020B0604020202020204" pitchFamily="34" charset="0"/>
              <a:buChar char="•"/>
            </a:pPr>
            <a:r>
              <a:rPr lang="en-US" sz="1800" dirty="0"/>
              <a:t>Reconfirmed </a:t>
            </a:r>
            <a:r>
              <a:rPr lang="en-US" sz="1800"/>
              <a:t>TGbe vice-chairs</a:t>
            </a:r>
            <a:r>
              <a:rPr lang="en-US" sz="1800" dirty="0"/>
              <a:t>, secretary and editor</a:t>
            </a:r>
          </a:p>
          <a:p>
            <a:pPr marL="800100" lvl="1" indent="-342900">
              <a:buFont typeface="Arial" panose="020B0604020202020204" pitchFamily="34" charset="0"/>
              <a:buChar char="•"/>
            </a:pPr>
            <a:r>
              <a:rPr lang="en-US" sz="1800" dirty="0"/>
              <a:t>The TGbe editor generated IEEE802.11 TGbe D6.0</a:t>
            </a:r>
          </a:p>
          <a:p>
            <a:pPr marL="1200150" lvl="2" indent="-285750">
              <a:buFont typeface="Arial" panose="020B0604020202020204" pitchFamily="34" charset="0"/>
              <a:buChar char="•"/>
            </a:pPr>
            <a:r>
              <a:rPr lang="en-US" sz="1600" dirty="0"/>
              <a:t>Which is available in the members area </a:t>
            </a:r>
          </a:p>
          <a:p>
            <a:pPr marL="800100" lvl="1" indent="-342900">
              <a:buFont typeface="Arial" panose="020B0604020202020204" pitchFamily="34" charset="0"/>
              <a:buChar char="•"/>
            </a:pPr>
            <a:r>
              <a:rPr lang="en-US" sz="1800" dirty="0"/>
              <a:t>Approved a 15-day recirculation SA ballot on P802.11be D6.0</a:t>
            </a:r>
            <a:endParaRPr lang="en-US" sz="1600" dirty="0"/>
          </a:p>
          <a:p>
            <a:pPr>
              <a:buFont typeface="Arial" panose="020B0604020202020204" pitchFamily="34" charset="0"/>
              <a:buChar char="•"/>
            </a:pPr>
            <a:r>
              <a:rPr lang="en-US" sz="2000" dirty="0"/>
              <a:t>Agenda is available in </a:t>
            </a:r>
            <a:r>
              <a:rPr lang="en-US" sz="2000" dirty="0">
                <a:hlinkClick r:id="rId3"/>
              </a:rPr>
              <a:t>11-24/0651r5</a:t>
            </a:r>
            <a:endParaRPr lang="en-US" sz="2000" dirty="0"/>
          </a:p>
          <a:p>
            <a:pPr>
              <a:buFont typeface="Arial" panose="020B0604020202020204" pitchFamily="34" charset="0"/>
              <a:buChar char="•"/>
            </a:pPr>
            <a:r>
              <a:rPr lang="en-US" sz="2000" dirty="0"/>
              <a:t>Motions List is available in </a:t>
            </a:r>
            <a:r>
              <a:rPr lang="en-US" sz="2000" dirty="0">
                <a:hlinkClick r:id="rId4"/>
              </a:rPr>
              <a:t>11-23/442r52</a:t>
            </a:r>
            <a:endParaRPr lang="en-US" sz="2000" dirty="0"/>
          </a:p>
          <a:p>
            <a:pPr>
              <a:buFont typeface="Arial" panose="020B0604020202020204" pitchFamily="34" charset="0"/>
              <a:buChar char="•"/>
            </a:pPr>
            <a:r>
              <a:rPr lang="en-US" sz="2000" dirty="0"/>
              <a:t>Goals for July 2024: </a:t>
            </a:r>
          </a:p>
          <a:p>
            <a:pPr marL="800100" lvl="1" indent="-342900">
              <a:buFont typeface="Arial" panose="020B0604020202020204" pitchFamily="34" charset="0"/>
              <a:buChar char="•"/>
            </a:pPr>
            <a:r>
              <a:rPr lang="en-US" sz="1800" dirty="0"/>
              <a:t>Process and resolve comments from recirculation SA ballot</a:t>
            </a:r>
          </a:p>
        </p:txBody>
      </p:sp>
      <p:grpSp>
        <p:nvGrpSpPr>
          <p:cNvPr id="7" name="Group 6">
            <a:extLst>
              <a:ext uri="{FF2B5EF4-FFF2-40B4-BE49-F238E27FC236}">
                <a16:creationId xmlns:a16="http://schemas.microsoft.com/office/drawing/2014/main" id="{1900912C-8E8A-0D37-5D2D-D5D4727A4D12}"/>
              </a:ext>
            </a:extLst>
          </p:cNvPr>
          <p:cNvGrpSpPr/>
          <p:nvPr/>
        </p:nvGrpSpPr>
        <p:grpSpPr>
          <a:xfrm>
            <a:off x="7333861" y="1751014"/>
            <a:ext cx="4754563" cy="4533900"/>
            <a:chOff x="6858000" y="1525409"/>
            <a:chExt cx="5283200" cy="4930308"/>
          </a:xfrm>
        </p:grpSpPr>
        <p:pic>
          <p:nvPicPr>
            <p:cNvPr id="8" name="Picture 7">
              <a:extLst>
                <a:ext uri="{FF2B5EF4-FFF2-40B4-BE49-F238E27FC236}">
                  <a16:creationId xmlns:a16="http://schemas.microsoft.com/office/drawing/2014/main" id="{D6B168F4-C894-BEB0-BB40-1C32E5F31461}"/>
                </a:ext>
              </a:extLst>
            </p:cNvPr>
            <p:cNvPicPr>
              <a:picLocks noChangeAspect="1"/>
            </p:cNvPicPr>
            <p:nvPr/>
          </p:nvPicPr>
          <p:blipFill>
            <a:blip r:embed="rId5"/>
            <a:stretch>
              <a:fillRect/>
            </a:stretch>
          </p:blipFill>
          <p:spPr>
            <a:xfrm>
              <a:off x="6858000" y="1525409"/>
              <a:ext cx="5283200" cy="3962400"/>
            </a:xfrm>
            <a:prstGeom prst="rect">
              <a:avLst/>
            </a:prstGeom>
          </p:spPr>
        </p:pic>
        <p:sp>
          <p:nvSpPr>
            <p:cNvPr id="9" name="Rectangle 8">
              <a:extLst>
                <a:ext uri="{FF2B5EF4-FFF2-40B4-BE49-F238E27FC236}">
                  <a16:creationId xmlns:a16="http://schemas.microsoft.com/office/drawing/2014/main" id="{DD487A13-B125-99F5-7F66-C7E83028A486}"/>
                </a:ext>
              </a:extLst>
            </p:cNvPr>
            <p:cNvSpPr/>
            <p:nvPr/>
          </p:nvSpPr>
          <p:spPr bwMode="auto">
            <a:xfrm flipV="1">
              <a:off x="7632706" y="1804332"/>
              <a:ext cx="825494" cy="327058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0" name="Rectangle 9">
              <a:extLst>
                <a:ext uri="{FF2B5EF4-FFF2-40B4-BE49-F238E27FC236}">
                  <a16:creationId xmlns:a16="http://schemas.microsoft.com/office/drawing/2014/main" id="{955341F2-55BB-8694-D8EB-AC5BFCF3ACF6}"/>
                </a:ext>
              </a:extLst>
            </p:cNvPr>
            <p:cNvSpPr/>
            <p:nvPr/>
          </p:nvSpPr>
          <p:spPr bwMode="auto">
            <a:xfrm>
              <a:off x="8678414" y="1804333"/>
              <a:ext cx="818541" cy="3247727"/>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1" name="Rectangle 10">
              <a:extLst>
                <a:ext uri="{FF2B5EF4-FFF2-40B4-BE49-F238E27FC236}">
                  <a16:creationId xmlns:a16="http://schemas.microsoft.com/office/drawing/2014/main" id="{E887D214-A8CA-6808-0D04-04FE2B7A4AEA}"/>
                </a:ext>
              </a:extLst>
            </p:cNvPr>
            <p:cNvSpPr/>
            <p:nvPr/>
          </p:nvSpPr>
          <p:spPr bwMode="auto">
            <a:xfrm>
              <a:off x="9690105" y="1804332"/>
              <a:ext cx="825494" cy="324197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2" name="Rectangle 11">
              <a:extLst>
                <a:ext uri="{FF2B5EF4-FFF2-40B4-BE49-F238E27FC236}">
                  <a16:creationId xmlns:a16="http://schemas.microsoft.com/office/drawing/2014/main" id="{14FD5F91-E781-C29E-8549-BA8022BD66B8}"/>
                </a:ext>
              </a:extLst>
            </p:cNvPr>
            <p:cNvSpPr/>
            <p:nvPr/>
          </p:nvSpPr>
          <p:spPr bwMode="auto">
            <a:xfrm>
              <a:off x="10708750" y="1797869"/>
              <a:ext cx="825494" cy="3247727"/>
            </a:xfrm>
            <a:prstGeom prst="rect">
              <a:avLst/>
            </a:prstGeom>
            <a:solidFill>
              <a:schemeClr val="tx1"/>
            </a:solidFill>
            <a:ln w="9525" cap="flat" cmpd="sng" algn="ctr">
              <a:no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nvGrpSpPr>
            <p:cNvPr id="13" name="Group 12">
              <a:extLst>
                <a:ext uri="{FF2B5EF4-FFF2-40B4-BE49-F238E27FC236}">
                  <a16:creationId xmlns:a16="http://schemas.microsoft.com/office/drawing/2014/main" id="{0F7F8856-02E9-2749-A2D7-C8464F5A2A71}"/>
                </a:ext>
              </a:extLst>
            </p:cNvPr>
            <p:cNvGrpSpPr/>
            <p:nvPr/>
          </p:nvGrpSpPr>
          <p:grpSpPr>
            <a:xfrm>
              <a:off x="8098450" y="5411859"/>
              <a:ext cx="3207755" cy="1043858"/>
              <a:chOff x="8552276" y="5181755"/>
              <a:chExt cx="3207755" cy="1043858"/>
            </a:xfrm>
          </p:grpSpPr>
          <p:grpSp>
            <p:nvGrpSpPr>
              <p:cNvPr id="15" name="Group 14">
                <a:extLst>
                  <a:ext uri="{FF2B5EF4-FFF2-40B4-BE49-F238E27FC236}">
                    <a16:creationId xmlns:a16="http://schemas.microsoft.com/office/drawing/2014/main" id="{23C94DD2-C850-E90F-684F-7BE854509400}"/>
                  </a:ext>
                </a:extLst>
              </p:cNvPr>
              <p:cNvGrpSpPr/>
              <p:nvPr/>
            </p:nvGrpSpPr>
            <p:grpSpPr>
              <a:xfrm>
                <a:off x="8552276" y="5181755"/>
                <a:ext cx="3207755" cy="1043858"/>
                <a:chOff x="9314474" y="5383231"/>
                <a:chExt cx="2650378" cy="1006577"/>
              </a:xfrm>
            </p:grpSpPr>
            <p:sp>
              <p:nvSpPr>
                <p:cNvPr id="18" name="Rectangle 17">
                  <a:extLst>
                    <a:ext uri="{FF2B5EF4-FFF2-40B4-BE49-F238E27FC236}">
                      <a16:creationId xmlns:a16="http://schemas.microsoft.com/office/drawing/2014/main" id="{6C1B6FF7-A57C-0267-621C-9D0723730381}"/>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414FE83C-DD20-3994-EFAC-56397DD27CF6}"/>
                    </a:ext>
                  </a:extLst>
                </p:cNvPr>
                <p:cNvSpPr txBox="1"/>
                <p:nvPr/>
              </p:nvSpPr>
              <p:spPr>
                <a:xfrm>
                  <a:off x="9663399" y="6093023"/>
                  <a:ext cx="1556513" cy="296785"/>
                </a:xfrm>
                <a:prstGeom prst="rect">
                  <a:avLst/>
                </a:prstGeom>
                <a:noFill/>
              </p:spPr>
              <p:txBody>
                <a:bodyPr wrap="none" rtlCol="0">
                  <a:spAutoFit/>
                </a:bodyPr>
                <a:lstStyle/>
                <a:p>
                  <a:r>
                    <a:rPr lang="en-US" sz="1400" dirty="0">
                      <a:solidFill>
                        <a:schemeClr val="tx1"/>
                      </a:solidFill>
                    </a:rPr>
                    <a:t> CID Distribution (415)</a:t>
                  </a:r>
                </a:p>
              </p:txBody>
            </p:sp>
            <p:sp>
              <p:nvSpPr>
                <p:cNvPr id="20" name="Rectangle 19">
                  <a:extLst>
                    <a:ext uri="{FF2B5EF4-FFF2-40B4-BE49-F238E27FC236}">
                      <a16:creationId xmlns:a16="http://schemas.microsoft.com/office/drawing/2014/main" id="{68CB12D0-5667-8D5E-8356-E8D50AB50551}"/>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0051A8C7-8DF8-57AE-1AD1-EEEEC20D3D0C}"/>
                    </a:ext>
                  </a:extLst>
                </p:cNvPr>
                <p:cNvSpPr/>
                <p:nvPr/>
              </p:nvSpPr>
              <p:spPr bwMode="auto">
                <a:xfrm>
                  <a:off x="9698630" y="5578368"/>
                  <a:ext cx="199353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B986F0A0-71EE-B2C1-8A9F-F72304CE8A59}"/>
                    </a:ext>
                  </a:extLst>
                </p:cNvPr>
                <p:cNvSpPr/>
                <p:nvPr/>
              </p:nvSpPr>
              <p:spPr bwMode="auto">
                <a:xfrm>
                  <a:off x="11692166" y="5578368"/>
                  <a:ext cx="195031"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3" name="TextBox 22">
                  <a:extLst>
                    <a:ext uri="{FF2B5EF4-FFF2-40B4-BE49-F238E27FC236}">
                      <a16:creationId xmlns:a16="http://schemas.microsoft.com/office/drawing/2014/main" id="{A4BDDA96-564F-7FA4-4ED4-2EDDBFF4022F}"/>
                    </a:ext>
                  </a:extLst>
                </p:cNvPr>
                <p:cNvSpPr txBox="1"/>
                <p:nvPr/>
              </p:nvSpPr>
              <p:spPr>
                <a:xfrm>
                  <a:off x="11604332" y="5388506"/>
                  <a:ext cx="360520" cy="244847"/>
                </a:xfrm>
                <a:prstGeom prst="rect">
                  <a:avLst/>
                </a:prstGeom>
                <a:noFill/>
              </p:spPr>
              <p:txBody>
                <a:bodyPr wrap="none" rtlCol="0">
                  <a:spAutoFit/>
                </a:bodyPr>
                <a:lstStyle/>
                <a:p>
                  <a:r>
                    <a:rPr lang="en-US" sz="1050" dirty="0">
                      <a:solidFill>
                        <a:schemeClr val="tx1"/>
                      </a:solidFill>
                    </a:rPr>
                    <a:t>~5%</a:t>
                  </a:r>
                </a:p>
              </p:txBody>
            </p:sp>
            <p:sp>
              <p:nvSpPr>
                <p:cNvPr id="24" name="TextBox 23">
                  <a:extLst>
                    <a:ext uri="{FF2B5EF4-FFF2-40B4-BE49-F238E27FC236}">
                      <a16:creationId xmlns:a16="http://schemas.microsoft.com/office/drawing/2014/main" id="{A24461ED-08E5-1501-0D09-4CDD3F3164B0}"/>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~90%</a:t>
                  </a:r>
                </a:p>
              </p:txBody>
            </p:sp>
            <p:sp>
              <p:nvSpPr>
                <p:cNvPr id="25" name="TextBox 24">
                  <a:extLst>
                    <a:ext uri="{FF2B5EF4-FFF2-40B4-BE49-F238E27FC236}">
                      <a16:creationId xmlns:a16="http://schemas.microsoft.com/office/drawing/2014/main" id="{86DB0DDC-4572-D2C0-9A5F-32722ACE0656}"/>
                    </a:ext>
                  </a:extLst>
                </p:cNvPr>
                <p:cNvSpPr txBox="1"/>
                <p:nvPr/>
              </p:nvSpPr>
              <p:spPr>
                <a:xfrm>
                  <a:off x="9314474" y="5383231"/>
                  <a:ext cx="360520" cy="244847"/>
                </a:xfrm>
                <a:prstGeom prst="rect">
                  <a:avLst/>
                </a:prstGeom>
                <a:noFill/>
              </p:spPr>
              <p:txBody>
                <a:bodyPr wrap="none" rtlCol="0">
                  <a:spAutoFit/>
                </a:bodyPr>
                <a:lstStyle/>
                <a:p>
                  <a:r>
                    <a:rPr lang="en-US" sz="1050" dirty="0">
                      <a:solidFill>
                        <a:schemeClr val="tx1"/>
                      </a:solidFill>
                    </a:rPr>
                    <a:t>~5%</a:t>
                  </a:r>
                </a:p>
              </p:txBody>
            </p:sp>
          </p:grpSp>
          <p:sp>
            <p:nvSpPr>
              <p:cNvPr id="16" name="TextBox 15">
                <a:extLst>
                  <a:ext uri="{FF2B5EF4-FFF2-40B4-BE49-F238E27FC236}">
                    <a16:creationId xmlns:a16="http://schemas.microsoft.com/office/drawing/2014/main" id="{B6F8A4FA-F664-CB5E-16B3-FA3B0F1F1461}"/>
                  </a:ext>
                </a:extLst>
              </p:cNvPr>
              <p:cNvSpPr txBox="1"/>
              <p:nvPr/>
            </p:nvSpPr>
            <p:spPr>
              <a:xfrm>
                <a:off x="9859715" y="5510553"/>
                <a:ext cx="652456" cy="261610"/>
              </a:xfrm>
              <a:prstGeom prst="rect">
                <a:avLst/>
              </a:prstGeom>
              <a:noFill/>
            </p:spPr>
            <p:txBody>
              <a:bodyPr wrap="square">
                <a:spAutoFit/>
              </a:bodyPr>
              <a:lstStyle/>
              <a:p>
                <a:r>
                  <a:rPr lang="en-US" sz="1100" b="1" dirty="0">
                    <a:solidFill>
                      <a:schemeClr val="tx1"/>
                    </a:solidFill>
                  </a:rPr>
                  <a:t>MAC</a:t>
                </a:r>
              </a:p>
            </p:txBody>
          </p:sp>
          <p:sp>
            <p:nvSpPr>
              <p:cNvPr id="17" name="TextBox 16">
                <a:extLst>
                  <a:ext uri="{FF2B5EF4-FFF2-40B4-BE49-F238E27FC236}">
                    <a16:creationId xmlns:a16="http://schemas.microsoft.com/office/drawing/2014/main" id="{273ECF7B-E5D5-5017-FD0A-6243CE4B79A8}"/>
                  </a:ext>
                </a:extLst>
              </p:cNvPr>
              <p:cNvSpPr txBox="1"/>
              <p:nvPr/>
            </p:nvSpPr>
            <p:spPr>
              <a:xfrm rot="16200000">
                <a:off x="11224209" y="5491490"/>
                <a:ext cx="652456" cy="282148"/>
              </a:xfrm>
              <a:prstGeom prst="rect">
                <a:avLst/>
              </a:prstGeom>
              <a:noFill/>
            </p:spPr>
            <p:txBody>
              <a:bodyPr wrap="square">
                <a:spAutoFit/>
              </a:bodyPr>
              <a:lstStyle/>
              <a:p>
                <a:r>
                  <a:rPr lang="en-US" sz="1050" b="1" dirty="0">
                    <a:solidFill>
                      <a:schemeClr val="tx1"/>
                    </a:solidFill>
                  </a:rPr>
                  <a:t>JOINT</a:t>
                </a:r>
                <a:endParaRPr lang="en-US" sz="1100" b="1" dirty="0">
                  <a:solidFill>
                    <a:schemeClr val="tx1"/>
                  </a:solidFill>
                </a:endParaRPr>
              </a:p>
            </p:txBody>
          </p:sp>
        </p:grpSp>
        <p:sp>
          <p:nvSpPr>
            <p:cNvPr id="14" name="TextBox 13">
              <a:extLst>
                <a:ext uri="{FF2B5EF4-FFF2-40B4-BE49-F238E27FC236}">
                  <a16:creationId xmlns:a16="http://schemas.microsoft.com/office/drawing/2014/main" id="{0B9202DF-DE1A-AEE9-B901-EE69327F612D}"/>
                </a:ext>
              </a:extLst>
            </p:cNvPr>
            <p:cNvSpPr txBox="1"/>
            <p:nvPr/>
          </p:nvSpPr>
          <p:spPr>
            <a:xfrm rot="16200000">
              <a:off x="8033529" y="5727328"/>
              <a:ext cx="652456" cy="261610"/>
            </a:xfrm>
            <a:prstGeom prst="rect">
              <a:avLst/>
            </a:prstGeom>
            <a:noFill/>
          </p:spPr>
          <p:txBody>
            <a:bodyPr wrap="square">
              <a:spAutoFit/>
            </a:bodyPr>
            <a:lstStyle/>
            <a:p>
              <a:pPr algn="ctr"/>
              <a:r>
                <a:rPr lang="en-US" sz="1100" b="1" dirty="0">
                  <a:solidFill>
                    <a:schemeClr val="tx1"/>
                  </a:solidFill>
                </a:rPr>
                <a:t>PHY</a:t>
              </a:r>
            </a:p>
          </p:txBody>
        </p:sp>
      </p:grpSp>
      <p:sp>
        <p:nvSpPr>
          <p:cNvPr id="26" name="Footer Placeholder 25">
            <a:extLst>
              <a:ext uri="{FF2B5EF4-FFF2-40B4-BE49-F238E27FC236}">
                <a16:creationId xmlns:a16="http://schemas.microsoft.com/office/drawing/2014/main" id="{6CA9D442-4C1B-4B7C-9EC9-27D69F5B5882}"/>
              </a:ext>
            </a:extLst>
          </p:cNvPr>
          <p:cNvSpPr>
            <a:spLocks noGrp="1"/>
          </p:cNvSpPr>
          <p:nvPr>
            <p:ph type="ftr" idx="14"/>
          </p:nvPr>
        </p:nvSpPr>
        <p:spPr/>
        <p:txBody>
          <a:bodyPr/>
          <a:lstStyle/>
          <a:p>
            <a:r>
              <a:rPr lang="en-GB"/>
              <a:t>Alfred Asterjadhi, Qualcomm</a:t>
            </a:r>
            <a:endParaRPr lang="en-GB" dirty="0"/>
          </a:p>
        </p:txBody>
      </p:sp>
      <p:sp>
        <p:nvSpPr>
          <p:cNvPr id="27" name="Slide Number Placeholder 26">
            <a:extLst>
              <a:ext uri="{FF2B5EF4-FFF2-40B4-BE49-F238E27FC236}">
                <a16:creationId xmlns:a16="http://schemas.microsoft.com/office/drawing/2014/main" id="{E53AA68E-4C4A-4186-947E-B69FCA083727}"/>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28" name="Date Placeholder 27">
            <a:extLst>
              <a:ext uri="{FF2B5EF4-FFF2-40B4-BE49-F238E27FC236}">
                <a16:creationId xmlns:a16="http://schemas.microsoft.com/office/drawing/2014/main" id="{567DA247-8222-48D7-9057-2CFC3290966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900988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D8BCEFC5-5883-C26D-62C2-5A60F364132F}"/>
              </a:ext>
            </a:extLst>
          </p:cNvPr>
          <p:cNvSpPr>
            <a:spLocks noGrp="1"/>
          </p:cNvSpPr>
          <p:nvPr>
            <p:ph idx="1"/>
          </p:nvPr>
        </p:nvSpPr>
        <p:spPr>
          <a:xfrm>
            <a:off x="914401" y="1981201"/>
            <a:ext cx="10361084" cy="4113213"/>
          </a:xfrm>
        </p:spPr>
        <p:txBody>
          <a:bodyPr/>
          <a:lstStyle/>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To be announced with 10-day advanced noti</a:t>
            </a:r>
            <a:r>
              <a:rPr lang="en-US" sz="2000" dirty="0">
                <a:solidFill>
                  <a:schemeClr val="tx1"/>
                </a:solidFill>
                <a:latin typeface="Times New Roman" panose="02020603050405020304" pitchFamily="18" charset="0"/>
                <a:ea typeface="Times New Roman" panose="02020603050405020304" pitchFamily="18" charset="0"/>
              </a:rPr>
              <a:t>ce</a:t>
            </a:r>
            <a:endParaRPr lang="en-US" sz="2000" b="1"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F55F7F94-E80F-4FDE-88C3-22D0504A085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8C4AD057-1D61-4CFF-9231-79D7AF9EF381}"/>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8" name="Date Placeholder 7">
            <a:extLst>
              <a:ext uri="{FF2B5EF4-FFF2-40B4-BE49-F238E27FC236}">
                <a16:creationId xmlns:a16="http://schemas.microsoft.com/office/drawing/2014/main" id="{8806F761-188E-481A-9051-250EA43A8DD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01642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altLang="en-US" sz="2000" dirty="0">
                <a:solidFill>
                  <a:schemeClr val="tx1"/>
                </a:solidFill>
                <a:highlight>
                  <a:srgbClr val="00FF00"/>
                </a:highlight>
              </a:rPr>
              <a:t>PAR approved											Mar 2019</a:t>
            </a:r>
          </a:p>
          <a:p>
            <a:pPr>
              <a:buFont typeface="Arial" panose="020B0604020202020204" pitchFamily="34" charset="0"/>
              <a:buChar char="•"/>
            </a:pPr>
            <a:r>
              <a:rPr lang="en-US" altLang="en-US" sz="2000" dirty="0">
                <a:solidFill>
                  <a:schemeClr val="tx1"/>
                </a:solidFill>
                <a:highlight>
                  <a:srgbClr val="00FF00"/>
                </a:highlight>
              </a:rPr>
              <a:t>First TG meeting											May 2019</a:t>
            </a:r>
          </a:p>
          <a:p>
            <a:pPr>
              <a:buFont typeface="Arial" panose="020B0604020202020204" pitchFamily="34" charset="0"/>
              <a:buChar char="•"/>
            </a:pPr>
            <a:r>
              <a:rPr lang="en-US" altLang="en-US" sz="2000" dirty="0">
                <a:solidFill>
                  <a:schemeClr val="tx1"/>
                </a:solidFill>
                <a:highlight>
                  <a:srgbClr val="00FF00"/>
                </a:highlight>
              </a:rPr>
              <a:t>D0.1 													Sept 2020</a:t>
            </a:r>
          </a:p>
          <a:p>
            <a:pPr>
              <a:buFont typeface="Arial" panose="020B0604020202020204" pitchFamily="34" charset="0"/>
              <a:buChar char="•"/>
            </a:pPr>
            <a:r>
              <a:rPr lang="en-US" altLang="en-US" sz="2000" dirty="0">
                <a:highlight>
                  <a:srgbClr val="00FF00"/>
                </a:highlight>
              </a:rPr>
              <a:t>D1.0 WG Comment Collection							May 2021</a:t>
            </a:r>
          </a:p>
          <a:p>
            <a:pPr>
              <a:buFont typeface="Arial" panose="020B0604020202020204" pitchFamily="34" charset="0"/>
              <a:buChar char="•"/>
            </a:pPr>
            <a:r>
              <a:rPr lang="en-US" altLang="en-US" sz="2000" dirty="0">
                <a:highlight>
                  <a:srgbClr val="00FF00"/>
                </a:highlight>
              </a:rPr>
              <a:t>D2.0 WG </a:t>
            </a:r>
            <a:r>
              <a:rPr lang="en-US" altLang="en-US" sz="2000" dirty="0">
                <a:solidFill>
                  <a:schemeClr val="tx1"/>
                </a:solidFill>
                <a:highlight>
                  <a:srgbClr val="00FF00"/>
                </a:highlight>
              </a:rPr>
              <a:t>Letter Ballot</a:t>
            </a:r>
            <a:r>
              <a:rPr lang="en-US" altLang="en-US" sz="2000" dirty="0">
                <a:highlight>
                  <a:srgbClr val="00FF00"/>
                </a:highlight>
              </a:rPr>
              <a:t>									</a:t>
            </a:r>
            <a:r>
              <a:rPr lang="en-US" altLang="en-US" sz="2000" dirty="0">
                <a:solidFill>
                  <a:schemeClr val="tx1"/>
                </a:solidFill>
                <a:highlight>
                  <a:srgbClr val="00FF00"/>
                </a:highlight>
              </a:rPr>
              <a:t>May 2022</a:t>
            </a:r>
          </a:p>
          <a:p>
            <a:pPr>
              <a:buFont typeface="Arial" panose="020B0604020202020204" pitchFamily="34" charset="0"/>
              <a:buChar char="•"/>
            </a:pPr>
            <a:r>
              <a:rPr lang="en-US" altLang="en-US" sz="2000" dirty="0">
                <a:highlight>
                  <a:srgbClr val="00FF00"/>
                </a:highlight>
              </a:rPr>
              <a:t>D3.0 LB 													</a:t>
            </a:r>
            <a:r>
              <a:rPr lang="en-US" altLang="en-US" sz="2000" dirty="0">
                <a:solidFill>
                  <a:schemeClr val="tx1"/>
                </a:solidFill>
                <a:highlight>
                  <a:srgbClr val="00FF00"/>
                </a:highlight>
              </a:rPr>
              <a:t>Jan 2023</a:t>
            </a:r>
          </a:p>
          <a:p>
            <a:pPr>
              <a:buFont typeface="Arial" panose="020B0604020202020204" pitchFamily="34" charset="0"/>
              <a:buChar char="•"/>
            </a:pPr>
            <a:r>
              <a:rPr lang="en-US" altLang="en-US" sz="2000" dirty="0">
                <a:highlight>
                  <a:srgbClr val="00FF00"/>
                </a:highlight>
              </a:rPr>
              <a:t>D4.0 LB 													</a:t>
            </a:r>
            <a:r>
              <a:rPr lang="en-US" altLang="en-US" sz="2000" dirty="0">
                <a:solidFill>
                  <a:schemeClr val="tx1"/>
                </a:solidFill>
                <a:highlight>
                  <a:srgbClr val="00FF00"/>
                </a:highlight>
              </a:rPr>
              <a:t>July 2023</a:t>
            </a:r>
          </a:p>
          <a:p>
            <a:pPr>
              <a:buFont typeface="Arial" panose="020B0604020202020204" pitchFamily="34" charset="0"/>
              <a:buChar char="•"/>
            </a:pPr>
            <a:r>
              <a:rPr lang="en-US" altLang="en-US" sz="2000" dirty="0">
                <a:highlight>
                  <a:srgbClr val="00FF00"/>
                </a:highlight>
              </a:rPr>
              <a:t>D5.0 Recirculation LB 									</a:t>
            </a:r>
            <a:r>
              <a:rPr lang="en-US" altLang="en-US" sz="2000" dirty="0">
                <a:solidFill>
                  <a:schemeClr val="tx1"/>
                </a:solidFill>
                <a:highlight>
                  <a:srgbClr val="00FF00"/>
                </a:highlight>
              </a:rPr>
              <a:t>Nov 2023</a:t>
            </a:r>
          </a:p>
          <a:p>
            <a:pPr>
              <a:buFont typeface="Arial" panose="020B0604020202020204" pitchFamily="34" charset="0"/>
              <a:buChar char="•"/>
            </a:pPr>
            <a:r>
              <a:rPr lang="en-US" altLang="en-US" sz="2000" dirty="0">
                <a:highlight>
                  <a:srgbClr val="00FF00"/>
                </a:highlight>
              </a:rPr>
              <a:t>Initial </a:t>
            </a:r>
            <a:r>
              <a:rPr lang="en-US" altLang="en-US" sz="2000" dirty="0">
                <a:solidFill>
                  <a:schemeClr val="tx1"/>
                </a:solidFill>
                <a:highlight>
                  <a:srgbClr val="00FF00"/>
                </a:highlight>
              </a:rPr>
              <a:t>SA </a:t>
            </a:r>
            <a:r>
              <a:rPr lang="en-US" altLang="en-US" sz="2000" dirty="0">
                <a:highlight>
                  <a:srgbClr val="00FF00"/>
                </a:highlight>
              </a:rPr>
              <a:t>Ballot 											</a:t>
            </a:r>
            <a:r>
              <a:rPr lang="en-US" altLang="en-US" sz="2000" dirty="0">
                <a:solidFill>
                  <a:schemeClr val="tx1"/>
                </a:solidFill>
                <a:highlight>
                  <a:srgbClr val="00FF00"/>
                </a:highlight>
              </a:rPr>
              <a:t>Jan 2024</a:t>
            </a:r>
            <a:endParaRPr lang="en-US" altLang="en-US" sz="2000" strike="sngStrike" dirty="0">
              <a:solidFill>
                <a:schemeClr val="tx1"/>
              </a:solidFill>
              <a:highlight>
                <a:srgbClr val="00FF00"/>
              </a:highlight>
            </a:endParaRPr>
          </a:p>
          <a:p>
            <a:pPr>
              <a:buFont typeface="Arial" panose="020B0604020202020204" pitchFamily="34" charset="0"/>
              <a:buChar char="•"/>
            </a:pPr>
            <a:r>
              <a:rPr lang="en-US" altLang="en-US" sz="2000" dirty="0">
                <a:solidFill>
                  <a:schemeClr val="tx1"/>
                </a:solidFill>
                <a:highlight>
                  <a:srgbClr val="FFFF00"/>
                </a:highlight>
              </a:rPr>
              <a:t>Final 802.11 WG approval								Sept 2024</a:t>
            </a:r>
          </a:p>
          <a:p>
            <a:pPr>
              <a:buFont typeface="Arial" panose="020B0604020202020204" pitchFamily="34" charset="0"/>
              <a:buChar char="•"/>
            </a:pPr>
            <a:r>
              <a:rPr lang="en-US" altLang="en-US" sz="2000" dirty="0">
                <a:solidFill>
                  <a:schemeClr val="tx1"/>
                </a:solidFill>
              </a:rPr>
              <a:t>802 EC approval											Sept 2024</a:t>
            </a:r>
          </a:p>
          <a:p>
            <a:pPr>
              <a:buFont typeface="Arial" panose="020B0604020202020204" pitchFamily="34" charset="0"/>
              <a:buChar char="•"/>
            </a:pPr>
            <a:r>
              <a:rPr lang="en-US" altLang="en-US" sz="2000" dirty="0">
                <a:solidFill>
                  <a:schemeClr val="tx1"/>
                </a:solidFill>
              </a:rPr>
              <a:t>RevCom and SASB approval								Dec 2</a:t>
            </a:r>
            <a:r>
              <a:rPr lang="en-US" altLang="en-US" sz="2000" dirty="0"/>
              <a:t>024</a:t>
            </a:r>
          </a:p>
        </p:txBody>
      </p:sp>
      <p:sp>
        <p:nvSpPr>
          <p:cNvPr id="7" name="Footer Placeholder 6">
            <a:extLst>
              <a:ext uri="{FF2B5EF4-FFF2-40B4-BE49-F238E27FC236}">
                <a16:creationId xmlns:a16="http://schemas.microsoft.com/office/drawing/2014/main" id="{AD71D361-4B4D-4E6E-BA60-98C0E0155A9E}"/>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356D1EA4-A8E6-4620-9FFC-4F01884E21C8}"/>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9CC9A5BE-18A7-4C3B-A4C8-8BDC0EB1CDD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50387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3" name="Picture 2">
            <a:extLst>
              <a:ext uri="{FF2B5EF4-FFF2-40B4-BE49-F238E27FC236}">
                <a16:creationId xmlns:a16="http://schemas.microsoft.com/office/drawing/2014/main" id="{526B5DE6-BBB0-AFA3-A3A2-5122C94C9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45" y="609603"/>
            <a:ext cx="10737279" cy="5867397"/>
          </a:xfrm>
          <a:prstGeom prst="rect">
            <a:avLst/>
          </a:prstGeom>
        </p:spPr>
      </p:pic>
      <p:sp>
        <p:nvSpPr>
          <p:cNvPr id="8" name="TextBox 7">
            <a:extLst>
              <a:ext uri="{FF2B5EF4-FFF2-40B4-BE49-F238E27FC236}">
                <a16:creationId xmlns:a16="http://schemas.microsoft.com/office/drawing/2014/main" id="{E28CA7E2-1422-E621-F3AB-150218A3CAD7}"/>
              </a:ext>
            </a:extLst>
          </p:cNvPr>
          <p:cNvSpPr txBox="1"/>
          <p:nvPr/>
        </p:nvSpPr>
        <p:spPr>
          <a:xfrm>
            <a:off x="8229600" y="3059668"/>
            <a:ext cx="2441491" cy="738664"/>
          </a:xfrm>
          <a:prstGeom prst="rect">
            <a:avLst/>
          </a:prstGeom>
          <a:noFill/>
        </p:spPr>
        <p:txBody>
          <a:bodyPr wrap="square" rtlCol="0">
            <a:spAutoFit/>
          </a:bodyPr>
          <a:lstStyle/>
          <a:p>
            <a:r>
              <a:rPr lang="en-US" sz="1400" dirty="0"/>
              <a:t>Updated following March session but before 11bh and 11bf ballot series update</a:t>
            </a:r>
          </a:p>
        </p:txBody>
      </p:sp>
    </p:spTree>
    <p:extLst>
      <p:ext uri="{BB962C8B-B14F-4D97-AF65-F5344CB8AC3E}">
        <p14:creationId xmlns:p14="http://schemas.microsoft.com/office/powerpoint/2010/main" val="1024149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lvl="0" defTabSz="914400">
              <a:buClrTx/>
              <a:buSzTx/>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lang="en-US" altLang="zh-CN" sz="2800" kern="0" dirty="0">
                <a:solidFill>
                  <a:srgbClr val="0000FF"/>
                </a:solidFill>
              </a:rPr>
              <a:t>May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2024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1" i="0" u="none" strike="noStrike" kern="0" cap="none" spc="0" normalizeH="0" baseline="0" noProof="0">
                <a:ln>
                  <a:noFill/>
                </a:ln>
                <a:solidFill>
                  <a:srgbClr val="000000"/>
                </a:solidFill>
                <a:effectLst/>
                <a:uLnTx/>
                <a:uFillTx/>
                <a:latin typeface="Times New Roman"/>
                <a:ea typeface="+mn-ea"/>
                <a:cs typeface="+mn-cs"/>
              </a:rPr>
              <a:t>:</a:t>
            </a:r>
            <a:r>
              <a:rPr kumimoji="0" lang="en-US" sz="2000" b="0" i="0" u="none" strike="noStrike" kern="0" cap="none" spc="0" normalizeH="0" baseline="0" noProof="0">
                <a:ln>
                  <a:noFill/>
                </a:ln>
                <a:solidFill>
                  <a:srgbClr val="000000"/>
                </a:solidFill>
                <a:effectLst/>
                <a:uLnTx/>
                <a:uFillTx/>
                <a:latin typeface="Times New Roman"/>
                <a:ea typeface="+mn-ea"/>
                <a:cs typeface="+mn-cs"/>
              </a:rPr>
              <a:t> 2024-05-15</a:t>
            </a:r>
            <a:endParaRPr kumimoji="0" lang="en-US" sz="20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708743EA-C70A-405C-BE57-E94ABF4AAFBD}"/>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F5458A9-829E-4733-894F-561FE64D1D9B}"/>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1F1722B4-175F-43BB-A6BE-9681D3A505A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671918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May </a:t>
            </a:r>
            <a:r>
              <a:rPr lang="en-US" dirty="0"/>
              <a:t>2024</a:t>
            </a:r>
            <a:endParaRPr lang="en-GB" dirty="0"/>
          </a:p>
        </p:txBody>
      </p:sp>
      <p:sp>
        <p:nvSpPr>
          <p:cNvPr id="9218" name="Rectangle 2"/>
          <p:cNvSpPr>
            <a:spLocks noGrp="1" noChangeArrowheads="1"/>
          </p:cNvSpPr>
          <p:nvPr>
            <p:ph idx="1"/>
          </p:nvPr>
        </p:nvSpPr>
        <p:spPr>
          <a:xfrm>
            <a:off x="533401" y="1600200"/>
            <a:ext cx="10742084" cy="4724400"/>
          </a:xfrm>
          <a:ln/>
        </p:spPr>
        <p:txBody>
          <a:bodyPr/>
          <a:lstStyle/>
          <a:p>
            <a:pPr algn="just">
              <a:spcBef>
                <a:spcPts val="0"/>
              </a:spcBef>
              <a:spcAft>
                <a:spcPts val="600"/>
              </a:spcAft>
              <a:buFont typeface="Arial" panose="020B0604020202020204" pitchFamily="34" charset="0"/>
              <a:buChar char="•"/>
            </a:pPr>
            <a:r>
              <a:rPr lang="en-US" altLang="zh-CN" sz="2000" dirty="0"/>
              <a:t>Progress during </a:t>
            </a:r>
            <a:r>
              <a:rPr lang="en-US" altLang="zh-CN" sz="2000" dirty="0">
                <a:solidFill>
                  <a:srgbClr val="0000FF"/>
                </a:solidFill>
              </a:rPr>
              <a:t>May </a:t>
            </a:r>
            <a:r>
              <a:rPr lang="en-US" altLang="zh-CN" sz="2000" dirty="0"/>
              <a:t>2024 session</a:t>
            </a:r>
          </a:p>
          <a:p>
            <a:pPr marL="720725" lvl="1" indent="-342900" algn="just">
              <a:spcBef>
                <a:spcPts val="0"/>
              </a:spcBef>
              <a:spcAft>
                <a:spcPts val="600"/>
              </a:spcAft>
              <a:buFont typeface="Times New Roman" panose="02020603050405020304" pitchFamily="18" charset="0"/>
              <a:buChar char="−"/>
            </a:pPr>
            <a:r>
              <a:rPr lang="en-US" altLang="zh-CN" sz="1800" b="1" dirty="0">
                <a:solidFill>
                  <a:srgbClr val="0000FF"/>
                </a:solidFill>
                <a:cs typeface="+mn-cs"/>
              </a:rPr>
              <a:t>2</a:t>
            </a:r>
            <a:r>
              <a:rPr lang="en-US" altLang="zh-CN" sz="1800" b="1" dirty="0">
                <a:cs typeface="+mn-cs"/>
              </a:rPr>
              <a:t> </a:t>
            </a:r>
            <a:r>
              <a:rPr lang="en-US" altLang="zh-CN" sz="1800" dirty="0">
                <a:cs typeface="+mn-cs"/>
              </a:rPr>
              <a:t>slots</a:t>
            </a:r>
            <a:r>
              <a:rPr lang="en-US" altLang="zh-CN" sz="1800" b="1" dirty="0">
                <a:cs typeface="+mn-cs"/>
              </a:rPr>
              <a:t> </a:t>
            </a:r>
            <a:r>
              <a:rPr lang="en-US" altLang="zh-CN" sz="1800" dirty="0"/>
              <a:t>scheduled for </a:t>
            </a:r>
            <a:r>
              <a:rPr lang="en-US" altLang="zh-CN" sz="1800" dirty="0" err="1"/>
              <a:t>TGbf</a:t>
            </a:r>
            <a:r>
              <a:rPr lang="en-US" altLang="zh-CN" sz="1800" dirty="0"/>
              <a:t> </a:t>
            </a:r>
          </a:p>
          <a:p>
            <a:pPr marL="720725" lvl="1" indent="-342900" algn="just">
              <a:spcBef>
                <a:spcPts val="0"/>
              </a:spcBef>
              <a:spcAft>
                <a:spcPts val="300"/>
              </a:spcAft>
              <a:buFont typeface="Times New Roman" panose="02020603050405020304" pitchFamily="18" charset="0"/>
              <a:buChar char="−"/>
            </a:pPr>
            <a:r>
              <a:rPr lang="en-US" altLang="zh-CN" dirty="0">
                <a:solidFill>
                  <a:schemeClr val="tx1"/>
                </a:solidFill>
              </a:rPr>
              <a:t>Technical discussion on some important topics </a:t>
            </a:r>
          </a:p>
          <a:p>
            <a:pPr marL="720725" lvl="1" indent="-342900" algn="just">
              <a:spcBef>
                <a:spcPts val="0"/>
              </a:spcBef>
              <a:spcAft>
                <a:spcPts val="600"/>
              </a:spcAft>
              <a:buFont typeface="Times New Roman" panose="02020603050405020304" pitchFamily="18" charset="0"/>
              <a:buChar char="−"/>
            </a:pPr>
            <a:r>
              <a:rPr lang="en-US" altLang="zh-CN" dirty="0">
                <a:solidFill>
                  <a:schemeClr val="tx1"/>
                </a:solidFill>
              </a:rPr>
              <a:t>Approve some </a:t>
            </a:r>
            <a:r>
              <a:rPr lang="en-US" altLang="zh-CN" dirty="0" err="1">
                <a:solidFill>
                  <a:schemeClr val="tx1"/>
                </a:solidFill>
              </a:rPr>
              <a:t>TGbf</a:t>
            </a:r>
            <a:r>
              <a:rPr lang="en-US" altLang="zh-CN" dirty="0">
                <a:solidFill>
                  <a:schemeClr val="tx1"/>
                </a:solidFill>
              </a:rPr>
              <a:t> motions:</a:t>
            </a:r>
          </a:p>
          <a:p>
            <a:pPr marL="1120775" lvl="2" indent="-342900" algn="just">
              <a:spcBef>
                <a:spcPts val="0"/>
              </a:spcBef>
              <a:spcAft>
                <a:spcPts val="0"/>
              </a:spcAft>
              <a:buSzPct val="50000"/>
              <a:buFont typeface="Wingdings" panose="05000000000000000000" pitchFamily="2" charset="2"/>
              <a:buChar char="n"/>
            </a:pPr>
            <a:r>
              <a:rPr lang="en-US" altLang="zh-CN" sz="1600" dirty="0">
                <a:solidFill>
                  <a:schemeClr val="tx1"/>
                </a:solidFill>
              </a:rPr>
              <a:t>Vice Chair/Secretary election/reaffirmation</a:t>
            </a:r>
          </a:p>
          <a:p>
            <a:pPr marL="1120775" lvl="2" indent="-342900" algn="just">
              <a:spcBef>
                <a:spcPts val="0"/>
              </a:spcBef>
              <a:spcAft>
                <a:spcPts val="0"/>
              </a:spcAft>
              <a:buSzPct val="50000"/>
              <a:buFont typeface="Wingdings" panose="05000000000000000000" pitchFamily="2" charset="2"/>
              <a:buChar char="n"/>
            </a:pPr>
            <a:r>
              <a:rPr lang="en-GB" altLang="zh-CN" sz="1600" dirty="0">
                <a:solidFill>
                  <a:schemeClr val="tx1"/>
                </a:solidFill>
              </a:rPr>
              <a:t>PAR</a:t>
            </a:r>
            <a:r>
              <a:rPr lang="en-US" altLang="zh-CN" sz="1600" dirty="0">
                <a:solidFill>
                  <a:schemeClr val="tx1"/>
                </a:solidFill>
              </a:rPr>
              <a:t> extension</a:t>
            </a:r>
            <a:endParaRPr lang="en-US" altLang="zh-CN" sz="1600" dirty="0"/>
          </a:p>
          <a:p>
            <a:pPr marL="1657350" lvl="3" indent="-342900" algn="just">
              <a:spcBef>
                <a:spcPts val="0"/>
              </a:spcBef>
              <a:spcAft>
                <a:spcPts val="600"/>
              </a:spcAft>
              <a:buFont typeface="Arial" panose="020B0604020202020204" pitchFamily="34" charset="0"/>
              <a:buChar char="•"/>
            </a:pPr>
            <a:endParaRPr lang="en-US" sz="1100" dirty="0"/>
          </a:p>
          <a:p>
            <a:pPr algn="just">
              <a:spcBef>
                <a:spcPts val="0"/>
              </a:spcBef>
              <a:spcAft>
                <a:spcPts val="600"/>
              </a:spcAft>
              <a:buFont typeface="Arial" panose="020B0604020202020204" pitchFamily="34" charset="0"/>
              <a:buChar char="•"/>
            </a:pPr>
            <a:r>
              <a:rPr lang="en-US" altLang="zh-CN" sz="20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800" dirty="0">
                <a:solidFill>
                  <a:schemeClr val="tx1"/>
                </a:solidFill>
              </a:rPr>
              <a:t>Resolve comments for Initial </a:t>
            </a:r>
            <a:r>
              <a:rPr lang="en-US" altLang="zh-CN" sz="1800" dirty="0"/>
              <a:t>SA ballot D4.0 </a:t>
            </a:r>
          </a:p>
          <a:p>
            <a:pPr marL="720725" lvl="1" indent="-342900" algn="just">
              <a:spcBef>
                <a:spcPts val="0"/>
              </a:spcBef>
              <a:spcAft>
                <a:spcPts val="300"/>
              </a:spcAft>
              <a:buFont typeface="Times New Roman" panose="02020603050405020304" pitchFamily="18" charset="0"/>
              <a:buChar char="−"/>
            </a:pPr>
            <a:r>
              <a:rPr lang="en-US" altLang="zh-CN" sz="1800" dirty="0"/>
              <a:t>Requested </a:t>
            </a:r>
            <a:r>
              <a:rPr lang="en-US" altLang="zh-CN" sz="1800" dirty="0">
                <a:solidFill>
                  <a:srgbClr val="0000FF"/>
                </a:solidFill>
              </a:rPr>
              <a:t>2</a:t>
            </a:r>
            <a:r>
              <a:rPr lang="en-US" altLang="zh-CN" sz="1800" dirty="0"/>
              <a:t> calls</a:t>
            </a:r>
          </a:p>
        </p:txBody>
      </p:sp>
      <p:sp>
        <p:nvSpPr>
          <p:cNvPr id="3" name="Footer Placeholder 2">
            <a:extLst>
              <a:ext uri="{FF2B5EF4-FFF2-40B4-BE49-F238E27FC236}">
                <a16:creationId xmlns:a16="http://schemas.microsoft.com/office/drawing/2014/main" id="{991F204F-E2C1-4770-943D-373904AA4FBA}"/>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2468F414-0C3B-40C1-BD28-855DF4D4AB64}"/>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71B482D1-519E-4F8E-ACA9-057B43FB3A1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7088449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1862AC4C-4F61-4C2B-A75C-8BCD9FF7D00F}"/>
              </a:ext>
            </a:extLst>
          </p:cNvPr>
          <p:cNvSpPr/>
          <p:nvPr/>
        </p:nvSpPr>
        <p:spPr bwMode="auto">
          <a:xfrm>
            <a:off x="5767445" y="2938633"/>
            <a:ext cx="3605155" cy="642767"/>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100" b="0" i="0" u="none" strike="noStrike" cap="none" normalizeH="0" baseline="0">
              <a:ln>
                <a:noFill/>
              </a:ln>
              <a:solidFill>
                <a:schemeClr val="tx1"/>
              </a:solidFill>
              <a:effectLst/>
              <a:latin typeface="Times New Roman" pitchFamily="18" charset="0"/>
            </a:endParaRPr>
          </a:p>
        </p:txBody>
      </p:sp>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a:t>
            </a:r>
          </a:p>
        </p:txBody>
      </p:sp>
      <p:sp>
        <p:nvSpPr>
          <p:cNvPr id="8" name="Rectangle 3"/>
          <p:cNvSpPr txBox="1">
            <a:spLocks noChangeArrowheads="1"/>
          </p:cNvSpPr>
          <p:nvPr/>
        </p:nvSpPr>
        <p:spPr bwMode="auto">
          <a:xfrm>
            <a:off x="457201" y="1409700"/>
            <a:ext cx="7162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68288" lvl="1" indent="-268288"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 2023</a:t>
            </a:r>
            <a:r>
              <a:rPr lang="en-US" altLang="zh-CN" sz="1400" i="1" kern="0" dirty="0">
                <a:solidFill>
                  <a:srgbClr val="00B050"/>
                </a:solidFill>
                <a:sym typeface="Wingdings" panose="05000000000000000000" pitchFamily="2" charset="2"/>
              </a:rPr>
              <a:t> </a:t>
            </a:r>
            <a:r>
              <a:rPr lang="en-US" altLang="zh-CN" sz="1400" kern="0" dirty="0">
                <a:solidFill>
                  <a:srgbClr val="00B050"/>
                </a:solidFill>
              </a:rPr>
              <a:t> July 2023</a:t>
            </a:r>
          </a:p>
          <a:p>
            <a:pPr marL="285750"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Recirculation LB (D3.0)	</a:t>
            </a:r>
            <a:r>
              <a:rPr lang="en-US" altLang="zh-CN" sz="1400" kern="0" dirty="0">
                <a:solidFill>
                  <a:srgbClr val="FF0000"/>
                </a:solidFill>
              </a:rPr>
              <a:t>		</a:t>
            </a:r>
            <a:r>
              <a:rPr lang="en-US" altLang="zh-CN" sz="1400" i="1" strike="sngStrike" kern="0" dirty="0">
                <a:solidFill>
                  <a:schemeClr val="bg1">
                    <a:lumMod val="50000"/>
                  </a:schemeClr>
                </a:solidFill>
              </a:rPr>
              <a:t>May 2023</a:t>
            </a:r>
            <a:r>
              <a:rPr lang="en-US" altLang="zh-CN" sz="1400" i="1" strike="sngStrike" kern="0" dirty="0">
                <a:solidFill>
                  <a:schemeClr val="bg1">
                    <a:lumMod val="50000"/>
                  </a:schemeClr>
                </a:solidFill>
                <a:sym typeface="Wingdings" panose="05000000000000000000" pitchFamily="2" charset="2"/>
              </a:rPr>
              <a:t> </a:t>
            </a:r>
            <a:r>
              <a:rPr lang="en-US" altLang="zh-CN" sz="1400" kern="0" dirty="0">
                <a:solidFill>
                  <a:srgbClr val="FF0000"/>
                </a:solidFill>
              </a:rPr>
              <a:t> </a:t>
            </a:r>
            <a:r>
              <a:rPr lang="en-US" altLang="zh-CN" sz="1400" kern="0" dirty="0">
                <a:solidFill>
                  <a:srgbClr val="00B050"/>
                </a:solidFill>
              </a:rPr>
              <a:t>Nov 2023</a:t>
            </a:r>
          </a:p>
          <a:p>
            <a:pPr marL="214312" lvl="1" algn="just" defTabSz="685800" eaLnBrk="1" fontAlgn="auto" hangingPunct="1">
              <a:spcBef>
                <a:spcPts val="200"/>
              </a:spcBef>
              <a:spcAft>
                <a:spcPts val="600"/>
              </a:spcAft>
              <a:buFont typeface="Times New Roman" panose="02020603050405020304" pitchFamily="18" charset="0"/>
              <a:buChar char="–"/>
              <a:defRPr/>
            </a:pPr>
            <a:r>
              <a:rPr lang="en-US" altLang="zh-CN" sz="1400" kern="0" dirty="0">
                <a:solidFill>
                  <a:srgbClr val="00B050"/>
                </a:solidFill>
              </a:rPr>
              <a:t>Conditional EC Approval–SA Ballot	Mar 2024</a:t>
            </a:r>
          </a:p>
          <a:p>
            <a:pPr marL="161925" lvl="1" indent="-233363" algn="just" defTabSz="685800" eaLnBrk="1" fontAlgn="auto" hangingPunct="1">
              <a:spcBef>
                <a:spcPts val="200"/>
              </a:spcBef>
              <a:spcAft>
                <a:spcPts val="600"/>
              </a:spcAft>
              <a:defRPr/>
            </a:pPr>
            <a:r>
              <a:rPr lang="en-US" altLang="zh-CN" sz="1400" kern="0" dirty="0">
                <a:solidFill>
                  <a:srgbClr val="00B050"/>
                </a:solidFill>
              </a:rPr>
              <a:t>Recirculation LB (D4.0)	</a:t>
            </a:r>
            <a:r>
              <a:rPr lang="en-US" altLang="zh-CN" sz="1400" kern="0" dirty="0"/>
              <a:t>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2024</a:t>
            </a:r>
            <a:r>
              <a:rPr lang="en-US" altLang="zh-CN" sz="1400" i="1" dirty="0">
                <a:solidFill>
                  <a:srgbClr val="00B05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50"/>
                </a:solidFill>
                <a:ea typeface="宋体" panose="02010600030101010101" pitchFamily="2" charset="-122"/>
              </a:rPr>
              <a:t> Apr 2024</a:t>
            </a:r>
            <a:endParaRPr lang="en-US" altLang="zh-CN" sz="1400" i="1" kern="0" dirty="0">
              <a:solidFill>
                <a:srgbClr val="00B050"/>
              </a:solidFill>
            </a:endParaRPr>
          </a:p>
          <a:p>
            <a:pPr marL="161925" lvl="1" indent="-233363" algn="just" defTabSz="685800" eaLnBrk="1" fontAlgn="auto" hangingPunct="1">
              <a:spcBef>
                <a:spcPts val="200"/>
              </a:spcBef>
              <a:spcAft>
                <a:spcPts val="600"/>
              </a:spcAft>
              <a:defRPr/>
            </a:pPr>
            <a:r>
              <a:rPr lang="en-US" altLang="zh-CN" sz="1400" kern="0" dirty="0">
                <a:solidFill>
                  <a:srgbClr val="00B050"/>
                </a:solidFill>
              </a:rPr>
              <a:t>SA  Ballot pool formation      		Apr 2024</a:t>
            </a: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SA Ballot (D4.0)	</a:t>
            </a:r>
            <a:r>
              <a:rPr lang="en-US" altLang="zh-CN" sz="1400" kern="0" dirty="0"/>
              <a:t>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2023 </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2024</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May 2024</a:t>
            </a:r>
            <a:endParaRPr lang="en-US" altLang="zh-CN" sz="1400"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1st SA Ballot Recirculation (D5.0)		Sep 2024</a:t>
            </a:r>
          </a:p>
          <a:p>
            <a:pPr marL="161925" lvl="1" indent="-233363" algn="just" defTabSz="685800" eaLnBrk="1" fontAlgn="auto" hangingPunct="1">
              <a:spcBef>
                <a:spcPts val="200"/>
              </a:spcBef>
              <a:spcAft>
                <a:spcPts val="600"/>
              </a:spcAft>
              <a:defRPr/>
            </a:pPr>
            <a:r>
              <a:rPr lang="en-US" altLang="zh-CN" sz="1400" kern="0" dirty="0"/>
              <a:t>2nd SA Ballot Recirculation (D6.0)	Jan  2025</a:t>
            </a:r>
          </a:p>
          <a:p>
            <a:pPr marL="161925" lvl="1" indent="-233363" algn="just" defTabSz="685800" eaLnBrk="1" fontAlgn="auto" hangingPunct="1">
              <a:spcBef>
                <a:spcPts val="200"/>
              </a:spcBef>
              <a:spcAft>
                <a:spcPts val="600"/>
              </a:spcAft>
              <a:defRPr/>
            </a:pPr>
            <a:r>
              <a:rPr lang="en-US" altLang="zh-CN" sz="1400" kern="0" dirty="0"/>
              <a:t>3rd SA Ballot Recirculation (D7.0)		Mar 2025</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strike="sngStrike" dirty="0">
                <a:solidFill>
                  <a:srgbClr val="7F7F7F"/>
                </a:solidFill>
                <a:ea typeface="宋体" panose="02010600030101010101" pitchFamily="2" charset="-122"/>
              </a:rPr>
              <a:t>July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Jan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i="1" strike="sngStrike" dirty="0">
                <a:solidFill>
                  <a:srgbClr val="7F7F7F"/>
                </a:solidFill>
                <a:ea typeface="宋体" panose="02010600030101010101" pitchFamily="2" charset="-122"/>
              </a:rPr>
              <a:t>Sep </a:t>
            </a:r>
            <a:r>
              <a:rPr lang="en-US" altLang="zh-CN" sz="1400" i="1" strike="sngStrike" dirty="0">
                <a:solidFill>
                  <a:schemeClr val="bg1">
                    <a:lumMod val="50000"/>
                  </a:schemeClr>
                </a:solidFill>
                <a:ea typeface="宋体" panose="02010600030101010101" pitchFamily="2" charset="-122"/>
              </a:rPr>
              <a:t>2024</a:t>
            </a:r>
            <a:r>
              <a:rPr lang="en-US" altLang="zh-CN" sz="1400" i="1" strike="sngStrike" dirty="0">
                <a:solidFill>
                  <a:schemeClr val="bg1">
                    <a:lumMod val="50000"/>
                  </a:schemeClr>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strike="sngStrike" dirty="0">
                <a:solidFill>
                  <a:schemeClr val="bg1">
                    <a:lumMod val="50000"/>
                  </a:schemeClr>
                </a:solidFill>
                <a:ea typeface="宋体" panose="02010600030101010101" pitchFamily="2" charset="-122"/>
              </a:rPr>
              <a:t> Mar 2025</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Jun 2025</a:t>
            </a:r>
            <a:endParaRPr lang="en-US" altLang="zh-CN" sz="1400" kern="0" dirty="0"/>
          </a:p>
        </p:txBody>
      </p:sp>
      <p:sp>
        <p:nvSpPr>
          <p:cNvPr id="7" name="Content Placeholder 4">
            <a:extLst>
              <a:ext uri="{FF2B5EF4-FFF2-40B4-BE49-F238E27FC236}">
                <a16:creationId xmlns:a16="http://schemas.microsoft.com/office/drawing/2014/main" id="{B7680B5C-39D7-41CF-92D5-EF3D1C6C176E}"/>
              </a:ext>
            </a:extLst>
          </p:cNvPr>
          <p:cNvSpPr txBox="1">
            <a:spLocks/>
          </p:cNvSpPr>
          <p:nvPr/>
        </p:nvSpPr>
        <p:spPr>
          <a:xfrm>
            <a:off x="5767445" y="2938633"/>
            <a:ext cx="3528955" cy="6427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pPr>
            <a:r>
              <a:rPr lang="en-US" sz="1200" dirty="0">
                <a:solidFill>
                  <a:prstClr val="black"/>
                </a:solidFill>
                <a:latin typeface="Calibri" panose="020F0502020204030204"/>
              </a:rPr>
              <a:t>PAR modification approved by the WG	Nov 2023</a:t>
            </a:r>
            <a:endParaRPr lang="en-CA" sz="1200" dirty="0">
              <a:solidFill>
                <a:prstClr val="black"/>
              </a:solidFill>
              <a:latin typeface="Calibri" panose="020F0502020204030204"/>
            </a:endParaRPr>
          </a:p>
          <a:p>
            <a:pPr fontAlgn="auto">
              <a:lnSpc>
                <a:spcPct val="100000"/>
              </a:lnSpc>
              <a:spcBef>
                <a:spcPts val="0"/>
              </a:spcBef>
              <a:spcAft>
                <a:spcPts val="0"/>
              </a:spcAft>
            </a:pPr>
            <a:r>
              <a:rPr lang="en-US" sz="1200" dirty="0">
                <a:solidFill>
                  <a:prstClr val="black"/>
                </a:solidFill>
                <a:latin typeface="Calibri" panose="020F0502020204030204"/>
              </a:rPr>
              <a:t>802EC approval 		</a:t>
            </a:r>
            <a:r>
              <a:rPr lang="en-US" altLang="zh-CN" sz="1200" dirty="0">
                <a:solidFill>
                  <a:prstClr val="black"/>
                </a:solidFill>
                <a:latin typeface="Calibri" panose="020F0502020204030204"/>
                <a:ea typeface="等线" panose="02010600030101010101" pitchFamily="2" charset="-122"/>
              </a:rPr>
              <a:t>Mar 2024</a:t>
            </a:r>
            <a:endParaRPr lang="en-US" sz="1200" dirty="0">
              <a:solidFill>
                <a:prstClr val="black"/>
              </a:solidFill>
              <a:latin typeface="Calibri" panose="020F0502020204030204"/>
            </a:endParaRPr>
          </a:p>
          <a:p>
            <a:pPr fontAlgn="auto">
              <a:lnSpc>
                <a:spcPct val="100000"/>
              </a:lnSpc>
              <a:spcBef>
                <a:spcPts val="0"/>
              </a:spcBef>
              <a:spcAft>
                <a:spcPts val="0"/>
              </a:spcAft>
            </a:pPr>
            <a:r>
              <a:rPr lang="en-US" sz="1200" dirty="0" err="1">
                <a:solidFill>
                  <a:prstClr val="black"/>
                </a:solidFill>
                <a:latin typeface="Calibri" panose="020F0502020204030204"/>
              </a:rPr>
              <a:t>NesCom</a:t>
            </a:r>
            <a:r>
              <a:rPr lang="en-US" sz="1200" dirty="0">
                <a:solidFill>
                  <a:prstClr val="black"/>
                </a:solidFill>
                <a:latin typeface="Calibri" panose="020F0502020204030204"/>
              </a:rPr>
              <a:t>/SASB approval</a:t>
            </a:r>
            <a:r>
              <a:rPr lang="en-US" altLang="zh-CN" sz="1200" dirty="0">
                <a:solidFill>
                  <a:prstClr val="black"/>
                </a:solidFill>
                <a:latin typeface="Calibri" panose="020F0502020204030204"/>
                <a:ea typeface="等线" panose="02010600030101010101" pitchFamily="2" charset="-122"/>
              </a:rPr>
              <a:t>		Mar 2024</a:t>
            </a:r>
            <a:endParaRPr lang="en-US" sz="1200" dirty="0">
              <a:solidFill>
                <a:prstClr val="black"/>
              </a:solidFill>
              <a:latin typeface="Calibri" panose="020F0502020204030204"/>
            </a:endParaRPr>
          </a:p>
        </p:txBody>
      </p:sp>
      <p:sp>
        <p:nvSpPr>
          <p:cNvPr id="11" name="左大括号 10">
            <a:extLst>
              <a:ext uri="{FF2B5EF4-FFF2-40B4-BE49-F238E27FC236}">
                <a16:creationId xmlns:a16="http://schemas.microsoft.com/office/drawing/2014/main" id="{A10E825F-8B8D-4663-83AF-13B2DA7A6B3C}"/>
              </a:ext>
            </a:extLst>
          </p:cNvPr>
          <p:cNvSpPr/>
          <p:nvPr/>
        </p:nvSpPr>
        <p:spPr bwMode="auto">
          <a:xfrm>
            <a:off x="5603013" y="2938635"/>
            <a:ext cx="328864" cy="642766"/>
          </a:xfrm>
          <a:prstGeom prst="leftBrace">
            <a:avLst>
              <a:gd name="adj1" fmla="val 8333"/>
              <a:gd name="adj2" fmla="val 61563"/>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600" dirty="0">
              <a:solidFill>
                <a:schemeClr val="bg1"/>
              </a:solidFill>
              <a:latin typeface="Times New Roman" pitchFamily="16" charset="0"/>
              <a:ea typeface="MS Gothic" charset="-128"/>
            </a:endParaRPr>
          </a:p>
        </p:txBody>
      </p:sp>
      <p:sp>
        <p:nvSpPr>
          <p:cNvPr id="4" name="Footer Placeholder 3">
            <a:extLst>
              <a:ext uri="{FF2B5EF4-FFF2-40B4-BE49-F238E27FC236}">
                <a16:creationId xmlns:a16="http://schemas.microsoft.com/office/drawing/2014/main" id="{EF57C804-604A-4A34-980F-14982193286A}"/>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A34D44AE-1DEB-4194-A316-0A9DBFADA74B}"/>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6" name="Date Placeholder 5">
            <a:extLst>
              <a:ext uri="{FF2B5EF4-FFF2-40B4-BE49-F238E27FC236}">
                <a16:creationId xmlns:a16="http://schemas.microsoft.com/office/drawing/2014/main" id="{63A96735-DF58-4ED2-AF7A-6BEF9AC9918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107040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0" y="533400"/>
            <a:ext cx="1219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 </a:t>
            </a:r>
            <a:r>
              <a:rPr lang="en-US" altLang="zh-CN" b="0" dirty="0"/>
              <a:t>(plan after </a:t>
            </a:r>
            <a:r>
              <a:rPr lang="en-US" altLang="zh-CN" b="0" dirty="0">
                <a:solidFill>
                  <a:srgbClr val="0000FF"/>
                </a:solidFill>
              </a:rPr>
              <a:t>May Interim</a:t>
            </a:r>
            <a:r>
              <a:rPr lang="en-US" altLang="zh-CN" b="0" dirty="0"/>
              <a:t>)</a:t>
            </a:r>
            <a:endParaRPr lang="en-US" altLang="en-US" b="0" dirty="0">
              <a:solidFill>
                <a:schemeClr val="tx2"/>
              </a:solidFill>
            </a:endParaRPr>
          </a:p>
        </p:txBody>
      </p:sp>
      <p:sp>
        <p:nvSpPr>
          <p:cNvPr id="6" name="Rectangle 3"/>
          <p:cNvSpPr txBox="1">
            <a:spLocks noChangeArrowheads="1"/>
          </p:cNvSpPr>
          <p:nvPr/>
        </p:nvSpPr>
        <p:spPr bwMode="auto">
          <a:xfrm>
            <a:off x="157348" y="1143000"/>
            <a:ext cx="5100452" cy="526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300"/>
              </a:spcAft>
              <a:buClr>
                <a:srgbClr val="000000"/>
              </a:buClr>
              <a:buFont typeface="Arial" panose="020B0604020202020204" pitchFamily="34" charset="0"/>
              <a:buChar char="•"/>
              <a:defRPr/>
            </a:pPr>
            <a:r>
              <a:rPr lang="en-US" altLang="zh-CN" b="1" dirty="0">
                <a:solidFill>
                  <a:srgbClr val="FF0000"/>
                </a:solidFill>
                <a:cs typeface="Times New Roman" panose="02020603050405020304" pitchFamily="18" charset="0"/>
              </a:rPr>
              <a:t>Confirmed:</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Jun 	  11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Jun 	  13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Jun 	  18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Jun 	  20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cs typeface="Times New Roman" panose="02020603050405020304" pitchFamily="18" charset="0"/>
              </a:rPr>
              <a:t>Jun 	  25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r>
              <a:rPr lang="en-US" altLang="zh-CN" sz="1800" b="1" dirty="0">
                <a:solidFill>
                  <a:srgbClr val="00B0F0"/>
                </a:solidFill>
                <a:cs typeface="Times New Roman" panose="02020603050405020304" pitchFamily="18" charset="0"/>
              </a:rPr>
              <a:t>Jun 	  27 (Thursday)	23</a:t>
            </a:r>
            <a:r>
              <a:rPr lang="zh-CN" altLang="en-US" sz="1800" b="1" dirty="0">
                <a:solidFill>
                  <a:srgbClr val="00B0F0"/>
                </a:solidFill>
                <a:cs typeface="Times New Roman" panose="02020603050405020304" pitchFamily="18" charset="0"/>
              </a:rPr>
              <a:t>：</a:t>
            </a:r>
            <a:r>
              <a:rPr lang="en-US" altLang="zh-CN" sz="1800" b="1" dirty="0">
                <a:solidFill>
                  <a:srgbClr val="00B0F0"/>
                </a:solidFill>
                <a:cs typeface="Times New Roman" panose="02020603050405020304" pitchFamily="18" charset="0"/>
              </a:rPr>
              <a:t>00 - 01:00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July 	  2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Font typeface="Times New Roman" panose="02020603050405020304" pitchFamily="18" charset="0"/>
              <a:buChar char="―"/>
              <a:defRPr/>
            </a:pPr>
            <a:endParaRPr lang="en-US" altLang="zh-CN" sz="1800" b="1" dirty="0">
              <a:solidFill>
                <a:srgbClr val="00B0F0"/>
              </a:solidFill>
              <a:cs typeface="Times New Roman" panose="02020603050405020304" pitchFamily="18" charset="0"/>
            </a:endParaRPr>
          </a:p>
          <a:p>
            <a:pPr marL="685800" lvl="2" indent="-285750" algn="just">
              <a:spcBef>
                <a:spcPct val="0"/>
              </a:spcBef>
              <a:spcAft>
                <a:spcPts val="300"/>
              </a:spcAft>
              <a:buFont typeface="Times New Roman" panose="02020603050405020304" pitchFamily="18" charset="0"/>
              <a:buChar char="―"/>
              <a:defRPr/>
            </a:pPr>
            <a:r>
              <a:rPr lang="en-US" altLang="zh-CN" sz="1800" b="1" dirty="0">
                <a:cs typeface="Times New Roman" panose="02020603050405020304" pitchFamily="18" charset="0"/>
              </a:rPr>
              <a:t>July 	  9 (Tuesday)		10</a:t>
            </a:r>
            <a:r>
              <a:rPr lang="zh-CN" altLang="en-US" sz="1800" b="1" dirty="0">
                <a:cs typeface="Times New Roman" panose="02020603050405020304" pitchFamily="18" charset="0"/>
              </a:rPr>
              <a:t>：</a:t>
            </a:r>
            <a:r>
              <a:rPr lang="en-US" altLang="zh-CN" sz="1800" b="1" dirty="0">
                <a:cs typeface="Times New Roman" panose="02020603050405020304" pitchFamily="18" charset="0"/>
              </a:rPr>
              <a:t>00 - 12:00 ET</a:t>
            </a:r>
          </a:p>
          <a:p>
            <a:pPr marL="685800" lvl="2" indent="-285750" algn="just">
              <a:spcBef>
                <a:spcPct val="0"/>
              </a:spcBef>
              <a:spcAft>
                <a:spcPts val="300"/>
              </a:spcAft>
              <a:buClr>
                <a:srgbClr val="000000"/>
              </a:buClr>
              <a:buFont typeface="Times New Roman" panose="02020603050405020304" pitchFamily="18" charset="0"/>
              <a:buChar char="―"/>
              <a:defRPr/>
            </a:pPr>
            <a:endParaRPr lang="en-US" altLang="zh-CN" sz="1800" b="1" dirty="0">
              <a:cs typeface="Times New Roman" panose="02020603050405020304" pitchFamily="18" charset="0"/>
            </a:endParaRPr>
          </a:p>
        </p:txBody>
      </p:sp>
      <p:sp>
        <p:nvSpPr>
          <p:cNvPr id="2" name="Footer Placeholder 1">
            <a:extLst>
              <a:ext uri="{FF2B5EF4-FFF2-40B4-BE49-F238E27FC236}">
                <a16:creationId xmlns:a16="http://schemas.microsoft.com/office/drawing/2014/main" id="{B3241E83-2262-4269-BE1D-AB76BC525E42}"/>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6C45009-39C0-4369-86E9-49744B2F5294}"/>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DA8E3961-2B3E-4FA3-9351-DDCC378843F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616951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9225"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CB3667D0-8C7B-4A6A-9A07-D56D24DB37A7}"/>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1E09BFB-AE5B-458C-B6F6-EC668B2B4406}"/>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637D99D1-1450-419F-909F-7C69F6B3804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823269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447800"/>
            <a:ext cx="8229600" cy="4953000"/>
          </a:xfrm>
        </p:spPr>
        <p:txBody>
          <a:bodyPr/>
          <a:lstStyle/>
          <a:p>
            <a:pPr>
              <a:spcBef>
                <a:spcPts val="0"/>
              </a:spcBef>
            </a:pPr>
            <a:r>
              <a:rPr lang="en-US" dirty="0"/>
              <a:t>Agenda is here: </a:t>
            </a:r>
            <a:r>
              <a:rPr lang="en-US" dirty="0">
                <a:hlinkClick r:id="rId3"/>
              </a:rPr>
              <a:t>11-24/0662r10</a:t>
            </a:r>
            <a:r>
              <a:rPr lang="en-US" dirty="0"/>
              <a:t> </a:t>
            </a:r>
          </a:p>
          <a:p>
            <a:pPr>
              <a:spcBef>
                <a:spcPts val="0"/>
              </a:spcBef>
            </a:pPr>
            <a:r>
              <a:rPr lang="en-US" dirty="0"/>
              <a:t>Motions: </a:t>
            </a:r>
            <a:r>
              <a:rPr lang="en-US" dirty="0">
                <a:hlinkClick r:id="rId4"/>
              </a:rPr>
              <a:t>11-22/0651r44</a:t>
            </a:r>
            <a:r>
              <a:rPr lang="en-US" dirty="0"/>
              <a:t> </a:t>
            </a:r>
          </a:p>
          <a:p>
            <a:pPr>
              <a:spcBef>
                <a:spcPts val="0"/>
              </a:spcBef>
            </a:pPr>
            <a:r>
              <a:rPr lang="en-US" dirty="0"/>
              <a:t>Comment resolution tracking sheet: </a:t>
            </a:r>
            <a:r>
              <a:rPr lang="en-US" dirty="0">
                <a:hlinkClick r:id="rId5"/>
              </a:rPr>
              <a:t>11-24/0883r3</a:t>
            </a:r>
            <a:r>
              <a:rPr lang="en-US" dirty="0"/>
              <a:t> </a:t>
            </a:r>
          </a:p>
          <a:p>
            <a:pPr>
              <a:spcBef>
                <a:spcPts val="0"/>
              </a:spcBef>
            </a:pPr>
            <a:endParaRPr lang="en-US" dirty="0"/>
          </a:p>
          <a:p>
            <a:pPr>
              <a:spcBef>
                <a:spcPts val="0"/>
              </a:spcBef>
            </a:pPr>
            <a:r>
              <a:rPr lang="en-US" dirty="0"/>
              <a:t>Started comment resolution on Initial SA ballot comments</a:t>
            </a:r>
          </a:p>
          <a:p>
            <a:pPr lvl="1">
              <a:spcBef>
                <a:spcPts val="0"/>
              </a:spcBef>
            </a:pPr>
            <a:r>
              <a:rPr lang="en-US" sz="2400" b="1" dirty="0"/>
              <a:t>Slow going on the first comments that are most complex</a:t>
            </a:r>
          </a:p>
          <a:p>
            <a:pPr marL="0" indent="0">
              <a:spcBef>
                <a:spcPts val="0"/>
              </a:spcBef>
            </a:pPr>
            <a:endParaRPr lang="en-US" b="0" dirty="0"/>
          </a:p>
          <a:p>
            <a:pPr>
              <a:spcBef>
                <a:spcPts val="0"/>
              </a:spcBef>
            </a:pPr>
            <a:r>
              <a:rPr lang="en-US" dirty="0"/>
              <a:t>Will continue comment resolution on teleconferences, and at ad hoc June 18-20</a:t>
            </a:r>
          </a:p>
          <a:p>
            <a:pPr>
              <a:spcBef>
                <a:spcPts val="0"/>
              </a:spcBef>
            </a:pPr>
            <a:r>
              <a:rPr lang="en-US" dirty="0"/>
              <a:t>Target is to do SA first recirc out of the June ad hoc</a:t>
            </a:r>
          </a:p>
          <a:p>
            <a:pPr>
              <a:spcBef>
                <a:spcPts val="0"/>
              </a:spcBef>
            </a:pPr>
            <a:endParaRPr lang="en-US" dirty="0"/>
          </a:p>
          <a:p>
            <a:pPr>
              <a:spcBef>
                <a:spcPts val="0"/>
              </a:spcBef>
            </a:pPr>
            <a:r>
              <a:rPr lang="en-US" dirty="0"/>
              <a:t>Schedule slip, to show the first recirc in June, but no downstream change</a:t>
            </a:r>
          </a:p>
          <a:p>
            <a:pPr>
              <a:spcBef>
                <a:spcPts val="0"/>
              </a:spcBef>
            </a:pPr>
            <a:endParaRPr lang="en-US" altLang="en-US" sz="1400" dirty="0"/>
          </a:p>
        </p:txBody>
      </p:sp>
      <p:sp>
        <p:nvSpPr>
          <p:cNvPr id="2" name="Footer Placeholder 1">
            <a:extLst>
              <a:ext uri="{FF2B5EF4-FFF2-40B4-BE49-F238E27FC236}">
                <a16:creationId xmlns:a16="http://schemas.microsoft.com/office/drawing/2014/main" id="{AF20333C-F219-4545-8C30-54E92BB44DD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8FC85CE-9ECE-4E71-869A-E87E310BAD74}"/>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42998E0D-0B57-470B-A3A3-57A6184976D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107845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algn="just">
              <a:spcBef>
                <a:spcPts val="0"/>
              </a:spcBef>
              <a:defRPr/>
            </a:pPr>
            <a:r>
              <a:rPr lang="en-US" altLang="zh-CN" dirty="0">
                <a:latin typeface="Times New Roman"/>
                <a:ea typeface="MS Gothic"/>
              </a:rPr>
              <a:t>PAR approved						</a:t>
            </a:r>
            <a:r>
              <a:rPr lang="en-US" altLang="zh-CN" dirty="0">
                <a:highlight>
                  <a:srgbClr val="00FF00"/>
                </a:highlight>
                <a:latin typeface="Times New Roman"/>
                <a:ea typeface="MS Gothic"/>
              </a:rPr>
              <a:t>Feb 2021</a:t>
            </a:r>
          </a:p>
          <a:p>
            <a:pPr algn="just">
              <a:spcBef>
                <a:spcPts val="0"/>
              </a:spcBef>
              <a:defRPr/>
            </a:pPr>
            <a:r>
              <a:rPr lang="en-US" altLang="zh-CN" dirty="0">
                <a:latin typeface="Times New Roman"/>
                <a:ea typeface="MS Gothic"/>
              </a:rPr>
              <a:t>First TG meeting					</a:t>
            </a:r>
            <a:r>
              <a:rPr lang="en-US" altLang="zh-CN" dirty="0">
                <a:highlight>
                  <a:srgbClr val="00FF00"/>
                </a:highlight>
                <a:latin typeface="Times New Roman"/>
                <a:ea typeface="MS Gothic"/>
              </a:rPr>
              <a:t>Mar 2021</a:t>
            </a:r>
          </a:p>
          <a:p>
            <a:pPr algn="just">
              <a:spcBef>
                <a:spcPts val="0"/>
              </a:spcBef>
              <a:defRPr/>
            </a:pPr>
            <a:r>
              <a:rPr lang="en-US" altLang="zh-CN" dirty="0">
                <a:latin typeface="Times New Roman"/>
                <a:ea typeface="MS Gothic"/>
              </a:rPr>
              <a:t>D0.2 CC								</a:t>
            </a:r>
            <a:r>
              <a:rPr lang="en-US" altLang="zh-CN" dirty="0">
                <a:highlight>
                  <a:srgbClr val="00FF00"/>
                </a:highlight>
                <a:latin typeface="Times New Roman"/>
                <a:ea typeface="MS Gothic"/>
                <a:sym typeface="Wingdings" panose="05000000000000000000" pitchFamily="2" charset="2"/>
              </a:rPr>
              <a:t>May 2022</a:t>
            </a:r>
            <a:endParaRPr lang="en-US" altLang="zh-CN" dirty="0">
              <a:latin typeface="Times New Roman"/>
              <a:ea typeface="MS Gothic"/>
            </a:endParaRPr>
          </a:p>
          <a:p>
            <a:pPr algn="just">
              <a:spcBef>
                <a:spcPts val="0"/>
              </a:spcBef>
              <a:defRPr/>
            </a:pPr>
            <a:r>
              <a:rPr lang="en-US" altLang="zh-CN" dirty="0">
                <a:latin typeface="Times New Roman"/>
                <a:ea typeface="MS Gothic"/>
              </a:rPr>
              <a:t>Initial WG Letter Ballot (D1.0)		</a:t>
            </a:r>
            <a:r>
              <a:rPr lang="en-US" altLang="zh-CN" dirty="0">
                <a:highlight>
                  <a:srgbClr val="00FF00"/>
                </a:highlight>
                <a:latin typeface="Times New Roman"/>
                <a:ea typeface="MS Gothic"/>
              </a:rPr>
              <a:t>May 2023</a:t>
            </a:r>
          </a:p>
          <a:p>
            <a:pPr algn="just">
              <a:spcBef>
                <a:spcPts val="0"/>
              </a:spcBef>
              <a:defRPr/>
            </a:pPr>
            <a:r>
              <a:rPr lang="en-US" altLang="zh-CN" dirty="0">
                <a:latin typeface="Times New Roman"/>
                <a:ea typeface="MS Gothic"/>
              </a:rPr>
              <a:t>Recirculation LB (D2.0)				</a:t>
            </a:r>
            <a:r>
              <a:rPr lang="en-US" altLang="zh-CN" dirty="0">
                <a:highlight>
                  <a:srgbClr val="00FF00"/>
                </a:highlight>
                <a:latin typeface="Times New Roman"/>
                <a:ea typeface="MS Gothic"/>
              </a:rPr>
              <a:t>Nov 2023</a:t>
            </a:r>
          </a:p>
          <a:p>
            <a:pPr algn="just">
              <a:spcBef>
                <a:spcPts val="0"/>
              </a:spcBef>
              <a:defRPr/>
            </a:pPr>
            <a:r>
              <a:rPr lang="en-US" altLang="zh-CN" dirty="0">
                <a:latin typeface="Times New Roman"/>
                <a:ea typeface="MS Gothic"/>
              </a:rPr>
              <a:t>SA ballot pool open					</a:t>
            </a:r>
            <a:r>
              <a:rPr lang="en-US" altLang="zh-CN" dirty="0">
                <a:highlight>
                  <a:srgbClr val="00FF00"/>
                </a:highlight>
                <a:latin typeface="Times New Roman"/>
                <a:ea typeface="MS Gothic"/>
              </a:rPr>
              <a:t>Jan 2024 </a:t>
            </a:r>
            <a:endParaRPr lang="en-US" altLang="zh-CN" dirty="0">
              <a:highlight>
                <a:srgbClr val="FFFF00"/>
              </a:highlight>
              <a:latin typeface="Times New Roman"/>
              <a:ea typeface="MS Gothic"/>
            </a:endParaRPr>
          </a:p>
          <a:p>
            <a:pPr algn="just">
              <a:spcBef>
                <a:spcPts val="0"/>
              </a:spcBef>
              <a:defRPr/>
            </a:pPr>
            <a:r>
              <a:rPr lang="en-US" altLang="zh-CN" dirty="0">
                <a:latin typeface="Times New Roman"/>
                <a:ea typeface="MS Gothic"/>
              </a:rPr>
              <a:t>Recirculation LB (D3.0)				</a:t>
            </a:r>
            <a:r>
              <a:rPr lang="en-US" altLang="zh-CN" dirty="0">
                <a:highlight>
                  <a:srgbClr val="00FF00"/>
                </a:highlight>
                <a:latin typeface="Times New Roman"/>
                <a:ea typeface="MS Gothic"/>
              </a:rPr>
              <a:t>Jan 2024</a:t>
            </a:r>
          </a:p>
          <a:p>
            <a:pPr algn="just">
              <a:spcBef>
                <a:spcPts val="0"/>
              </a:spcBef>
              <a:defRPr/>
            </a:pPr>
            <a:r>
              <a:rPr lang="en-US" altLang="zh-CN" dirty="0">
                <a:latin typeface="Times New Roman"/>
                <a:ea typeface="MS Gothic"/>
              </a:rPr>
              <a:t>Recirculation LB (D4.0)				</a:t>
            </a:r>
            <a:r>
              <a:rPr lang="en-US" altLang="zh-CN" dirty="0">
                <a:highlight>
                  <a:srgbClr val="00FF00"/>
                </a:highlight>
                <a:latin typeface="Times New Roman"/>
                <a:ea typeface="MS Gothic"/>
              </a:rPr>
              <a:t>Mar 2024</a:t>
            </a:r>
          </a:p>
          <a:p>
            <a:pPr algn="just">
              <a:spcBef>
                <a:spcPts val="0"/>
              </a:spcBef>
              <a:defRPr/>
            </a:pPr>
            <a:r>
              <a:rPr lang="en-US" altLang="zh-CN" dirty="0">
                <a:latin typeface="Times New Roman"/>
                <a:ea typeface="MS Gothic"/>
              </a:rPr>
              <a:t>Initial SA Ballot (D4.0)				</a:t>
            </a:r>
            <a:r>
              <a:rPr lang="en-US" altLang="zh-CN" dirty="0">
                <a:highlight>
                  <a:srgbClr val="00FF00"/>
                </a:highlight>
                <a:latin typeface="Times New Roman"/>
                <a:ea typeface="MS Gothic"/>
              </a:rPr>
              <a:t>May 2024</a:t>
            </a:r>
          </a:p>
          <a:p>
            <a:pPr algn="just">
              <a:spcBef>
                <a:spcPts val="0"/>
              </a:spcBef>
              <a:defRPr/>
            </a:pPr>
            <a:r>
              <a:rPr lang="en-US" altLang="zh-CN" dirty="0">
                <a:latin typeface="Times New Roman"/>
                <a:ea typeface="MS Gothic"/>
              </a:rPr>
              <a:t>Recirculation SA LB (D5.0)			</a:t>
            </a:r>
            <a:r>
              <a:rPr lang="en-US" altLang="zh-CN" dirty="0">
                <a:highlight>
                  <a:srgbClr val="FFFF00"/>
                </a:highlight>
                <a:latin typeface="Times New Roman"/>
                <a:ea typeface="MS Gothic"/>
              </a:rPr>
              <a:t>June 2024</a:t>
            </a:r>
          </a:p>
          <a:p>
            <a:pPr algn="just">
              <a:spcBef>
                <a:spcPts val="0"/>
              </a:spcBef>
              <a:defRPr/>
            </a:pPr>
            <a:r>
              <a:rPr lang="en-US" altLang="zh-CN" dirty="0">
                <a:latin typeface="Times New Roman"/>
                <a:ea typeface="MS Gothic"/>
              </a:rPr>
              <a:t>Final 802.11 WG approval			Jul 2024</a:t>
            </a:r>
          </a:p>
          <a:p>
            <a:pPr algn="just">
              <a:spcBef>
                <a:spcPts val="0"/>
              </a:spcBef>
              <a:defRPr/>
            </a:pPr>
            <a:r>
              <a:rPr lang="en-US" altLang="zh-CN" dirty="0">
                <a:latin typeface="Times New Roman"/>
                <a:ea typeface="MS Gothic"/>
              </a:rPr>
              <a:t>802 EC approval						Jul 2024</a:t>
            </a:r>
          </a:p>
          <a:p>
            <a:pPr>
              <a:spcBef>
                <a:spcPts val="0"/>
              </a:spcBef>
              <a:defRPr/>
            </a:pPr>
            <a:r>
              <a:rPr lang="en-US" altLang="zh-CN" dirty="0" err="1">
                <a:latin typeface="Times New Roman"/>
                <a:ea typeface="MS Gothic"/>
              </a:rPr>
              <a:t>RevCom</a:t>
            </a:r>
            <a:r>
              <a:rPr lang="en-US" altLang="zh-CN"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12F8CC45-1B24-4067-A432-8ED6DF74B2B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3584D4B-5883-4ECF-83A9-A8D95469DC0F}"/>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F94E9681-187E-4EBD-8939-3255D7599C71}"/>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541028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 (as CRC)</a:t>
            </a:r>
          </a:p>
        </p:txBody>
      </p:sp>
      <p:sp>
        <p:nvSpPr>
          <p:cNvPr id="17414" name="Rectangle 3"/>
          <p:cNvSpPr>
            <a:spLocks noGrp="1" noChangeArrowheads="1"/>
          </p:cNvSpPr>
          <p:nvPr>
            <p:ph type="body" idx="1"/>
          </p:nvPr>
        </p:nvSpPr>
        <p:spPr>
          <a:xfrm>
            <a:off x="2209800" y="1676400"/>
            <a:ext cx="7772400" cy="1981201"/>
          </a:xfrm>
          <a:ln>
            <a:solidFill>
              <a:schemeClr val="bg1"/>
            </a:solidFill>
          </a:ln>
        </p:spPr>
        <p:txBody>
          <a:bodyPr/>
          <a:lstStyle/>
          <a:p>
            <a:r>
              <a:rPr lang="en-US" sz="2800" dirty="0"/>
              <a:t>May 28, and June 4, for initial SA ballot resolutions</a:t>
            </a:r>
          </a:p>
          <a:p>
            <a:r>
              <a:rPr lang="en-US" sz="2800" dirty="0"/>
              <a:t>July 9 to review SA recirc comments, and prepare for July session</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3505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solidFill>
                  <a:schemeClr val="tx1"/>
                </a:solidFill>
              </a:rPr>
              <a:t>July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4267201"/>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800" dirty="0"/>
              <a:t>5 slots</a:t>
            </a:r>
          </a:p>
          <a:p>
            <a:pPr>
              <a:spcBef>
                <a:spcPts val="0"/>
              </a:spcBef>
              <a:spcAft>
                <a:spcPts val="0"/>
              </a:spcAft>
              <a:buFont typeface="Calibri" panose="020F0502020204030204" pitchFamily="34" charset="0"/>
              <a:buChar char="-"/>
            </a:pPr>
            <a:r>
              <a:rPr lang="en-US" sz="2800" dirty="0"/>
              <a:t>Comment resolution on first recirc SA ballot</a:t>
            </a:r>
          </a:p>
          <a:p>
            <a:pPr>
              <a:spcBef>
                <a:spcPts val="0"/>
              </a:spcBef>
              <a:spcAft>
                <a:spcPts val="0"/>
              </a:spcAft>
              <a:buFont typeface="Calibri" panose="020F0502020204030204" pitchFamily="34" charset="0"/>
              <a:buChar char="-"/>
            </a:pPr>
            <a:r>
              <a:rPr lang="en-US" sz="2800" dirty="0"/>
              <a:t>SA second recirc D6.0</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B38EC4DD-54C6-4614-B5F8-FEAA937C72C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F98515B-9AB7-4A28-91F4-B9802CBD832D}"/>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6" name="Date Placeholder 5">
            <a:extLst>
              <a:ext uri="{FF2B5EF4-FFF2-40B4-BE49-F238E27FC236}">
                <a16:creationId xmlns:a16="http://schemas.microsoft.com/office/drawing/2014/main" id="{8D13A091-229F-4727-8B75-E1B8705C638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540525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93B7A0DB-4D45-4F82-8F2C-4E83B6CBB7AD}"/>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64F018DF-1F69-4F23-97CB-8DE220D77F0C}"/>
              </a:ext>
            </a:extLst>
          </p:cNvPr>
          <p:cNvSpPr>
            <a:spLocks noGrp="1"/>
          </p:cNvSpPr>
          <p:nvPr>
            <p:ph type="sldNum" idx="12"/>
          </p:nvPr>
        </p:nvSpPr>
        <p:spPr/>
        <p:txBody>
          <a:bodyPr/>
          <a:lstStyle/>
          <a:p>
            <a:r>
              <a:rPr lang="en-GB"/>
              <a:t>Slide </a:t>
            </a:r>
            <a:fld id="{DE40C9FC-4879-4F20-9ECA-A574A90476B7}" type="slidenum">
              <a:rPr lang="en-GB" smtClean="0"/>
              <a:pPr/>
              <a:t>58</a:t>
            </a:fld>
            <a:endParaRPr lang="en-GB"/>
          </a:p>
        </p:txBody>
      </p:sp>
      <p:sp>
        <p:nvSpPr>
          <p:cNvPr id="5" name="Date Placeholder 4">
            <a:extLst>
              <a:ext uri="{FF2B5EF4-FFF2-40B4-BE49-F238E27FC236}">
                <a16:creationId xmlns:a16="http://schemas.microsoft.com/office/drawing/2014/main" id="{A24D76C4-CACC-4293-BFBA-4D74F32C1D77}"/>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31778254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b="0" dirty="0" err="1"/>
              <a:t>TGbi</a:t>
            </a:r>
            <a:r>
              <a:rPr lang="en-US" b="0" dirty="0"/>
              <a:t> met 5 times during this interim session.</a:t>
            </a:r>
          </a:p>
          <a:p>
            <a:pPr marL="0" indent="0">
              <a:buClr>
                <a:srgbClr val="000000"/>
              </a:buClr>
              <a:buSzPct val="100000"/>
            </a:pPr>
            <a:endParaRPr lang="en-US" b="0" dirty="0"/>
          </a:p>
          <a:p>
            <a:pPr>
              <a:buClr>
                <a:srgbClr val="000000"/>
              </a:buClr>
              <a:buSzPct val="100000"/>
              <a:buFont typeface="Arial"/>
              <a:buChar char="•"/>
            </a:pPr>
            <a:r>
              <a:rPr lang="en-US" b="0" dirty="0"/>
              <a:t>We reviewed text submissions and technical submissions on open topics, and worked to harmonize several submissions. We got agreement in the task group on enough topics to start a Comment Collection with our next draft.</a:t>
            </a:r>
          </a:p>
          <a:p>
            <a:pPr>
              <a:buClr>
                <a:srgbClr val="000000"/>
              </a:buClr>
              <a:buSzPct val="100000"/>
              <a:buFont typeface="Arial"/>
              <a:buChar char="•"/>
            </a:pPr>
            <a:endParaRPr lang="en-US" b="0" dirty="0"/>
          </a:p>
          <a:p>
            <a:pPr>
              <a:buClr>
                <a:srgbClr val="000000"/>
              </a:buClr>
              <a:buSzPct val="100000"/>
              <a:buFont typeface="Arial"/>
              <a:buChar char="•"/>
            </a:pPr>
            <a:r>
              <a:rPr lang="en-US" b="0" dirty="0"/>
              <a:t>We continue to call for submissions of text that address requirements.</a:t>
            </a:r>
          </a:p>
          <a:p>
            <a:pPr marL="0" indent="0">
              <a:buClr>
                <a:srgbClr val="000000"/>
              </a:buClr>
              <a:buSzPct val="100000"/>
            </a:pPr>
            <a:endParaRPr lang="en-US" b="0" dirty="0"/>
          </a:p>
          <a:p>
            <a:pPr>
              <a:buClr>
                <a:srgbClr val="000000"/>
              </a:buClr>
              <a:buSzPct val="100000"/>
              <a:buFont typeface="Arial"/>
              <a:buChar char="•"/>
            </a:pPr>
            <a:r>
              <a:rPr lang="en-US" dirty="0"/>
              <a:t>Draft 0.4 will be sent out for a 30 day comment collection in June. </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4FCF74F-84BF-4644-855B-107A39F3E21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91C8663-6F7D-421C-A822-8F389959AA47}"/>
              </a:ext>
            </a:extLst>
          </p:cNvPr>
          <p:cNvSpPr>
            <a:spLocks noGrp="1"/>
          </p:cNvSpPr>
          <p:nvPr>
            <p:ph type="sldNum" idx="12"/>
          </p:nvPr>
        </p:nvSpPr>
        <p:spPr/>
        <p:txBody>
          <a:bodyPr/>
          <a:lstStyle/>
          <a:p>
            <a:r>
              <a:rPr lang="en-GB"/>
              <a:t>Slide </a:t>
            </a:r>
            <a:fld id="{F5D8E26B-7BCF-4D25-9C89-0168A6618F18}" type="slidenum">
              <a:rPr lang="en-GB" smtClean="0"/>
              <a:pPr/>
              <a:t>59</a:t>
            </a:fld>
            <a:endParaRPr lang="en-GB"/>
          </a:p>
        </p:txBody>
      </p:sp>
      <p:sp>
        <p:nvSpPr>
          <p:cNvPr id="4" name="Date Placeholder 3">
            <a:extLst>
              <a:ext uri="{FF2B5EF4-FFF2-40B4-BE49-F238E27FC236}">
                <a16:creationId xmlns:a16="http://schemas.microsoft.com/office/drawing/2014/main" id="{90FA5DC4-8B6F-4849-B4EE-342A3530F097}"/>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92250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E769FE42-550D-1BDF-9BDC-04A29D4BC7F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48423"/>
            <a:ext cx="8610600" cy="4705271"/>
          </a:xfrm>
        </p:spPr>
      </p:pic>
    </p:spTree>
    <p:extLst>
      <p:ext uri="{BB962C8B-B14F-4D97-AF65-F5344CB8AC3E}">
        <p14:creationId xmlns:p14="http://schemas.microsoft.com/office/powerpoint/2010/main" val="2413220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 (Updated)</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799" y="1751762"/>
            <a:ext cx="8311055"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a:t>
            </a:r>
            <a:r>
              <a:rPr lang="en-US" dirty="0">
                <a:solidFill>
                  <a:srgbClr val="C00000"/>
                </a:solidFill>
              </a:rPr>
              <a:t>June </a:t>
            </a:r>
            <a:r>
              <a:rPr lang="en-US" dirty="0">
                <a:solidFill>
                  <a:schemeClr val="tx1"/>
                </a:solidFill>
              </a:rPr>
              <a:t>2024</a:t>
            </a:r>
          </a:p>
          <a:p>
            <a:r>
              <a:rPr lang="en-US" dirty="0"/>
              <a:t>LB initial:   						</a:t>
            </a:r>
            <a:r>
              <a:rPr lang="en-US" dirty="0">
                <a:solidFill>
                  <a:schemeClr val="tx1"/>
                </a:solidFill>
              </a:rPr>
              <a:t>September 2024</a:t>
            </a:r>
            <a:endParaRPr lang="en-US" strike="sngStrike" dirty="0">
              <a:solidFill>
                <a:schemeClr val="tx1"/>
              </a:solidFill>
            </a:endParaRPr>
          </a:p>
          <a:p>
            <a:r>
              <a:rPr lang="en-US" dirty="0"/>
              <a:t>LB re-circ:  						December 2024 </a:t>
            </a:r>
          </a:p>
          <a:p>
            <a:r>
              <a:rPr lang="en-US" dirty="0"/>
              <a:t>Ballot Pool: 						January 2025</a:t>
            </a:r>
          </a:p>
          <a:p>
            <a:r>
              <a:rPr lang="en-US" dirty="0"/>
              <a:t>MDR: 							January 2025</a:t>
            </a:r>
          </a:p>
          <a:p>
            <a:r>
              <a:rPr lang="en-US" dirty="0"/>
              <a:t>SA ballot: 						May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7B0CF2C4-3EA8-4F7A-B039-C35D81BD731B}"/>
              </a:ext>
            </a:extLst>
          </p:cNvPr>
          <p:cNvSpPr>
            <a:spLocks noGrp="1"/>
          </p:cNvSpPr>
          <p:nvPr>
            <p:ph type="ftr" idx="14"/>
          </p:nvPr>
        </p:nvSpPr>
        <p:spPr/>
        <p:txBody>
          <a:bodyPr/>
          <a:lstStyle/>
          <a:p>
            <a:r>
              <a:rPr lang="en-GB"/>
              <a:t>Carol Ansley, Cox</a:t>
            </a:r>
            <a:endParaRPr lang="en-GB" dirty="0"/>
          </a:p>
        </p:txBody>
      </p:sp>
      <p:sp>
        <p:nvSpPr>
          <p:cNvPr id="6" name="Slide Number Placeholder 5">
            <a:extLst>
              <a:ext uri="{FF2B5EF4-FFF2-40B4-BE49-F238E27FC236}">
                <a16:creationId xmlns:a16="http://schemas.microsoft.com/office/drawing/2014/main" id="{6F95CF20-D66A-4BC6-80F2-EA3350E9F366}"/>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Date Placeholder 6">
            <a:extLst>
              <a:ext uri="{FF2B5EF4-FFF2-40B4-BE49-F238E27FC236}">
                <a16:creationId xmlns:a16="http://schemas.microsoft.com/office/drawing/2014/main" id="{023A597B-9ACD-49D6-A1F0-ACF740903D3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9906372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b="0" dirty="0"/>
          </a:p>
          <a:p>
            <a:pPr>
              <a:buClr>
                <a:srgbClr val="000000"/>
              </a:buClr>
              <a:buSzPct val="100000"/>
              <a:buFont typeface="Arial"/>
              <a:buChar char="•"/>
            </a:pPr>
            <a:r>
              <a:rPr lang="en-US" b="0" dirty="0"/>
              <a:t>We will have 2 teleconferences before the July meeting in Montreal. If needed, additional telecons might be scheduled with 10 day notice in June.</a:t>
            </a:r>
          </a:p>
          <a:p>
            <a:pPr>
              <a:buClr>
                <a:srgbClr val="000000"/>
              </a:buClr>
              <a:buSzPct val="100000"/>
              <a:buFont typeface="Arial"/>
              <a:buChar char="•"/>
            </a:pPr>
            <a:endParaRPr lang="en-US" b="0" dirty="0"/>
          </a:p>
          <a:p>
            <a:pPr lvl="1">
              <a:buClr>
                <a:srgbClr val="000000"/>
              </a:buClr>
              <a:buSzPct val="100000"/>
              <a:buFont typeface="Arial"/>
              <a:buChar char="•"/>
            </a:pPr>
            <a:r>
              <a:rPr lang="en-US" b="0" spc="-1" dirty="0">
                <a:solidFill>
                  <a:schemeClr val="tx1"/>
                </a:solidFill>
                <a:latin typeface="Times New Roman"/>
                <a:cs typeface="Times New Roman"/>
              </a:rPr>
              <a:t>Wednesday June 12, 10am EDT</a:t>
            </a:r>
          </a:p>
          <a:p>
            <a:pPr lvl="1">
              <a:buClr>
                <a:srgbClr val="000000"/>
              </a:buClr>
              <a:buSzPct val="100000"/>
              <a:buFont typeface="Arial"/>
              <a:buChar char="•"/>
            </a:pPr>
            <a:r>
              <a:rPr lang="en-US" b="0" spc="-1" dirty="0">
                <a:solidFill>
                  <a:schemeClr val="tx1"/>
                </a:solidFill>
                <a:latin typeface="Times New Roman"/>
                <a:cs typeface="Times New Roman"/>
              </a:rPr>
              <a:t>Wednesday July 10, 10am EDT</a:t>
            </a:r>
            <a:endParaRPr lang="en-US" sz="2400" b="0" spc="-1" dirty="0">
              <a:solidFill>
                <a:schemeClr val="tx1"/>
              </a:solidFill>
              <a:latin typeface="Times New Roman" panose="02020603050405020304" pitchFamily="18" charset="0"/>
              <a:cs typeface="Times New Roman" panose="02020603050405020304" pitchFamily="18" charset="0"/>
              <a:sym typeface="Times New Roman"/>
            </a:endParaRPr>
          </a:p>
          <a:p>
            <a:pPr lvl="1">
              <a:buClr>
                <a:srgbClr val="000000"/>
              </a:buClr>
              <a:buSzPct val="100000"/>
              <a:buFont typeface="Arial"/>
              <a:buChar char="•"/>
            </a:pPr>
            <a:endParaRPr lang="en-US" spc="-1" dirty="0">
              <a:solidFill>
                <a:schemeClr val="tx1"/>
              </a:solidFill>
              <a:latin typeface="Times New Roman"/>
              <a:cs typeface="Times New Roman"/>
              <a:sym typeface="Times New Roman"/>
            </a:endParaRP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426D065D-69E3-47A6-9D5C-C2C1824466AB}"/>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2B47FF25-8F32-4322-95CB-B49E6F6E04C1}"/>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228B2F49-A29D-4388-8838-A16BC975BD34}"/>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2284940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4237395815"/>
              </p:ext>
            </p:extLst>
          </p:nvPr>
        </p:nvGraphicFramePr>
        <p:xfrm>
          <a:off x="993775" y="3159881"/>
          <a:ext cx="10510837" cy="2487613"/>
        </p:xfrm>
        <a:graphic>
          <a:graphicData uri="http://schemas.openxmlformats.org/presentationml/2006/ole">
            <mc:AlternateContent xmlns:mc="http://schemas.openxmlformats.org/markup-compatibility/2006">
              <mc:Choice xmlns:v="urn:schemas-microsoft-com:vml" Requires="v">
                <p:oleObj spid="_x0000_s10249" name="Document" r:id="rId4" imgW="10773432" imgH="2553940" progId="Word.Document.8">
                  <p:embed/>
                </p:oleObj>
              </mc:Choice>
              <mc:Fallback>
                <p:oleObj name="Document" r:id="rId4" imgW="10773432" imgH="2553940" progId="Word.Document.8">
                  <p:embed/>
                  <p:pic>
                    <p:nvPicPr>
                      <p:cNvPr id="3075" name="Object 3"/>
                      <p:cNvPicPr>
                        <a:picLocks noChangeAspect="1" noChangeArrowheads="1"/>
                      </p:cNvPicPr>
                      <p:nvPr/>
                    </p:nvPicPr>
                    <p:blipFill>
                      <a:blip r:embed="rId5"/>
                      <a:srcRect/>
                      <a:stretch>
                        <a:fillRect/>
                      </a:stretch>
                    </p:blipFill>
                    <p:spPr bwMode="auto">
                      <a:xfrm>
                        <a:off x="993775" y="3159881"/>
                        <a:ext cx="10510837" cy="2487613"/>
                      </a:xfrm>
                      <a:prstGeom prst="rect">
                        <a:avLst/>
                      </a:prstGeom>
                      <a:noFill/>
                    </p:spPr>
                  </p:pic>
                </p:oleObj>
              </mc:Fallback>
            </mc:AlternateContent>
          </a:graphicData>
        </a:graphic>
      </p:graphicFrame>
      <p:sp>
        <p:nvSpPr>
          <p:cNvPr id="3076" name="Rectangle 4"/>
          <p:cNvSpPr>
            <a:spLocks noChangeArrowheads="1"/>
          </p:cNvSpPr>
          <p:nvPr/>
        </p:nvSpPr>
        <p:spPr bwMode="auto">
          <a:xfrm>
            <a:off x="993775" y="25141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294155A-85FD-4ABF-A74D-9A2EEBC6F06B}"/>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1ACB3785-7275-40CA-A94C-8DEF46009EDD}"/>
              </a:ext>
            </a:extLst>
          </p:cNvPr>
          <p:cNvSpPr>
            <a:spLocks noGrp="1"/>
          </p:cNvSpPr>
          <p:nvPr>
            <p:ph type="sldNum" idx="12"/>
          </p:nvPr>
        </p:nvSpPr>
        <p:spPr/>
        <p:txBody>
          <a:bodyPr/>
          <a:lstStyle/>
          <a:p>
            <a:r>
              <a:rPr lang="en-GB"/>
              <a:t>Slide </a:t>
            </a:r>
            <a:fld id="{DE40C9FC-4879-4F20-9ECA-A574A90476B7}" type="slidenum">
              <a:rPr lang="en-GB" smtClean="0"/>
              <a:pPr/>
              <a:t>62</a:t>
            </a:fld>
            <a:endParaRPr lang="en-GB"/>
          </a:p>
        </p:txBody>
      </p:sp>
      <p:sp>
        <p:nvSpPr>
          <p:cNvPr id="4" name="Date Placeholder 3">
            <a:extLst>
              <a:ext uri="{FF2B5EF4-FFF2-40B4-BE49-F238E27FC236}">
                <a16:creationId xmlns:a16="http://schemas.microsoft.com/office/drawing/2014/main" id="{8D15DC88-5329-4F0E-A18E-659C8BE6B985}"/>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20862108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May Meeting Progress and Targets Towards the July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8640960" cy="2469919"/>
          </a:xfrm>
        </p:spPr>
        <p:txBody>
          <a:bodyPr/>
          <a:lstStyle/>
          <a:p>
            <a:pPr>
              <a:buFont typeface="Arial" panose="020B0604020202020204" pitchFamily="34" charset="0"/>
              <a:buChar char="•"/>
            </a:pPr>
            <a:r>
              <a:rPr lang="en-US" altLang="en-US" b="0" kern="0" dirty="0"/>
              <a:t>Work completed during this meeting:</a:t>
            </a:r>
          </a:p>
          <a:p>
            <a:pPr lvl="1">
              <a:buFont typeface="Arial" panose="020B0604020202020204" pitchFamily="34" charset="0"/>
              <a:buChar char="•"/>
            </a:pPr>
            <a:r>
              <a:rPr lang="en-US" altLang="en-US" b="0" kern="0" dirty="0"/>
              <a:t>Reviewed, and approved resolution to 50 Technical and General CIDs, roughly 2/3 of the received T/G comments.</a:t>
            </a:r>
          </a:p>
          <a:p>
            <a:pPr lvl="1">
              <a:buFont typeface="Arial" panose="020B0604020202020204" pitchFamily="34" charset="0"/>
              <a:buChar char="•"/>
            </a:pPr>
            <a:r>
              <a:rPr lang="en-US" altLang="en-US" dirty="0"/>
              <a:t>Reviewed 7 CR submissions and approved 10 motions. </a:t>
            </a:r>
          </a:p>
          <a:p>
            <a:pPr lvl="1">
              <a:buFont typeface="Arial" panose="020B0604020202020204" pitchFamily="34" charset="0"/>
              <a:buChar char="•"/>
            </a:pPr>
            <a:r>
              <a:rPr lang="en-US" altLang="en-US" dirty="0"/>
              <a:t>Conducted vice chairs and secretary re-affirmation vote.</a:t>
            </a:r>
          </a:p>
          <a:p>
            <a:pPr lvl="1">
              <a:buFont typeface="Arial" panose="020B0604020202020204" pitchFamily="34" charset="0"/>
              <a:buChar char="•"/>
            </a:pPr>
            <a:r>
              <a:rPr lang="en-US" altLang="en-US" dirty="0"/>
              <a:t>Initiated Mandatory Draft Review and SA ballot pool formation.</a:t>
            </a:r>
          </a:p>
          <a:p>
            <a:pPr lvl="1">
              <a:buFont typeface="Arial" panose="020B0604020202020204" pitchFamily="34" charset="0"/>
              <a:buChar char="•"/>
            </a:pPr>
            <a:endParaRPr lang="en-US" dirty="0"/>
          </a:p>
        </p:txBody>
      </p:sp>
      <p:graphicFrame>
        <p:nvGraphicFramePr>
          <p:cNvPr id="8" name="Chart 7">
            <a:extLst>
              <a:ext uri="{FF2B5EF4-FFF2-40B4-BE49-F238E27FC236}">
                <a16:creationId xmlns:a16="http://schemas.microsoft.com/office/drawing/2014/main" id="{D06D744F-6229-E3A9-C138-A4F8E19F4778}"/>
              </a:ext>
            </a:extLst>
          </p:cNvPr>
          <p:cNvGraphicFramePr/>
          <p:nvPr>
            <p:extLst>
              <p:ext uri="{D42A27DB-BD31-4B8C-83A1-F6EECF244321}">
                <p14:modId xmlns:p14="http://schemas.microsoft.com/office/powerpoint/2010/main" val="3201382311"/>
              </p:ext>
            </p:extLst>
          </p:nvPr>
        </p:nvGraphicFramePr>
        <p:xfrm>
          <a:off x="7192996" y="3468990"/>
          <a:ext cx="4661211" cy="2958496"/>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a:extLst>
              <a:ext uri="{FF2B5EF4-FFF2-40B4-BE49-F238E27FC236}">
                <a16:creationId xmlns:a16="http://schemas.microsoft.com/office/drawing/2014/main" id="{D7D86314-4CEF-D27C-30E9-FF1B7F40E78E}"/>
              </a:ext>
            </a:extLst>
          </p:cNvPr>
          <p:cNvSpPr txBox="1">
            <a:spLocks/>
          </p:cNvSpPr>
          <p:nvPr/>
        </p:nvSpPr>
        <p:spPr bwMode="auto">
          <a:xfrm>
            <a:off x="191345" y="3717032"/>
            <a:ext cx="7001652" cy="203298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Reviewed and considered progress – no change to timelines. </a:t>
            </a:r>
          </a:p>
          <a:p>
            <a:pPr>
              <a:buFont typeface="Arial" panose="020B0604020202020204" pitchFamily="34" charset="0"/>
              <a:buChar char="•"/>
            </a:pPr>
            <a:endParaRPr lang="en-US" b="0" kern="0" dirty="0"/>
          </a:p>
          <a:p>
            <a:pPr lvl="1">
              <a:buFont typeface="Arial" panose="020B0604020202020204" pitchFamily="34" charset="0"/>
              <a:buChar char="•"/>
            </a:pPr>
            <a:endParaRPr lang="en-US" kern="0" dirty="0"/>
          </a:p>
          <a:p>
            <a:pPr lvl="1">
              <a:buFont typeface="Arial" panose="020B0604020202020204" pitchFamily="34" charset="0"/>
              <a:buChar char="•"/>
            </a:pPr>
            <a:endParaRPr lang="en-US" kern="0" dirty="0"/>
          </a:p>
        </p:txBody>
      </p:sp>
      <p:sp>
        <p:nvSpPr>
          <p:cNvPr id="7" name="Footer Placeholder 6">
            <a:extLst>
              <a:ext uri="{FF2B5EF4-FFF2-40B4-BE49-F238E27FC236}">
                <a16:creationId xmlns:a16="http://schemas.microsoft.com/office/drawing/2014/main" id="{49C94EA3-95A6-415C-9B09-680D5DDB15E1}"/>
              </a:ext>
            </a:extLst>
          </p:cNvPr>
          <p:cNvSpPr>
            <a:spLocks noGrp="1"/>
          </p:cNvSpPr>
          <p:nvPr>
            <p:ph type="ftr" idx="14"/>
          </p:nvPr>
        </p:nvSpPr>
        <p:spPr/>
        <p:txBody>
          <a:bodyPr/>
          <a:lstStyle/>
          <a:p>
            <a:r>
              <a:rPr lang="en-GB"/>
              <a:t>Jonathan Segev, Intel</a:t>
            </a:r>
            <a:endParaRPr lang="en-GB" dirty="0"/>
          </a:p>
        </p:txBody>
      </p:sp>
      <p:sp>
        <p:nvSpPr>
          <p:cNvPr id="11" name="Slide Number Placeholder 10">
            <a:extLst>
              <a:ext uri="{FF2B5EF4-FFF2-40B4-BE49-F238E27FC236}">
                <a16:creationId xmlns:a16="http://schemas.microsoft.com/office/drawing/2014/main" id="{F930900F-17B2-45A5-A98B-5354E6FE3289}"/>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12" name="Date Placeholder 11">
            <a:extLst>
              <a:ext uri="{FF2B5EF4-FFF2-40B4-BE49-F238E27FC236}">
                <a16:creationId xmlns:a16="http://schemas.microsoft.com/office/drawing/2014/main" id="{9170CFFC-E9DC-437A-95B0-35457422F23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160828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678962"/>
          </a:xfrm>
        </p:spPr>
        <p:txBody>
          <a:bodyPr/>
          <a:lstStyle/>
          <a:p>
            <a:r>
              <a:rPr lang="en-US" dirty="0"/>
              <a:t>May Meeting Progress and Targets Towards the July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7776864" cy="2469919"/>
          </a:xfrm>
        </p:spPr>
        <p:txBody>
          <a:bodyPr/>
          <a:lstStyle/>
          <a:p>
            <a:pPr>
              <a:buFont typeface="Arial" panose="020B0604020202020204" pitchFamily="34" charset="0"/>
              <a:buChar char="•"/>
            </a:pPr>
            <a:r>
              <a:rPr lang="en-US" b="0" dirty="0"/>
              <a:t>Work expected towards July meeting:</a:t>
            </a:r>
          </a:p>
          <a:p>
            <a:pPr lvl="1">
              <a:buFont typeface="Arial" panose="020B0604020202020204" pitchFamily="34" charset="0"/>
              <a:buChar char="•"/>
            </a:pPr>
            <a:r>
              <a:rPr lang="en-US" dirty="0"/>
              <a:t>Complete 80% of LB286 technical and general CR (targeting recirculation out of July).</a:t>
            </a:r>
          </a:p>
          <a:p>
            <a:pPr lvl="1">
              <a:buFont typeface="Arial" panose="020B0604020202020204" pitchFamily="34" charset="0"/>
              <a:buChar char="•"/>
            </a:pPr>
            <a:r>
              <a:rPr lang="en-US" dirty="0"/>
              <a:t>Complete 95% of LB286 editorial CR.</a:t>
            </a:r>
          </a:p>
          <a:p>
            <a:pPr lvl="1">
              <a:buFont typeface="Arial" panose="020B0604020202020204" pitchFamily="34" charset="0"/>
              <a:buChar char="•"/>
            </a:pPr>
            <a:r>
              <a:rPr lang="en-US" dirty="0"/>
              <a:t>Review feedback from MDR </a:t>
            </a:r>
          </a:p>
          <a:p>
            <a:pPr lvl="1">
              <a:buFont typeface="Arial" panose="020B0604020202020204" pitchFamily="34" charset="0"/>
              <a:buChar char="•"/>
            </a:pPr>
            <a:r>
              <a:rPr lang="en-US" dirty="0"/>
              <a:t>Address 70% of feedback collected in the MDR process.</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graphicFrame>
        <p:nvGraphicFramePr>
          <p:cNvPr id="8" name="Chart 7">
            <a:extLst>
              <a:ext uri="{FF2B5EF4-FFF2-40B4-BE49-F238E27FC236}">
                <a16:creationId xmlns:a16="http://schemas.microsoft.com/office/drawing/2014/main" id="{F2A7D834-FADF-FF8B-D177-5AC48615936E}"/>
              </a:ext>
            </a:extLst>
          </p:cNvPr>
          <p:cNvGraphicFramePr/>
          <p:nvPr>
            <p:extLst>
              <p:ext uri="{D42A27DB-BD31-4B8C-83A1-F6EECF244321}">
                <p14:modId xmlns:p14="http://schemas.microsoft.com/office/powerpoint/2010/main" val="3201382311"/>
              </p:ext>
            </p:extLst>
          </p:nvPr>
        </p:nvGraphicFramePr>
        <p:xfrm>
          <a:off x="7192996" y="3468990"/>
          <a:ext cx="4661211" cy="2958496"/>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D557FF3B-1C27-4D95-91D1-BDF83F64B64E}"/>
              </a:ext>
            </a:extLst>
          </p:cNvPr>
          <p:cNvSpPr>
            <a:spLocks noGrp="1"/>
          </p:cNvSpPr>
          <p:nvPr>
            <p:ph type="ftr" idx="14"/>
          </p:nvPr>
        </p:nvSpPr>
        <p:spPr/>
        <p:txBody>
          <a:bodyPr/>
          <a:lstStyle/>
          <a:p>
            <a:r>
              <a:rPr lang="en-GB"/>
              <a:t>Jonathan Segev, Intel</a:t>
            </a:r>
            <a:endParaRPr lang="en-GB" dirty="0"/>
          </a:p>
        </p:txBody>
      </p:sp>
      <p:sp>
        <p:nvSpPr>
          <p:cNvPr id="10" name="Slide Number Placeholder 9">
            <a:extLst>
              <a:ext uri="{FF2B5EF4-FFF2-40B4-BE49-F238E27FC236}">
                <a16:creationId xmlns:a16="http://schemas.microsoft.com/office/drawing/2014/main" id="{034FD93E-3789-4974-B756-1C9BBDA0D0C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11" name="Date Placeholder 10">
            <a:extLst>
              <a:ext uri="{FF2B5EF4-FFF2-40B4-BE49-F238E27FC236}">
                <a16:creationId xmlns:a16="http://schemas.microsoft.com/office/drawing/2014/main" id="{B80221AC-502F-4028-861D-42A32C78DDB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159437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a:t>
            </a:r>
            <a:r>
              <a:rPr lang="en-US"/>
              <a:t>(previous)</a:t>
            </a:r>
            <a:endParaRPr lang="en-US" dirty="0"/>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298940"/>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5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grpSp>
        <p:nvGrpSpPr>
          <p:cNvPr id="19" name="Group 18">
            <a:extLst>
              <a:ext uri="{FF2B5EF4-FFF2-40B4-BE49-F238E27FC236}">
                <a16:creationId xmlns:a16="http://schemas.microsoft.com/office/drawing/2014/main" id="{E7BA46E3-5383-EB29-BEA4-05B6B9822161}"/>
              </a:ext>
            </a:extLst>
          </p:cNvPr>
          <p:cNvGrpSpPr/>
          <p:nvPr/>
        </p:nvGrpSpPr>
        <p:grpSpPr>
          <a:xfrm>
            <a:off x="6491434" y="2187710"/>
            <a:ext cx="846911" cy="583719"/>
            <a:chOff x="7321734" y="2168072"/>
            <a:chExt cx="846911" cy="583719"/>
          </a:xfrm>
        </p:grpSpPr>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7321734"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Recirc 03/24</a:t>
              </a:r>
            </a:p>
          </p:txBody>
        </p:sp>
      </p:gr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3602578"/>
            <a:ext cx="393192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3810213"/>
            <a:ext cx="82296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grpSp>
        <p:nvGrpSpPr>
          <p:cNvPr id="33" name="Group 32">
            <a:extLst>
              <a:ext uri="{FF2B5EF4-FFF2-40B4-BE49-F238E27FC236}">
                <a16:creationId xmlns:a16="http://schemas.microsoft.com/office/drawing/2014/main" id="{5F7A5DDD-FDCA-651B-4F6E-2B38E380AE54}"/>
              </a:ext>
            </a:extLst>
          </p:cNvPr>
          <p:cNvGrpSpPr/>
          <p:nvPr/>
        </p:nvGrpSpPr>
        <p:grpSpPr>
          <a:xfrm>
            <a:off x="7846162" y="2131684"/>
            <a:ext cx="1050648" cy="1087354"/>
            <a:chOff x="8705473" y="2168072"/>
            <a:chExt cx="1050648" cy="1087354"/>
          </a:xfrm>
        </p:grpSpPr>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9227118"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909210"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958729" y="2671707"/>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705473" y="2864796"/>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grpSp>
      <p:sp>
        <p:nvSpPr>
          <p:cNvPr id="17" name="Rectangle 16">
            <a:extLst>
              <a:ext uri="{FF2B5EF4-FFF2-40B4-BE49-F238E27FC236}">
                <a16:creationId xmlns:a16="http://schemas.microsoft.com/office/drawing/2014/main" id="{8DF4CEFA-24DB-B718-6CB4-42572EC91263}"/>
              </a:ext>
            </a:extLst>
          </p:cNvPr>
          <p:cNvSpPr/>
          <p:nvPr/>
        </p:nvSpPr>
        <p:spPr>
          <a:xfrm>
            <a:off x="6888088" y="4501170"/>
            <a:ext cx="1304375" cy="266858"/>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6885205" y="4159943"/>
            <a:ext cx="677543"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6470224" y="2735131"/>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7118015" y="2739043"/>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8475807" y="4501170"/>
            <a:ext cx="548640" cy="266858"/>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022777" y="449427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167180" y="2170682"/>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8797528" y="2639129"/>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8544272" y="2832218"/>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sp>
        <p:nvSpPr>
          <p:cNvPr id="36" name="Footer Placeholder 35">
            <a:extLst>
              <a:ext uri="{FF2B5EF4-FFF2-40B4-BE49-F238E27FC236}">
                <a16:creationId xmlns:a16="http://schemas.microsoft.com/office/drawing/2014/main" id="{5D351B1C-EA28-4701-BA17-4DCEE323DA99}"/>
              </a:ext>
            </a:extLst>
          </p:cNvPr>
          <p:cNvSpPr>
            <a:spLocks noGrp="1"/>
          </p:cNvSpPr>
          <p:nvPr>
            <p:ph type="ftr" idx="14"/>
          </p:nvPr>
        </p:nvSpPr>
        <p:spPr/>
        <p:txBody>
          <a:bodyPr/>
          <a:lstStyle/>
          <a:p>
            <a:r>
              <a:rPr lang="en-GB"/>
              <a:t>Jonathan Segev, Intel</a:t>
            </a:r>
            <a:endParaRPr lang="en-GB" dirty="0"/>
          </a:p>
        </p:txBody>
      </p:sp>
      <p:sp>
        <p:nvSpPr>
          <p:cNvPr id="45" name="Slide Number Placeholder 44">
            <a:extLst>
              <a:ext uri="{FF2B5EF4-FFF2-40B4-BE49-F238E27FC236}">
                <a16:creationId xmlns:a16="http://schemas.microsoft.com/office/drawing/2014/main" id="{97C11ECE-7114-463A-A2F1-173441AE3F0B}"/>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6" name="Date Placeholder 45">
            <a:extLst>
              <a:ext uri="{FF2B5EF4-FFF2-40B4-BE49-F238E27FC236}">
                <a16:creationId xmlns:a16="http://schemas.microsoft.com/office/drawing/2014/main" id="{7E2D0A01-6792-47C3-9F46-E77267FA4E68}"/>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68134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a:xfrm>
            <a:off x="914401" y="685802"/>
            <a:ext cx="10361084" cy="366606"/>
          </a:xfrm>
        </p:spPr>
        <p:txBody>
          <a:bodyPr/>
          <a:lstStyle/>
          <a:p>
            <a:r>
              <a:rPr lang="en-US" dirty="0" err="1"/>
              <a:t>TGbk</a:t>
            </a:r>
            <a:r>
              <a:rPr lang="en-US" dirty="0"/>
              <a:t> Projected Timeline (updated)</a:t>
            </a:r>
          </a:p>
        </p:txBody>
      </p:sp>
      <p:sp>
        <p:nvSpPr>
          <p:cNvPr id="3" name="Rectangle 2">
            <a:extLst>
              <a:ext uri="{FF2B5EF4-FFF2-40B4-BE49-F238E27FC236}">
                <a16:creationId xmlns:a16="http://schemas.microsoft.com/office/drawing/2014/main" id="{B35EF855-DA72-576E-0DFC-4AF2E178E273}"/>
              </a:ext>
            </a:extLst>
          </p:cNvPr>
          <p:cNvSpPr>
            <a:spLocks noChangeArrowheads="1"/>
          </p:cNvSpPr>
          <p:nvPr/>
        </p:nvSpPr>
        <p:spPr bwMode="auto">
          <a:xfrm>
            <a:off x="873969" y="1700807"/>
            <a:ext cx="10285409" cy="4169797"/>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 name="Rectangle 7">
            <a:extLst>
              <a:ext uri="{FF2B5EF4-FFF2-40B4-BE49-F238E27FC236}">
                <a16:creationId xmlns:a16="http://schemas.microsoft.com/office/drawing/2014/main" id="{590DE2D2-B929-A3D9-DCCA-042F8A735E83}"/>
              </a:ext>
            </a:extLst>
          </p:cNvPr>
          <p:cNvSpPr>
            <a:spLocks noChangeArrowheads="1"/>
          </p:cNvSpPr>
          <p:nvPr/>
        </p:nvSpPr>
        <p:spPr bwMode="auto">
          <a:xfrm>
            <a:off x="7295142"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9" name="Rectangle 8">
            <a:extLst>
              <a:ext uri="{FF2B5EF4-FFF2-40B4-BE49-F238E27FC236}">
                <a16:creationId xmlns:a16="http://schemas.microsoft.com/office/drawing/2014/main" id="{AAEB89CE-A539-831C-C499-61A3A9BA622E}"/>
              </a:ext>
            </a:extLst>
          </p:cNvPr>
          <p:cNvSpPr>
            <a:spLocks noChangeArrowheads="1"/>
          </p:cNvSpPr>
          <p:nvPr/>
        </p:nvSpPr>
        <p:spPr bwMode="auto">
          <a:xfrm>
            <a:off x="6029648" y="1694141"/>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0" name="Rectangle 9">
            <a:extLst>
              <a:ext uri="{FF2B5EF4-FFF2-40B4-BE49-F238E27FC236}">
                <a16:creationId xmlns:a16="http://schemas.microsoft.com/office/drawing/2014/main" id="{52CCEDC9-AF1A-2744-A58C-A51A8132CFD3}"/>
              </a:ext>
            </a:extLst>
          </p:cNvPr>
          <p:cNvSpPr>
            <a:spLocks noChangeArrowheads="1"/>
          </p:cNvSpPr>
          <p:nvPr/>
        </p:nvSpPr>
        <p:spPr bwMode="auto">
          <a:xfrm>
            <a:off x="3491541" y="1694141"/>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1" name="Rectangle 10">
            <a:extLst>
              <a:ext uri="{FF2B5EF4-FFF2-40B4-BE49-F238E27FC236}">
                <a16:creationId xmlns:a16="http://schemas.microsoft.com/office/drawing/2014/main" id="{393100F3-DB67-A234-D869-051CE120FC0A}"/>
              </a:ext>
            </a:extLst>
          </p:cNvPr>
          <p:cNvSpPr>
            <a:spLocks noChangeArrowheads="1"/>
          </p:cNvSpPr>
          <p:nvPr/>
        </p:nvSpPr>
        <p:spPr bwMode="auto">
          <a:xfrm>
            <a:off x="2118974" y="1694140"/>
            <a:ext cx="1372566"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2" name="Rectangle 11">
            <a:extLst>
              <a:ext uri="{FF2B5EF4-FFF2-40B4-BE49-F238E27FC236}">
                <a16:creationId xmlns:a16="http://schemas.microsoft.com/office/drawing/2014/main" id="{92D37167-5F2A-F8D9-C366-8C0EE0BC5C03}"/>
              </a:ext>
            </a:extLst>
          </p:cNvPr>
          <p:cNvSpPr>
            <a:spLocks noChangeArrowheads="1"/>
          </p:cNvSpPr>
          <p:nvPr/>
        </p:nvSpPr>
        <p:spPr bwMode="auto">
          <a:xfrm>
            <a:off x="903597" y="1694140"/>
            <a:ext cx="1215378"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3" name="Rectangle 12">
            <a:extLst>
              <a:ext uri="{FF2B5EF4-FFF2-40B4-BE49-F238E27FC236}">
                <a16:creationId xmlns:a16="http://schemas.microsoft.com/office/drawing/2014/main" id="{11908B82-46DC-48CE-056D-06B922C227DB}"/>
              </a:ext>
            </a:extLst>
          </p:cNvPr>
          <p:cNvSpPr>
            <a:spLocks noChangeArrowheads="1"/>
          </p:cNvSpPr>
          <p:nvPr/>
        </p:nvSpPr>
        <p:spPr bwMode="auto">
          <a:xfrm>
            <a:off x="4755255" y="1694140"/>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14" name="Rectangle 13">
            <a:extLst>
              <a:ext uri="{FF2B5EF4-FFF2-40B4-BE49-F238E27FC236}">
                <a16:creationId xmlns:a16="http://schemas.microsoft.com/office/drawing/2014/main" id="{F1A7E2BD-48DF-F8D8-2295-DA5029A22D5E}"/>
              </a:ext>
            </a:extLst>
          </p:cNvPr>
          <p:cNvSpPr>
            <a:spLocks noChangeArrowheads="1"/>
          </p:cNvSpPr>
          <p:nvPr/>
        </p:nvSpPr>
        <p:spPr bwMode="auto">
          <a:xfrm>
            <a:off x="8588220" y="1700808"/>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4" name="Line 15">
            <a:extLst>
              <a:ext uri="{FF2B5EF4-FFF2-40B4-BE49-F238E27FC236}">
                <a16:creationId xmlns:a16="http://schemas.microsoft.com/office/drawing/2014/main" id="{7CF910CB-6231-089E-1BCA-6DD466928CAC}"/>
              </a:ext>
            </a:extLst>
          </p:cNvPr>
          <p:cNvSpPr>
            <a:spLocks noChangeShapeType="1"/>
          </p:cNvSpPr>
          <p:nvPr/>
        </p:nvSpPr>
        <p:spPr bwMode="auto">
          <a:xfrm flipH="1">
            <a:off x="7386718" y="172815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6" name="Line 14">
            <a:extLst>
              <a:ext uri="{FF2B5EF4-FFF2-40B4-BE49-F238E27FC236}">
                <a16:creationId xmlns:a16="http://schemas.microsoft.com/office/drawing/2014/main" id="{959E0FD8-604C-681E-5960-8784CF4CAE9E}"/>
              </a:ext>
            </a:extLst>
          </p:cNvPr>
          <p:cNvSpPr>
            <a:spLocks noChangeShapeType="1"/>
          </p:cNvSpPr>
          <p:nvPr/>
        </p:nvSpPr>
        <p:spPr bwMode="auto">
          <a:xfrm flipH="1">
            <a:off x="4796263" y="1728155"/>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0">
            <a:extLst>
              <a:ext uri="{FF2B5EF4-FFF2-40B4-BE49-F238E27FC236}">
                <a16:creationId xmlns:a16="http://schemas.microsoft.com/office/drawing/2014/main" id="{F89E2DDE-8ACD-3FED-CF0F-6DB75B96C650}"/>
              </a:ext>
            </a:extLst>
          </p:cNvPr>
          <p:cNvSpPr>
            <a:spLocks noChangeShapeType="1"/>
          </p:cNvSpPr>
          <p:nvPr/>
        </p:nvSpPr>
        <p:spPr bwMode="auto">
          <a:xfrm>
            <a:off x="2122896"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1">
            <a:extLst>
              <a:ext uri="{FF2B5EF4-FFF2-40B4-BE49-F238E27FC236}">
                <a16:creationId xmlns:a16="http://schemas.microsoft.com/office/drawing/2014/main" id="{639E277B-95ED-9E3B-A7B2-72214D0D2DD6}"/>
              </a:ext>
            </a:extLst>
          </p:cNvPr>
          <p:cNvSpPr>
            <a:spLocks noChangeShapeType="1"/>
          </p:cNvSpPr>
          <p:nvPr/>
        </p:nvSpPr>
        <p:spPr bwMode="auto">
          <a:xfrm>
            <a:off x="3491210"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5">
            <a:extLst>
              <a:ext uri="{FF2B5EF4-FFF2-40B4-BE49-F238E27FC236}">
                <a16:creationId xmlns:a16="http://schemas.microsoft.com/office/drawing/2014/main" id="{2F725920-71A3-D2D7-622F-BCFB710C5DB1}"/>
              </a:ext>
            </a:extLst>
          </p:cNvPr>
          <p:cNvSpPr>
            <a:spLocks noChangeShapeType="1"/>
          </p:cNvSpPr>
          <p:nvPr/>
        </p:nvSpPr>
        <p:spPr bwMode="auto">
          <a:xfrm>
            <a:off x="6055001" y="1728155"/>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A926A33B-8DAE-1859-B396-0B57B9B3CB58}"/>
              </a:ext>
            </a:extLst>
          </p:cNvPr>
          <p:cNvSpPr>
            <a:spLocks noChangeShapeType="1"/>
          </p:cNvSpPr>
          <p:nvPr/>
        </p:nvSpPr>
        <p:spPr bwMode="auto">
          <a:xfrm flipH="1">
            <a:off x="8622878" y="1694141"/>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Rectangle 30">
            <a:extLst>
              <a:ext uri="{FF2B5EF4-FFF2-40B4-BE49-F238E27FC236}">
                <a16:creationId xmlns:a16="http://schemas.microsoft.com/office/drawing/2014/main" id="{3A3A0B94-1D55-E0CF-18E6-2689CCB13BBB}"/>
              </a:ext>
            </a:extLst>
          </p:cNvPr>
          <p:cNvSpPr>
            <a:spLocks noChangeArrowheads="1"/>
          </p:cNvSpPr>
          <p:nvPr/>
        </p:nvSpPr>
        <p:spPr bwMode="auto">
          <a:xfrm>
            <a:off x="9884353" y="1683662"/>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41" name="Line 15">
            <a:extLst>
              <a:ext uri="{FF2B5EF4-FFF2-40B4-BE49-F238E27FC236}">
                <a16:creationId xmlns:a16="http://schemas.microsoft.com/office/drawing/2014/main" id="{053822A8-72CF-97E5-2EF1-BB5F76DE75A2}"/>
              </a:ext>
            </a:extLst>
          </p:cNvPr>
          <p:cNvSpPr>
            <a:spLocks noChangeShapeType="1"/>
          </p:cNvSpPr>
          <p:nvPr/>
        </p:nvSpPr>
        <p:spPr bwMode="auto">
          <a:xfrm flipH="1">
            <a:off x="9919011" y="1676995"/>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Text Box 26">
            <a:extLst>
              <a:ext uri="{FF2B5EF4-FFF2-40B4-BE49-F238E27FC236}">
                <a16:creationId xmlns:a16="http://schemas.microsoft.com/office/drawing/2014/main" id="{F26C83E6-9B8E-0A9C-7F87-FF8F3BA9EFCD}"/>
              </a:ext>
            </a:extLst>
          </p:cNvPr>
          <p:cNvSpPr txBox="1">
            <a:spLocks noChangeArrowheads="1"/>
          </p:cNvSpPr>
          <p:nvPr/>
        </p:nvSpPr>
        <p:spPr bwMode="auto">
          <a:xfrm flipH="1">
            <a:off x="803899" y="2361161"/>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44" name="Isosceles Triangle 43">
            <a:extLst>
              <a:ext uri="{FF2B5EF4-FFF2-40B4-BE49-F238E27FC236}">
                <a16:creationId xmlns:a16="http://schemas.microsoft.com/office/drawing/2014/main" id="{000650BE-08FB-CB96-BC5D-989DEC23D1D4}"/>
              </a:ext>
            </a:extLst>
          </p:cNvPr>
          <p:cNvSpPr>
            <a:spLocks noChangeArrowheads="1"/>
          </p:cNvSpPr>
          <p:nvPr/>
        </p:nvSpPr>
        <p:spPr bwMode="auto">
          <a:xfrm flipH="1">
            <a:off x="992268" y="2170682"/>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7" name="Rectangle 66">
            <a:extLst>
              <a:ext uri="{FF2B5EF4-FFF2-40B4-BE49-F238E27FC236}">
                <a16:creationId xmlns:a16="http://schemas.microsoft.com/office/drawing/2014/main" id="{52E743BA-E8AE-C177-7159-C87179743B5F}"/>
              </a:ext>
            </a:extLst>
          </p:cNvPr>
          <p:cNvSpPr/>
          <p:nvPr/>
        </p:nvSpPr>
        <p:spPr>
          <a:xfrm>
            <a:off x="1030624" y="3060111"/>
            <a:ext cx="1111020" cy="173402"/>
          </a:xfrm>
          <a:prstGeom prst="rect">
            <a:avLst/>
          </a:prstGeom>
          <a:gradFill flip="none" rotWithShape="1">
            <a:gsLst>
              <a:gs pos="0">
                <a:schemeClr val="accent1">
                  <a:lumMod val="5000"/>
                  <a:lumOff val="95000"/>
                </a:schemeClr>
              </a:gs>
              <a:gs pos="0">
                <a:schemeClr val="accent1"/>
              </a:gs>
              <a:gs pos="100000">
                <a:srgbClr val="FFFF00"/>
              </a:gs>
              <a:gs pos="99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8" name="Isosceles Triangle 67">
            <a:extLst>
              <a:ext uri="{FF2B5EF4-FFF2-40B4-BE49-F238E27FC236}">
                <a16:creationId xmlns:a16="http://schemas.microsoft.com/office/drawing/2014/main" id="{35CE6954-FDCC-5374-FCDA-B4104816996E}"/>
              </a:ext>
            </a:extLst>
          </p:cNvPr>
          <p:cNvSpPr>
            <a:spLocks noChangeArrowheads="1"/>
          </p:cNvSpPr>
          <p:nvPr/>
        </p:nvSpPr>
        <p:spPr bwMode="auto">
          <a:xfrm flipH="1">
            <a:off x="2018875" y="219773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69" name="Text Box 26">
            <a:extLst>
              <a:ext uri="{FF2B5EF4-FFF2-40B4-BE49-F238E27FC236}">
                <a16:creationId xmlns:a16="http://schemas.microsoft.com/office/drawing/2014/main" id="{BEDE620C-94EC-4F5F-964C-C55943428387}"/>
              </a:ext>
            </a:extLst>
          </p:cNvPr>
          <p:cNvSpPr txBox="1">
            <a:spLocks noChangeArrowheads="1"/>
          </p:cNvSpPr>
          <p:nvPr/>
        </p:nvSpPr>
        <p:spPr bwMode="auto">
          <a:xfrm flipH="1">
            <a:off x="1601364" y="2361161"/>
            <a:ext cx="125619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0" name="Rectangle 69">
            <a:extLst>
              <a:ext uri="{FF2B5EF4-FFF2-40B4-BE49-F238E27FC236}">
                <a16:creationId xmlns:a16="http://schemas.microsoft.com/office/drawing/2014/main" id="{013418C8-0519-12D6-514D-5108F7D6D136}"/>
              </a:ext>
            </a:extLst>
          </p:cNvPr>
          <p:cNvSpPr/>
          <p:nvPr/>
        </p:nvSpPr>
        <p:spPr>
          <a:xfrm>
            <a:off x="2133167" y="3948461"/>
            <a:ext cx="896112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82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amendment text development</a:t>
            </a:r>
          </a:p>
        </p:txBody>
      </p:sp>
      <p:cxnSp>
        <p:nvCxnSpPr>
          <p:cNvPr id="71" name="Straight Connector 70">
            <a:extLst>
              <a:ext uri="{FF2B5EF4-FFF2-40B4-BE49-F238E27FC236}">
                <a16:creationId xmlns:a16="http://schemas.microsoft.com/office/drawing/2014/main" id="{AC1612A4-07EB-1F0A-D76D-C9BD05850E7F}"/>
              </a:ext>
            </a:extLst>
          </p:cNvPr>
          <p:cNvCxnSpPr>
            <a:cxnSpLocks/>
          </p:cNvCxnSpPr>
          <p:nvPr/>
        </p:nvCxnSpPr>
        <p:spPr bwMode="auto">
          <a:xfrm flipV="1">
            <a:off x="1029481" y="3249993"/>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Isosceles Triangle 71">
            <a:extLst>
              <a:ext uri="{FF2B5EF4-FFF2-40B4-BE49-F238E27FC236}">
                <a16:creationId xmlns:a16="http://schemas.microsoft.com/office/drawing/2014/main" id="{26A92764-F114-9E79-FAEC-12F7F3BA950B}"/>
              </a:ext>
            </a:extLst>
          </p:cNvPr>
          <p:cNvSpPr>
            <a:spLocks noChangeArrowheads="1"/>
          </p:cNvSpPr>
          <p:nvPr/>
        </p:nvSpPr>
        <p:spPr bwMode="auto">
          <a:xfrm>
            <a:off x="5935888" y="2181161"/>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3" name="Text Box 26">
            <a:extLst>
              <a:ext uri="{FF2B5EF4-FFF2-40B4-BE49-F238E27FC236}">
                <a16:creationId xmlns:a16="http://schemas.microsoft.com/office/drawing/2014/main" id="{2E5EF2A9-C6DB-4D2C-54D0-C5C3AA82E8B6}"/>
              </a:ext>
            </a:extLst>
          </p:cNvPr>
          <p:cNvSpPr txBox="1">
            <a:spLocks noChangeArrowheads="1"/>
          </p:cNvSpPr>
          <p:nvPr/>
        </p:nvSpPr>
        <p:spPr bwMode="auto">
          <a:xfrm flipH="1">
            <a:off x="5682632" y="2361161"/>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WG ballot</a:t>
            </a:r>
          </a:p>
        </p:txBody>
      </p:sp>
      <p:sp>
        <p:nvSpPr>
          <p:cNvPr id="74" name="Isosceles Triangle 73">
            <a:extLst>
              <a:ext uri="{FF2B5EF4-FFF2-40B4-BE49-F238E27FC236}">
                <a16:creationId xmlns:a16="http://schemas.microsoft.com/office/drawing/2014/main" id="{7EBE38FB-862D-F7EA-9496-BC4C3964FD4D}"/>
              </a:ext>
            </a:extLst>
          </p:cNvPr>
          <p:cNvSpPr>
            <a:spLocks noChangeArrowheads="1"/>
          </p:cNvSpPr>
          <p:nvPr/>
        </p:nvSpPr>
        <p:spPr bwMode="auto">
          <a:xfrm flipH="1">
            <a:off x="7219499" y="2187710"/>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5" name="Text Box 26">
            <a:extLst>
              <a:ext uri="{FF2B5EF4-FFF2-40B4-BE49-F238E27FC236}">
                <a16:creationId xmlns:a16="http://schemas.microsoft.com/office/drawing/2014/main" id="{3365A062-102D-1834-A813-C4D3B9BF37FF}"/>
              </a:ext>
            </a:extLst>
          </p:cNvPr>
          <p:cNvSpPr txBox="1">
            <a:spLocks noChangeArrowheads="1"/>
          </p:cNvSpPr>
          <p:nvPr/>
        </p:nvSpPr>
        <p:spPr bwMode="auto">
          <a:xfrm flipH="1">
            <a:off x="6905273" y="2380799"/>
            <a:ext cx="846911" cy="390630"/>
          </a:xfrm>
          <a:prstGeom prst="rect">
            <a:avLst/>
          </a:prstGeom>
          <a:noFill/>
          <a:ln w="9525" cap="flat" cmpd="sng" algn="ctr">
            <a:noFill/>
            <a:prstDash val="solid"/>
          </a:ln>
          <a:effectLst/>
        </p:spPr>
        <p:txBody>
          <a:bodyPr anchor="ctr"/>
          <a:lstStyle>
            <a:defPPr>
              <a:defRPr lang="en-GB"/>
            </a:defPPr>
            <a:lvl1pPr algn="ctr" defTabSz="914400" eaLnBrk="1" fontAlgn="auto" hangingPunct="1">
              <a:spcBef>
                <a:spcPts val="0"/>
              </a:spcBef>
              <a:spcAft>
                <a:spcPts val="0"/>
              </a:spcAft>
              <a:buClrTx/>
              <a:buSzTx/>
              <a:defRPr sz="1100" kern="0">
                <a:solidFill>
                  <a:srgbClr val="000000"/>
                </a:solidFill>
                <a:latin typeface="Times New Roman"/>
                <a:ea typeface="MS Gothic"/>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Recirc 03/24</a:t>
            </a:r>
          </a:p>
        </p:txBody>
      </p:sp>
      <p:cxnSp>
        <p:nvCxnSpPr>
          <p:cNvPr id="78" name="Straight Connector 77">
            <a:extLst>
              <a:ext uri="{FF2B5EF4-FFF2-40B4-BE49-F238E27FC236}">
                <a16:creationId xmlns:a16="http://schemas.microsoft.com/office/drawing/2014/main" id="{2EE50FFE-09D5-3FE8-6FED-726676D84E30}"/>
              </a:ext>
            </a:extLst>
          </p:cNvPr>
          <p:cNvCxnSpPr>
            <a:cxnSpLocks/>
          </p:cNvCxnSpPr>
          <p:nvPr/>
        </p:nvCxnSpPr>
        <p:spPr bwMode="auto">
          <a:xfrm flipV="1">
            <a:off x="2141712" y="4252099"/>
            <a:ext cx="585216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ED43BC3B-76A3-7EC9-8880-D99BCC601081}"/>
              </a:ext>
            </a:extLst>
          </p:cNvPr>
          <p:cNvSpPr/>
          <p:nvPr/>
        </p:nvSpPr>
        <p:spPr>
          <a:xfrm>
            <a:off x="6055001" y="4459734"/>
            <a:ext cx="1371600" cy="266859"/>
          </a:xfrm>
          <a:prstGeom prst="rect">
            <a:avLst/>
          </a:prstGeom>
          <a:solidFill>
            <a:schemeClr val="accent1"/>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D2.0 </a:t>
            </a:r>
          </a:p>
        </p:txBody>
      </p:sp>
      <p:sp>
        <p:nvSpPr>
          <p:cNvPr id="76" name="Isosceles Triangle 75">
            <a:extLst>
              <a:ext uri="{FF2B5EF4-FFF2-40B4-BE49-F238E27FC236}">
                <a16:creationId xmlns:a16="http://schemas.microsoft.com/office/drawing/2014/main" id="{9D6EC8B7-F456-EBF3-CCF0-C1C708885108}"/>
              </a:ext>
            </a:extLst>
          </p:cNvPr>
          <p:cNvSpPr>
            <a:spLocks noChangeArrowheads="1"/>
          </p:cNvSpPr>
          <p:nvPr/>
        </p:nvSpPr>
        <p:spPr bwMode="auto">
          <a:xfrm flipH="1">
            <a:off x="8929687" y="21938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A60D0AB6-5A3D-7C69-D9E1-817205D9A9F5}"/>
              </a:ext>
            </a:extLst>
          </p:cNvPr>
          <p:cNvSpPr txBox="1">
            <a:spLocks noChangeArrowheads="1"/>
          </p:cNvSpPr>
          <p:nvPr/>
        </p:nvSpPr>
        <p:spPr bwMode="auto">
          <a:xfrm flipH="1">
            <a:off x="8611779" y="23869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Initial SA</a:t>
            </a:r>
          </a:p>
          <a:p>
            <a:pPr algn="ctr"/>
            <a:r>
              <a:rPr lang="en-US" altLang="en-US" sz="1000" dirty="0">
                <a:latin typeface="Arial" panose="020B0604020202020204" pitchFamily="34" charset="0"/>
                <a:cs typeface="Arial" panose="020B0604020202020204" pitchFamily="34" charset="0"/>
              </a:rPr>
              <a:t>07/24</a:t>
            </a:r>
          </a:p>
        </p:txBody>
      </p:sp>
      <p:sp>
        <p:nvSpPr>
          <p:cNvPr id="15" name="Isosceles Triangle 14">
            <a:extLst>
              <a:ext uri="{FF2B5EF4-FFF2-40B4-BE49-F238E27FC236}">
                <a16:creationId xmlns:a16="http://schemas.microsoft.com/office/drawing/2014/main" id="{85B8D61D-2138-73A3-1D8C-C7684FBF6F81}"/>
              </a:ext>
            </a:extLst>
          </p:cNvPr>
          <p:cNvSpPr>
            <a:spLocks noChangeArrowheads="1"/>
          </p:cNvSpPr>
          <p:nvPr/>
        </p:nvSpPr>
        <p:spPr bwMode="auto">
          <a:xfrm flipH="1">
            <a:off x="8661298" y="270892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6" name="Text Box 26">
            <a:extLst>
              <a:ext uri="{FF2B5EF4-FFF2-40B4-BE49-F238E27FC236}">
                <a16:creationId xmlns:a16="http://schemas.microsoft.com/office/drawing/2014/main" id="{B0BF20E2-E0A8-8D6F-3244-243AA2E39C1E}"/>
              </a:ext>
            </a:extLst>
          </p:cNvPr>
          <p:cNvSpPr txBox="1">
            <a:spLocks noChangeArrowheads="1"/>
          </p:cNvSpPr>
          <p:nvPr/>
        </p:nvSpPr>
        <p:spPr bwMode="auto">
          <a:xfrm flipH="1">
            <a:off x="8408042" y="290200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WG ballot 7/24</a:t>
            </a:r>
          </a:p>
        </p:txBody>
      </p:sp>
      <p:sp>
        <p:nvSpPr>
          <p:cNvPr id="17" name="Rectangle 16">
            <a:extLst>
              <a:ext uri="{FF2B5EF4-FFF2-40B4-BE49-F238E27FC236}">
                <a16:creationId xmlns:a16="http://schemas.microsoft.com/office/drawing/2014/main" id="{8DF4CEFA-24DB-B718-6CB4-42572EC91263}"/>
              </a:ext>
            </a:extLst>
          </p:cNvPr>
          <p:cNvSpPr/>
          <p:nvPr/>
        </p:nvSpPr>
        <p:spPr>
          <a:xfrm>
            <a:off x="7410322" y="5373180"/>
            <a:ext cx="1371600" cy="266858"/>
          </a:xfrm>
          <a:prstGeom prst="rect">
            <a:avLst/>
          </a:prstGeom>
          <a:gradFill flip="none" rotWithShape="1">
            <a:gsLst>
              <a:gs pos="0">
                <a:schemeClr val="accent1">
                  <a:lumMod val="5000"/>
                  <a:lumOff val="95000"/>
                </a:schemeClr>
              </a:gs>
              <a:gs pos="0">
                <a:schemeClr val="accent1"/>
              </a:gs>
              <a:gs pos="100000">
                <a:srgbClr val="FFFF00"/>
              </a:gs>
              <a:gs pos="40000">
                <a:schemeClr val="accent1"/>
              </a:gs>
              <a:gs pos="69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11bk D3.0 </a:t>
            </a:r>
          </a:p>
        </p:txBody>
      </p:sp>
      <p:sp>
        <p:nvSpPr>
          <p:cNvPr id="18" name="Rectangle 17">
            <a:extLst>
              <a:ext uri="{FF2B5EF4-FFF2-40B4-BE49-F238E27FC236}">
                <a16:creationId xmlns:a16="http://schemas.microsoft.com/office/drawing/2014/main" id="{4C4DEE5D-91E7-90BF-A2A0-F99364717F3C}"/>
              </a:ext>
            </a:extLst>
          </p:cNvPr>
          <p:cNvSpPr/>
          <p:nvPr/>
        </p:nvSpPr>
        <p:spPr>
          <a:xfrm>
            <a:off x="7938736" y="4910596"/>
            <a:ext cx="822960" cy="241730"/>
          </a:xfrm>
          <a:prstGeom prst="rect">
            <a:avLst/>
          </a:prstGeom>
          <a:solidFill>
            <a:srgbClr val="FFFF00"/>
          </a:soli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MDR</a:t>
            </a:r>
          </a:p>
        </p:txBody>
      </p:sp>
      <p:grpSp>
        <p:nvGrpSpPr>
          <p:cNvPr id="20" name="Group 19">
            <a:extLst>
              <a:ext uri="{FF2B5EF4-FFF2-40B4-BE49-F238E27FC236}">
                <a16:creationId xmlns:a16="http://schemas.microsoft.com/office/drawing/2014/main" id="{029EADD2-CC4F-C24E-8232-55230CB6EA9B}"/>
              </a:ext>
            </a:extLst>
          </p:cNvPr>
          <p:cNvGrpSpPr/>
          <p:nvPr/>
        </p:nvGrpSpPr>
        <p:grpSpPr>
          <a:xfrm>
            <a:off x="7608168" y="3497409"/>
            <a:ext cx="846911" cy="429831"/>
            <a:chOff x="7321734" y="2168072"/>
            <a:chExt cx="846911" cy="429831"/>
          </a:xfrm>
        </p:grpSpPr>
        <p:sp>
          <p:nvSpPr>
            <p:cNvPr id="21" name="Isosceles Triangle 20">
              <a:extLst>
                <a:ext uri="{FF2B5EF4-FFF2-40B4-BE49-F238E27FC236}">
                  <a16:creationId xmlns:a16="http://schemas.microsoft.com/office/drawing/2014/main" id="{43F5E3CB-F677-C745-D20E-C8A417C54820}"/>
                </a:ext>
              </a:extLst>
            </p:cNvPr>
            <p:cNvSpPr>
              <a:spLocks noChangeArrowheads="1"/>
            </p:cNvSpPr>
            <p:nvPr/>
          </p:nvSpPr>
          <p:spPr bwMode="auto">
            <a:xfrm flipH="1">
              <a:off x="7635960" y="2168072"/>
              <a:ext cx="216000" cy="180000"/>
            </a:xfrm>
            <a:prstGeom prst="triangle">
              <a:avLst>
                <a:gd name="adj" fmla="val 50000"/>
              </a:avLst>
            </a:prstGeom>
            <a:solidFill>
              <a:srgbClr val="00B05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22" name="Text Box 26">
              <a:extLst>
                <a:ext uri="{FF2B5EF4-FFF2-40B4-BE49-F238E27FC236}">
                  <a16:creationId xmlns:a16="http://schemas.microsoft.com/office/drawing/2014/main" id="{9D19D750-E3E8-6118-AD44-DC0FEB6935A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start</a:t>
              </a:r>
            </a:p>
          </p:txBody>
        </p:sp>
      </p:grpSp>
      <p:grpSp>
        <p:nvGrpSpPr>
          <p:cNvPr id="23" name="Group 22">
            <a:extLst>
              <a:ext uri="{FF2B5EF4-FFF2-40B4-BE49-F238E27FC236}">
                <a16:creationId xmlns:a16="http://schemas.microsoft.com/office/drawing/2014/main" id="{EC02E0EA-8455-6517-69C1-C28F8C82F1C6}"/>
              </a:ext>
            </a:extLst>
          </p:cNvPr>
          <p:cNvGrpSpPr/>
          <p:nvPr/>
        </p:nvGrpSpPr>
        <p:grpSpPr>
          <a:xfrm>
            <a:off x="8374617" y="3501008"/>
            <a:ext cx="846911" cy="429831"/>
            <a:chOff x="7321734" y="2168072"/>
            <a:chExt cx="846911" cy="429831"/>
          </a:xfrm>
        </p:grpSpPr>
        <p:sp>
          <p:nvSpPr>
            <p:cNvPr id="25" name="Isosceles Triangle 24">
              <a:extLst>
                <a:ext uri="{FF2B5EF4-FFF2-40B4-BE49-F238E27FC236}">
                  <a16:creationId xmlns:a16="http://schemas.microsoft.com/office/drawing/2014/main" id="{2CF913C1-0695-71EF-803F-F0FD2B318186}"/>
                </a:ext>
              </a:extLst>
            </p:cNvPr>
            <p:cNvSpPr>
              <a:spLocks noChangeArrowheads="1"/>
            </p:cNvSpPr>
            <p:nvPr/>
          </p:nvSpPr>
          <p:spPr bwMode="auto">
            <a:xfrm flipH="1">
              <a:off x="7635960" y="21680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2" name="Text Box 26">
              <a:extLst>
                <a:ext uri="{FF2B5EF4-FFF2-40B4-BE49-F238E27FC236}">
                  <a16:creationId xmlns:a16="http://schemas.microsoft.com/office/drawing/2014/main" id="{2110EAA4-D4E4-0F99-78FF-A4B093A97B35}"/>
                </a:ext>
              </a:extLst>
            </p:cNvPr>
            <p:cNvSpPr txBox="1">
              <a:spLocks noChangeArrowheads="1"/>
            </p:cNvSpPr>
            <p:nvPr/>
          </p:nvSpPr>
          <p:spPr bwMode="auto">
            <a:xfrm flipH="1">
              <a:off x="7321734" y="2361161"/>
              <a:ext cx="846911"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MDR </a:t>
              </a:r>
              <a:r>
                <a:rPr lang="en-US" altLang="en-US" sz="1000" dirty="0" err="1">
                  <a:latin typeface="Arial" panose="020B0604020202020204" pitchFamily="34" charset="0"/>
                  <a:cs typeface="Arial" panose="020B0604020202020204" pitchFamily="34" charset="0"/>
                </a:rPr>
                <a:t>cmp</a:t>
              </a:r>
              <a:endParaRPr lang="en-US" altLang="en-US" sz="1000" dirty="0">
                <a:latin typeface="Arial" panose="020B0604020202020204" pitchFamily="34" charset="0"/>
                <a:cs typeface="Arial" panose="020B0604020202020204" pitchFamily="34" charset="0"/>
              </a:endParaRPr>
            </a:p>
          </p:txBody>
        </p:sp>
      </p:grpSp>
      <p:sp>
        <p:nvSpPr>
          <p:cNvPr id="34" name="Rectangle 33">
            <a:extLst>
              <a:ext uri="{FF2B5EF4-FFF2-40B4-BE49-F238E27FC236}">
                <a16:creationId xmlns:a16="http://schemas.microsoft.com/office/drawing/2014/main" id="{816A9EB5-357B-C1F0-C6F4-C069F8E97C1D}"/>
              </a:ext>
            </a:extLst>
          </p:cNvPr>
          <p:cNvSpPr/>
          <p:nvPr/>
        </p:nvSpPr>
        <p:spPr>
          <a:xfrm>
            <a:off x="9032838" y="5366281"/>
            <a:ext cx="548640" cy="273757"/>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D4.0 </a:t>
            </a:r>
          </a:p>
        </p:txBody>
      </p:sp>
      <p:sp>
        <p:nvSpPr>
          <p:cNvPr id="35" name="Rectangle 34">
            <a:extLst>
              <a:ext uri="{FF2B5EF4-FFF2-40B4-BE49-F238E27FC236}">
                <a16:creationId xmlns:a16="http://schemas.microsoft.com/office/drawing/2014/main" id="{C0CD3C97-315D-979C-8B97-BC99B751C835}"/>
              </a:ext>
            </a:extLst>
          </p:cNvPr>
          <p:cNvSpPr/>
          <p:nvPr/>
        </p:nvSpPr>
        <p:spPr>
          <a:xfrm>
            <a:off x="9579808" y="5366282"/>
            <a:ext cx="548640" cy="273755"/>
          </a:xfrm>
          <a:prstGeom prst="rect">
            <a:avLst/>
          </a:prstGeom>
          <a:solidFill>
            <a:srgbClr val="FFFF00"/>
          </a:solidFill>
          <a:ln w="9525" cap="flat" cmpd="sng" algn="ctr">
            <a:solidFill>
              <a:srgbClr val="000000"/>
            </a:solidFill>
            <a:prstDash val="solid"/>
          </a:ln>
          <a:effectLst/>
        </p:spPr>
        <p:txBody>
          <a:bodyPr lIns="0" rIns="0"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 D5.0 </a:t>
            </a:r>
          </a:p>
        </p:txBody>
      </p:sp>
      <p:grpSp>
        <p:nvGrpSpPr>
          <p:cNvPr id="43" name="Group 42">
            <a:extLst>
              <a:ext uri="{FF2B5EF4-FFF2-40B4-BE49-F238E27FC236}">
                <a16:creationId xmlns:a16="http://schemas.microsoft.com/office/drawing/2014/main" id="{CDCEDEF3-C383-F27C-599A-3C64AC93950E}"/>
              </a:ext>
            </a:extLst>
          </p:cNvPr>
          <p:cNvGrpSpPr/>
          <p:nvPr/>
        </p:nvGrpSpPr>
        <p:grpSpPr>
          <a:xfrm>
            <a:off x="10167180" y="2232818"/>
            <a:ext cx="846911" cy="583719"/>
            <a:chOff x="8748009" y="2135494"/>
            <a:chExt cx="846911" cy="583719"/>
          </a:xfrm>
        </p:grpSpPr>
        <p:sp>
          <p:nvSpPr>
            <p:cNvPr id="37" name="Isosceles Triangle 36">
              <a:extLst>
                <a:ext uri="{FF2B5EF4-FFF2-40B4-BE49-F238E27FC236}">
                  <a16:creationId xmlns:a16="http://schemas.microsoft.com/office/drawing/2014/main" id="{BE275D04-0E55-783A-2F10-024343DE6C21}"/>
                </a:ext>
              </a:extLst>
            </p:cNvPr>
            <p:cNvSpPr>
              <a:spLocks noChangeArrowheads="1"/>
            </p:cNvSpPr>
            <p:nvPr/>
          </p:nvSpPr>
          <p:spPr bwMode="auto">
            <a:xfrm flipH="1">
              <a:off x="9065917" y="213549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38" name="Text Box 26">
              <a:extLst>
                <a:ext uri="{FF2B5EF4-FFF2-40B4-BE49-F238E27FC236}">
                  <a16:creationId xmlns:a16="http://schemas.microsoft.com/office/drawing/2014/main" id="{925CCA4D-2238-A360-9DEE-5E20B6E27453}"/>
                </a:ext>
              </a:extLst>
            </p:cNvPr>
            <p:cNvSpPr txBox="1">
              <a:spLocks noChangeArrowheads="1"/>
            </p:cNvSpPr>
            <p:nvPr/>
          </p:nvSpPr>
          <p:spPr bwMode="auto">
            <a:xfrm flipH="1">
              <a:off x="8748009" y="2328583"/>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Final SA</a:t>
              </a:r>
            </a:p>
            <a:p>
              <a:pPr algn="ctr"/>
              <a:r>
                <a:rPr lang="en-US" altLang="en-US" sz="1000" dirty="0">
                  <a:latin typeface="Arial" panose="020B0604020202020204" pitchFamily="34" charset="0"/>
                  <a:cs typeface="Arial" panose="020B0604020202020204" pitchFamily="34" charset="0"/>
                </a:rPr>
                <a:t>11/24</a:t>
              </a:r>
            </a:p>
          </p:txBody>
        </p:sp>
      </p:grpSp>
      <p:sp>
        <p:nvSpPr>
          <p:cNvPr id="39" name="Isosceles Triangle 38">
            <a:extLst>
              <a:ext uri="{FF2B5EF4-FFF2-40B4-BE49-F238E27FC236}">
                <a16:creationId xmlns:a16="http://schemas.microsoft.com/office/drawing/2014/main" id="{AC2FE1C4-C3F9-35B8-7706-22D6CDA0ECD9}"/>
              </a:ext>
            </a:extLst>
          </p:cNvPr>
          <p:cNvSpPr>
            <a:spLocks noChangeArrowheads="1"/>
          </p:cNvSpPr>
          <p:nvPr/>
        </p:nvSpPr>
        <p:spPr bwMode="auto">
          <a:xfrm flipH="1">
            <a:off x="9359408" y="271273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0" name="Text Box 26">
            <a:extLst>
              <a:ext uri="{FF2B5EF4-FFF2-40B4-BE49-F238E27FC236}">
                <a16:creationId xmlns:a16="http://schemas.microsoft.com/office/drawing/2014/main" id="{6C22E9D8-CD61-9ED2-FCE5-B0D7BA4FC6A1}"/>
              </a:ext>
            </a:extLst>
          </p:cNvPr>
          <p:cNvSpPr txBox="1">
            <a:spLocks noChangeArrowheads="1"/>
          </p:cNvSpPr>
          <p:nvPr/>
        </p:nvSpPr>
        <p:spPr bwMode="auto">
          <a:xfrm flipH="1">
            <a:off x="9106152" y="2905819"/>
            <a:ext cx="846911"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SA </a:t>
            </a:r>
            <a:r>
              <a:rPr lang="en-US" altLang="en-US" sz="1000" dirty="0" err="1">
                <a:latin typeface="Arial" panose="020B0604020202020204" pitchFamily="34" charset="0"/>
                <a:cs typeface="Arial" panose="020B0604020202020204" pitchFamily="34" charset="0"/>
              </a:rPr>
              <a:t>Recir</a:t>
            </a:r>
            <a:r>
              <a:rPr lang="en-US" altLang="en-US" sz="1000" dirty="0">
                <a:latin typeface="Arial" panose="020B0604020202020204" pitchFamily="34" charset="0"/>
                <a:cs typeface="Arial" panose="020B0604020202020204" pitchFamily="34" charset="0"/>
              </a:rPr>
              <a:t>.</a:t>
            </a:r>
          </a:p>
          <a:p>
            <a:pPr algn="ctr"/>
            <a:r>
              <a:rPr lang="en-US" altLang="en-US" sz="1000" dirty="0">
                <a:latin typeface="Arial" panose="020B0604020202020204" pitchFamily="34" charset="0"/>
                <a:cs typeface="Arial" panose="020B0604020202020204" pitchFamily="34" charset="0"/>
              </a:rPr>
              <a:t>10/24</a:t>
            </a:r>
          </a:p>
        </p:txBody>
      </p:sp>
      <p:cxnSp>
        <p:nvCxnSpPr>
          <p:cNvPr id="36" name="Straight Connector 35">
            <a:extLst>
              <a:ext uri="{FF2B5EF4-FFF2-40B4-BE49-F238E27FC236}">
                <a16:creationId xmlns:a16="http://schemas.microsoft.com/office/drawing/2014/main" id="{A2B0BAAA-5A8A-A4AA-3819-F13D9F3D7FF0}"/>
              </a:ext>
            </a:extLst>
          </p:cNvPr>
          <p:cNvCxnSpPr>
            <a:cxnSpLocks/>
          </p:cNvCxnSpPr>
          <p:nvPr/>
        </p:nvCxnSpPr>
        <p:spPr bwMode="auto">
          <a:xfrm flipV="1">
            <a:off x="6039272" y="4743072"/>
            <a:ext cx="13716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00E14D7-3DAE-7A86-C68B-AC0B40A9F897}"/>
              </a:ext>
            </a:extLst>
          </p:cNvPr>
          <p:cNvCxnSpPr>
            <a:cxnSpLocks/>
          </p:cNvCxnSpPr>
          <p:nvPr/>
        </p:nvCxnSpPr>
        <p:spPr bwMode="auto">
          <a:xfrm flipV="1">
            <a:off x="7446268" y="5181281"/>
            <a:ext cx="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5AE9E037-61B9-03A2-3325-E7554105BBD8}"/>
              </a:ext>
            </a:extLst>
          </p:cNvPr>
          <p:cNvCxnSpPr>
            <a:cxnSpLocks/>
          </p:cNvCxnSpPr>
          <p:nvPr/>
        </p:nvCxnSpPr>
        <p:spPr bwMode="auto">
          <a:xfrm flipV="1">
            <a:off x="7442236" y="5660582"/>
            <a:ext cx="6400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C4F6F6F8-1DDC-5815-387B-7B872545E5C3}"/>
              </a:ext>
            </a:extLst>
          </p:cNvPr>
          <p:cNvCxnSpPr>
            <a:cxnSpLocks/>
          </p:cNvCxnSpPr>
          <p:nvPr/>
        </p:nvCxnSpPr>
        <p:spPr bwMode="auto">
          <a:xfrm flipV="1">
            <a:off x="7934762" y="5167580"/>
            <a:ext cx="914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Footer Placeholder 18">
            <a:extLst>
              <a:ext uri="{FF2B5EF4-FFF2-40B4-BE49-F238E27FC236}">
                <a16:creationId xmlns:a16="http://schemas.microsoft.com/office/drawing/2014/main" id="{7437F9E3-3701-47FD-8E1E-66D97D64579C}"/>
              </a:ext>
            </a:extLst>
          </p:cNvPr>
          <p:cNvSpPr>
            <a:spLocks noGrp="1"/>
          </p:cNvSpPr>
          <p:nvPr>
            <p:ph type="ftr" idx="14"/>
          </p:nvPr>
        </p:nvSpPr>
        <p:spPr/>
        <p:txBody>
          <a:bodyPr/>
          <a:lstStyle/>
          <a:p>
            <a:r>
              <a:rPr lang="en-GB"/>
              <a:t>Jonathan Segev, Intel</a:t>
            </a:r>
            <a:endParaRPr lang="en-GB" dirty="0"/>
          </a:p>
        </p:txBody>
      </p:sp>
      <p:sp>
        <p:nvSpPr>
          <p:cNvPr id="33" name="Slide Number Placeholder 32">
            <a:extLst>
              <a:ext uri="{FF2B5EF4-FFF2-40B4-BE49-F238E27FC236}">
                <a16:creationId xmlns:a16="http://schemas.microsoft.com/office/drawing/2014/main" id="{A351053E-7D00-474D-973C-9DF9A6636291}"/>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8" name="Date Placeholder 47">
            <a:extLst>
              <a:ext uri="{FF2B5EF4-FFF2-40B4-BE49-F238E27FC236}">
                <a16:creationId xmlns:a16="http://schemas.microsoft.com/office/drawing/2014/main" id="{6D8C6227-7E81-466D-A666-509658DE069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767837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June 4</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June 11</a:t>
            </a:r>
            <a:r>
              <a:rPr lang="en-US" altLang="en-US" kern="0" baseline="30000" dirty="0"/>
              <a:t>th</a:t>
            </a:r>
            <a:r>
              <a:rPr lang="en-US" altLang="en-US" kern="0" dirty="0"/>
              <a:t> 		10:00 am PT/13:00 ET (2hrs)</a:t>
            </a:r>
          </a:p>
          <a:p>
            <a:pPr lvl="1">
              <a:buFont typeface="Arial" panose="020B0604020202020204" pitchFamily="34" charset="0"/>
              <a:buChar char="•"/>
            </a:pPr>
            <a:r>
              <a:rPr lang="en-US" altLang="en-US" kern="0" dirty="0"/>
              <a:t>June 25</a:t>
            </a:r>
            <a:r>
              <a:rPr lang="en-US" altLang="en-US" kern="0" baseline="30000" dirty="0"/>
              <a:t>th</a:t>
            </a:r>
            <a:r>
              <a:rPr lang="en-US" altLang="en-US" kern="0" dirty="0"/>
              <a:t> 		10:00 am PT/13:00 ET (2hrs)</a:t>
            </a:r>
            <a:r>
              <a:rPr lang="en-US" altLang="en-US" sz="2000" b="0" kern="0" baseline="30000" dirty="0">
                <a:solidFill>
                  <a:schemeClr val="tx1"/>
                </a:solidFill>
              </a:rPr>
              <a:t> ┼</a:t>
            </a:r>
            <a:r>
              <a:rPr lang="en-US" altLang="en-US" kern="0" dirty="0"/>
              <a:t>  </a:t>
            </a:r>
          </a:p>
          <a:p>
            <a:pPr lvl="1">
              <a:buFont typeface="Arial" panose="020B0604020202020204" pitchFamily="34" charset="0"/>
              <a:buChar char="•"/>
            </a:pPr>
            <a:r>
              <a:rPr lang="en-US" altLang="en-US" kern="0" dirty="0"/>
              <a:t>July 9</a:t>
            </a:r>
            <a:r>
              <a:rPr lang="en-US" altLang="en-US" kern="0" baseline="30000" dirty="0"/>
              <a:t>th</a:t>
            </a:r>
            <a:r>
              <a:rPr lang="en-US" altLang="en-US" kern="0" dirty="0"/>
              <a:t> 		10:00 am PT/13:00 ET (2hrs)</a:t>
            </a:r>
          </a:p>
          <a:p>
            <a:pPr lvl="1">
              <a:buFont typeface="Arial" panose="020B0604020202020204" pitchFamily="34" charset="0"/>
              <a:buChar char="•"/>
            </a:pPr>
            <a:endParaRPr lang="en-US" altLang="en-US" kern="0" dirty="0"/>
          </a:p>
          <a:p>
            <a:pPr marL="457200" lvl="1" indent="0"/>
            <a:endParaRPr lang="en-US" altLang="en-US" kern="0" dirty="0"/>
          </a:p>
          <a:p>
            <a:pPr lvl="1">
              <a:buFont typeface="Arial" panose="020B0604020202020204" pitchFamily="34" charset="0"/>
              <a:buChar char="•"/>
            </a:pPr>
            <a:endParaRPr lang="en-US" altLang="en-US" kern="0" baseline="30000" dirty="0"/>
          </a:p>
          <a:p>
            <a:pPr marL="0" indent="0"/>
            <a:endParaRPr lang="en-US" altLang="en-US" sz="2000" b="0" kern="0" dirty="0"/>
          </a:p>
          <a:p>
            <a:pPr marL="0" indent="0"/>
            <a:endParaRPr lang="en-US" altLang="en-US" sz="2000" b="0" kern="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584775"/>
          </a:xfrm>
          <a:prstGeom prst="rect">
            <a:avLst/>
          </a:prstGeom>
          <a:noFill/>
        </p:spPr>
        <p:txBody>
          <a:bodyPr wrap="square" rtlCol="0">
            <a:spAutoFit/>
          </a:bodyPr>
          <a:lstStyle/>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43C1F522-1B27-46A8-A0A2-6A98CDA9B77B}"/>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1E3D66B0-74C4-4E8A-820B-AD8DE857E58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0" name="Date Placeholder 9">
            <a:extLst>
              <a:ext uri="{FF2B5EF4-FFF2-40B4-BE49-F238E27FC236}">
                <a16:creationId xmlns:a16="http://schemas.microsoft.com/office/drawing/2014/main" id="{026F4E0B-E299-48AE-892A-B2E1475358A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35182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TGbn May</a:t>
            </a:r>
            <a:r>
              <a:rPr lang="en-US" dirty="0"/>
              <a:t> </a:t>
            </a:r>
            <a:r>
              <a:rPr lang="en-US" altLang="en-US" dirty="0">
                <a:solidFill>
                  <a:schemeClr val="tx1"/>
                </a:solidFill>
              </a:rPr>
              <a:t>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68</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May 2024</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2024-05-16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741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a:xfrm>
            <a:off x="914401" y="685801"/>
            <a:ext cx="10361084" cy="1065213"/>
          </a:xfrm>
        </p:spPr>
        <p:txBody>
          <a:bodyPr/>
          <a:lstStyle/>
          <a:p>
            <a:r>
              <a:rPr lang="en-US" dirty="0">
                <a:solidFill>
                  <a:schemeClr val="tx1"/>
                </a:solidFill>
              </a:rPr>
              <a:t>TGbn (Ultra High Reliability)</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t>TGbn had scheduled 9 sessions during the May interim</a:t>
            </a:r>
          </a:p>
          <a:p>
            <a:pPr marL="800100" lvl="1" indent="-342900">
              <a:buFont typeface="Arial" panose="020B0604020202020204" pitchFamily="34" charset="0"/>
              <a:buChar char="•"/>
            </a:pPr>
            <a:r>
              <a:rPr lang="en-US" sz="1800" dirty="0"/>
              <a:t>Discussed more than 50 technical submissions, covering a variety of topics:</a:t>
            </a:r>
            <a:endParaRPr lang="en-US" sz="1600" dirty="0"/>
          </a:p>
          <a:p>
            <a:pPr marL="1200150" lvl="2" indent="-342900">
              <a:buFont typeface="Arial" panose="020B0604020202020204" pitchFamily="34" charset="0"/>
              <a:buChar char="•"/>
            </a:pPr>
            <a:r>
              <a:rPr lang="en-US" sz="1600" dirty="0">
                <a:solidFill>
                  <a:schemeClr val="tx1"/>
                </a:solidFill>
              </a:rPr>
              <a:t>Multi AP operation, pilots, LDPC, sounding, A-PPDU, coexistence, distributed RU (dRU), preemption, non-primary channel access (NPCA), dynamic secondary operation, channel access, power save, roaming, channelization, MIMO, range extension, preamble/PPDU format, joint transmission, modulation and coding, coordinated beamforming, coordinated spatial reuse, coordinated rTWT, etc.</a:t>
            </a:r>
          </a:p>
          <a:p>
            <a:pPr marL="800100" lvl="1" indent="-342900">
              <a:buFont typeface="Arial" panose="020B0604020202020204" pitchFamily="34" charset="0"/>
              <a:buChar char="•"/>
            </a:pPr>
            <a:r>
              <a:rPr lang="en-US" sz="1800" dirty="0"/>
              <a:t>Consensus reached on </a:t>
            </a:r>
            <a:r>
              <a:rPr lang="en-US" sz="1800" dirty="0">
                <a:solidFill>
                  <a:schemeClr val="tx1"/>
                </a:solidFill>
              </a:rPr>
              <a:t>NPCA, power save, buffer status reporting, and additional details on </a:t>
            </a:r>
            <a:r>
              <a:rPr lang="en-US" sz="1800" dirty="0" err="1">
                <a:solidFill>
                  <a:schemeClr val="tx1"/>
                </a:solidFill>
              </a:rPr>
              <a:t>dRUs</a:t>
            </a:r>
            <a:endParaRPr lang="en-US" sz="1800" dirty="0">
              <a:solidFill>
                <a:schemeClr val="tx1"/>
              </a:solidFill>
            </a:endParaRPr>
          </a:p>
          <a:p>
            <a:pPr lvl="1">
              <a:buFont typeface="Arial" panose="020B0604020202020204" pitchFamily="34" charset="0"/>
              <a:buChar char="•"/>
            </a:pPr>
            <a:r>
              <a:rPr lang="en-US" sz="1800" dirty="0"/>
              <a:t>Reconfirmed TGbe vice-chairs, secretary and editor</a:t>
            </a:r>
          </a:p>
          <a:p>
            <a:pPr>
              <a:buFont typeface="Arial" panose="020B0604020202020204" pitchFamily="34" charset="0"/>
              <a:buChar char="•"/>
            </a:pPr>
            <a:r>
              <a:rPr lang="en-US" sz="2000" dirty="0"/>
              <a:t>Agenda is available in </a:t>
            </a:r>
            <a:r>
              <a:rPr lang="en-US" sz="2000" dirty="0">
                <a:hlinkClick r:id="rId3"/>
              </a:rPr>
              <a:t>11-24/0653r15</a:t>
            </a:r>
            <a:endParaRPr lang="en-US" sz="2000" dirty="0"/>
          </a:p>
          <a:p>
            <a:pPr>
              <a:buFont typeface="Arial" panose="020B0604020202020204" pitchFamily="34" charset="0"/>
              <a:buChar char="•"/>
            </a:pPr>
            <a:r>
              <a:rPr lang="en-US" sz="2000" dirty="0"/>
              <a:t>Motions are available in </a:t>
            </a:r>
            <a:r>
              <a:rPr lang="en-US" sz="2000" dirty="0">
                <a:hlinkClick r:id="rId4"/>
              </a:rPr>
              <a:t>11-24/171r8</a:t>
            </a:r>
            <a:endParaRPr lang="en-US" sz="2000" dirty="0"/>
          </a:p>
          <a:p>
            <a:pPr>
              <a:buFont typeface="Arial" panose="020B0604020202020204" pitchFamily="34" charset="0"/>
              <a:buChar char="•"/>
            </a:pPr>
            <a:r>
              <a:rPr lang="en-US" sz="2000" dirty="0"/>
              <a:t>Goals for July 2024: </a:t>
            </a:r>
          </a:p>
          <a:p>
            <a:pPr marL="800100" lvl="1" indent="-342900">
              <a:buFont typeface="Arial" panose="020B0604020202020204" pitchFamily="34" charset="0"/>
              <a:buChar char="•"/>
            </a:pPr>
            <a:r>
              <a:rPr lang="en-US" sz="1800" dirty="0"/>
              <a:t>Discuss technical submissions</a:t>
            </a:r>
          </a:p>
          <a:p>
            <a:pPr marL="800100" lvl="1" indent="-342900">
              <a:buFont typeface="Arial" panose="020B0604020202020204" pitchFamily="34" charset="0"/>
              <a:buChar char="•"/>
            </a:pPr>
            <a:r>
              <a:rPr lang="en-US" sz="1800" dirty="0"/>
              <a:t>Continue populating the TGbn SFD</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a:xfrm>
            <a:off x="7143757" y="6475414"/>
            <a:ext cx="4246027"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a:xfrm>
            <a:off x="929217" y="333375"/>
            <a:ext cx="2499764" cy="273050"/>
          </a:xfrm>
        </p:spPr>
        <p:txBody>
          <a:bodyPr/>
          <a:lstStyle/>
          <a:p>
            <a:r>
              <a:rPr lang="en-US" dirty="0"/>
              <a:t>May 2024</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F384DE0E-21F7-126D-A060-068E7ECEBA2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5" y="1447801"/>
            <a:ext cx="9200481" cy="5027612"/>
          </a:xfrm>
        </p:spPr>
      </p:pic>
    </p:spTree>
    <p:extLst>
      <p:ext uri="{BB962C8B-B14F-4D97-AF65-F5344CB8AC3E}">
        <p14:creationId xmlns:p14="http://schemas.microsoft.com/office/powerpoint/2010/main" val="1573330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a:xfrm>
            <a:off x="914401" y="685801"/>
            <a:ext cx="10361084" cy="1065213"/>
          </a:xfrm>
        </p:spPr>
        <p:txBody>
          <a:bodyPr/>
          <a:lstStyle/>
          <a:p>
            <a:r>
              <a:rPr lang="en-US" dirty="0">
                <a:solidFill>
                  <a:schemeClr val="tx1"/>
                </a:solidFill>
              </a:rPr>
              <a:t>Teleconference Plan</a:t>
            </a:r>
          </a:p>
        </p:txBody>
      </p:sp>
      <p:sp>
        <p:nvSpPr>
          <p:cNvPr id="11" name="Content Placeholder 10">
            <a:extLst>
              <a:ext uri="{FF2B5EF4-FFF2-40B4-BE49-F238E27FC236}">
                <a16:creationId xmlns:a16="http://schemas.microsoft.com/office/drawing/2014/main" id="{C945E25D-E1EE-4DE9-246C-B083D8BE58B6}"/>
              </a:ext>
            </a:extLst>
          </p:cNvPr>
          <p:cNvSpPr>
            <a:spLocks noGrp="1"/>
          </p:cNvSpPr>
          <p:nvPr>
            <p:ph idx="1"/>
          </p:nvPr>
        </p:nvSpPr>
        <p:spPr>
          <a:xfrm>
            <a:off x="914401" y="1751015"/>
            <a:ext cx="10361084" cy="4724400"/>
          </a:xfrm>
        </p:spPr>
        <p:txBody>
          <a:bodyPr/>
          <a:lstStyle/>
          <a:p>
            <a:pPr marL="342900" marR="0" lvl="0" indent="-342900">
              <a:spcBef>
                <a:spcPts val="0"/>
              </a:spcBef>
              <a:spcAft>
                <a:spcPts val="1200"/>
              </a:spcAft>
              <a:buFont typeface="Times New Roman" panose="02020603050405020304" pitchFamily="18" charset="0"/>
              <a:buChar char="-"/>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May 27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May 30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June</a:t>
            </a:r>
            <a:r>
              <a:rPr lang="en-US" sz="1400" b="1" dirty="0">
                <a:solidFill>
                  <a:schemeClr val="tx1"/>
                </a:solidFill>
                <a:effectLst/>
                <a:latin typeface="Times New Roman" panose="02020603050405020304" pitchFamily="18" charset="0"/>
                <a:ea typeface="Times New Roman" panose="02020603050405020304" pitchFamily="18" charset="0"/>
              </a:rPr>
              <a:t> 03 			(Monday)			– Joint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06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June</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10 			(Monday)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13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June</a:t>
            </a:r>
            <a:r>
              <a:rPr lang="en-US" sz="1400" b="1" dirty="0">
                <a:solidFill>
                  <a:schemeClr val="tx1"/>
                </a:solidFill>
                <a:effectLst/>
                <a:latin typeface="Times New Roman" panose="02020603050405020304" pitchFamily="18" charset="0"/>
                <a:ea typeface="Times New Roman" panose="02020603050405020304" pitchFamily="18" charset="0"/>
              </a:rPr>
              <a:t> 17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20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 Joint</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June</a:t>
            </a:r>
            <a:r>
              <a:rPr lang="en-US" sz="1400" b="1" dirty="0">
                <a:solidFill>
                  <a:schemeClr val="tx1"/>
                </a:solidFill>
                <a:effectLst/>
                <a:latin typeface="Times New Roman" panose="02020603050405020304" pitchFamily="18" charset="0"/>
                <a:ea typeface="Times New Roman" panose="02020603050405020304" pitchFamily="18" charset="0"/>
              </a:rPr>
              <a:t> 24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b="1" dirty="0">
                <a:solidFill>
                  <a:schemeClr val="tx1"/>
                </a:solidFill>
                <a:effectLst/>
                <a:latin typeface="Times New Roman" panose="02020603050405020304" pitchFamily="18" charset="0"/>
                <a:ea typeface="Times New Roman" panose="02020603050405020304" pitchFamily="18" charset="0"/>
              </a:rPr>
              <a:t>June 27			(Thursday) 		–</a:t>
            </a:r>
            <a:r>
              <a:rPr lang="en-US" sz="1400" dirty="0">
                <a:solidFill>
                  <a:schemeClr val="tx1"/>
                </a:solidFill>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July</a:t>
            </a:r>
            <a:r>
              <a:rPr lang="en-US" sz="1400" b="1" dirty="0">
                <a:solidFill>
                  <a:schemeClr val="tx1"/>
                </a:solidFill>
                <a:effectLst/>
                <a:latin typeface="Times New Roman" panose="02020603050405020304" pitchFamily="18" charset="0"/>
                <a:ea typeface="Times New Roman" panose="02020603050405020304" pitchFamily="18" charset="0"/>
              </a:rPr>
              <a:t> 01 			(Monday)			–  Joint			19:00-21:00 ET</a:t>
            </a:r>
          </a:p>
          <a:p>
            <a:pPr>
              <a:spcBef>
                <a:spcPts val="0"/>
              </a:spcBef>
              <a:spcAft>
                <a:spcPts val="1200"/>
              </a:spcAft>
              <a:buFont typeface="Times New Roman" panose="02020603050405020304" pitchFamily="18" charset="0"/>
              <a:buChar char="-"/>
            </a:pPr>
            <a:r>
              <a:rPr lang="en-US" sz="1400" dirty="0">
                <a:solidFill>
                  <a:srgbClr val="FF0000"/>
                </a:solidFill>
                <a:highlight>
                  <a:srgbClr val="00FFFF"/>
                </a:highlight>
                <a:latin typeface="Times New Roman" panose="02020603050405020304" pitchFamily="18" charset="0"/>
                <a:ea typeface="Times New Roman" panose="02020603050405020304" pitchFamily="18" charset="0"/>
              </a:rPr>
              <a:t>July</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 04 			(Thursday) 	</a:t>
            </a:r>
            <a:r>
              <a:rPr lang="en-US" sz="1400" b="1">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July</a:t>
            </a:r>
            <a:r>
              <a:rPr lang="en-US" sz="1400" b="1" dirty="0">
                <a:solidFill>
                  <a:schemeClr val="tx1"/>
                </a:solidFill>
                <a:effectLst/>
                <a:latin typeface="Times New Roman" panose="02020603050405020304" pitchFamily="18" charset="0"/>
                <a:ea typeface="Times New Roman" panose="02020603050405020304" pitchFamily="18" charset="0"/>
              </a:rPr>
              <a:t> 08 			(Monday)			– MAC/PHY		19:00-21:00 ET</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a:xfrm>
            <a:off x="7143757" y="6475414"/>
            <a:ext cx="4246027" cy="180975"/>
          </a:xfrm>
        </p:spPr>
        <p:txBody>
          <a:bodyPr/>
          <a:lstStyle/>
          <a:p>
            <a:r>
              <a:rPr lang="en-GB" dirty="0"/>
              <a:t>Alfred Asterjadhi, Qualcomm Inc.</a:t>
            </a:r>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a:xfrm>
            <a:off x="929217" y="333375"/>
            <a:ext cx="2499764" cy="273050"/>
          </a:xfrm>
        </p:spPr>
        <p:txBody>
          <a:bodyPr/>
          <a:lstStyle/>
          <a:p>
            <a:r>
              <a:rPr lang="en-US" dirty="0"/>
              <a:t>May 2024</a:t>
            </a:r>
            <a:endParaRPr lang="en-GB" dirty="0"/>
          </a:p>
        </p:txBody>
      </p:sp>
    </p:spTree>
    <p:extLst>
      <p:ext uri="{BB962C8B-B14F-4D97-AF65-F5344CB8AC3E}">
        <p14:creationId xmlns:p14="http://schemas.microsoft.com/office/powerpoint/2010/main" val="3928206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a:xfrm>
            <a:off x="914401" y="685801"/>
            <a:ext cx="10361084" cy="1065213"/>
          </a:xfrm>
        </p:spPr>
        <p:txBody>
          <a:bodyPr/>
          <a:lstStyle/>
          <a:p>
            <a:r>
              <a:rPr lang="en-US" dirty="0"/>
              <a:t>TGbn Timeline </a:t>
            </a:r>
            <a:r>
              <a:rPr lang="en-US"/>
              <a:t>And Status</a:t>
            </a:r>
            <a:endParaRPr lang="en-US" dirty="0"/>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113213"/>
          </a:xfrm>
        </p:spPr>
        <p:txBody>
          <a:bodyPr/>
          <a:lstStyle/>
          <a:p>
            <a:pPr marL="800100" lvl="1" indent="-342900">
              <a:buFont typeface="Arial" panose="020B0604020202020204" pitchFamily="34" charset="0"/>
              <a:buChar char="•"/>
            </a:pPr>
            <a:r>
              <a:rPr lang="en-US" altLang="en-US" b="1" dirty="0">
                <a:highlight>
                  <a:srgbClr val="00FF00"/>
                </a:highlight>
              </a:rPr>
              <a:t>PAR approved						July 2023</a:t>
            </a:r>
          </a:p>
          <a:p>
            <a:pPr marL="800100" lvl="1" indent="-342900">
              <a:buFont typeface="Arial" panose="020B0604020202020204" pitchFamily="34" charset="0"/>
              <a:buChar char="•"/>
            </a:pPr>
            <a:r>
              <a:rPr lang="en-US" altLang="en-US" b="1" dirty="0">
                <a:highlight>
                  <a:srgbClr val="00FF00"/>
                </a:highlight>
              </a:rPr>
              <a:t>First TG meeting						Nov 2023</a:t>
            </a:r>
          </a:p>
          <a:p>
            <a:pPr marL="800100" lvl="1" indent="-342900">
              <a:buFont typeface="Arial" panose="020B0604020202020204" pitchFamily="34" charset="0"/>
              <a:buChar char="•"/>
            </a:pPr>
            <a:r>
              <a:rPr lang="en-US" altLang="en-US" b="1" dirty="0">
                <a:highlight>
                  <a:srgbClr val="FFFF00"/>
                </a:highlight>
              </a:rPr>
              <a:t>D0.1 								Jan 2025</a:t>
            </a:r>
          </a:p>
          <a:p>
            <a:pPr marL="800100" lvl="1" indent="-342900">
              <a:buFont typeface="Arial" panose="020B0604020202020204" pitchFamily="34" charset="0"/>
              <a:buChar char="•"/>
            </a:pPr>
            <a:r>
              <a:rPr lang="en-US" altLang="en-US" b="1" dirty="0"/>
              <a:t>D1.0 Letter Ballot					May 2025</a:t>
            </a:r>
          </a:p>
          <a:p>
            <a:pPr marL="800100" lvl="1" indent="-342900">
              <a:buFont typeface="Arial" panose="020B0604020202020204" pitchFamily="34" charset="0"/>
              <a:buChar char="•"/>
            </a:pPr>
            <a:r>
              <a:rPr lang="en-US" altLang="en-US" b="1" dirty="0"/>
              <a:t>D2.0 LB 								May 2026</a:t>
            </a:r>
          </a:p>
          <a:p>
            <a:pPr marL="800100" lvl="1" indent="-342900">
              <a:buFont typeface="Arial" panose="020B0604020202020204" pitchFamily="34" charset="0"/>
              <a:buChar char="•"/>
            </a:pPr>
            <a:r>
              <a:rPr lang="en-US" altLang="en-US" b="1" dirty="0"/>
              <a:t>D3.0 LB 								Jan 2027</a:t>
            </a:r>
          </a:p>
          <a:p>
            <a:pPr marL="800100" lvl="1" indent="-342900">
              <a:buFont typeface="Arial" panose="020B0604020202020204" pitchFamily="34" charset="0"/>
              <a:buChar char="•"/>
            </a:pPr>
            <a:r>
              <a:rPr lang="en-US" altLang="en-US" b="1" dirty="0"/>
              <a:t>Initial SA ballot (D4.0)				May 2027</a:t>
            </a:r>
          </a:p>
          <a:p>
            <a:pPr marL="800100" lvl="1" indent="-342900">
              <a:buFont typeface="Arial" panose="020B0604020202020204" pitchFamily="34" charset="0"/>
              <a:buChar char="•"/>
            </a:pPr>
            <a:r>
              <a:rPr lang="en-US" altLang="en-US" b="1" dirty="0"/>
              <a:t>Final 802.11 WG approval			Mar 2028</a:t>
            </a:r>
          </a:p>
          <a:p>
            <a:pPr marL="800100" lvl="1" indent="-342900">
              <a:buFont typeface="Arial" panose="020B0604020202020204" pitchFamily="34" charset="0"/>
              <a:buChar char="•"/>
            </a:pPr>
            <a:r>
              <a:rPr lang="en-US" altLang="en-US" b="1" dirty="0"/>
              <a:t>802 EC approval						Mar 2028</a:t>
            </a:r>
          </a:p>
          <a:p>
            <a:pPr marL="800100" lvl="1" indent="-342900">
              <a:buFont typeface="Arial" panose="020B0604020202020204" pitchFamily="34" charset="0"/>
              <a:buChar char="•"/>
            </a:pPr>
            <a:r>
              <a:rPr lang="en-US" altLang="en-US" b="1" dirty="0"/>
              <a:t>RevCom and SASB approval			May 2028</a:t>
            </a:r>
            <a:r>
              <a:rPr lang="en-US" altLang="en-US" dirty="0"/>
              <a:t>	</a:t>
            </a:r>
            <a:endParaRPr lang="en-US" dirty="0"/>
          </a:p>
          <a:p>
            <a:pPr>
              <a:buFont typeface="Arial" panose="020B0604020202020204" pitchFamily="34" charset="0"/>
              <a:buChar char="•"/>
            </a:pPr>
            <a:endParaRPr lang="en-US" altLang="en-US"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a:xfrm>
            <a:off x="7143757" y="6475414"/>
            <a:ext cx="4246027" cy="180975"/>
          </a:xfrm>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a:xfrm>
            <a:off x="929217" y="333375"/>
            <a:ext cx="2499764" cy="273050"/>
          </a:xfrm>
        </p:spPr>
        <p:txBody>
          <a:bodyPr/>
          <a:lstStyle/>
          <a:p>
            <a:r>
              <a:rPr lang="en-US" dirty="0"/>
              <a:t>May 2024</a:t>
            </a:r>
            <a:endParaRPr lang="en-GB" dirty="0"/>
          </a:p>
        </p:txBody>
      </p:sp>
    </p:spTree>
    <p:extLst>
      <p:ext uri="{BB962C8B-B14F-4D97-AF65-F5344CB8AC3E}">
        <p14:creationId xmlns:p14="http://schemas.microsoft.com/office/powerpoint/2010/main" val="7809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2024 Interim</a:t>
            </a:r>
            <a:br>
              <a:rPr lang="en-US" altLang="zh-CN" sz="3200" dirty="0">
                <a:solidFill>
                  <a:srgbClr val="0000FF"/>
                </a:solidFill>
                <a:latin typeface="Arial Black" panose="020B0A04020102020204" pitchFamily="34" charset="0"/>
              </a:rPr>
            </a:br>
            <a:r>
              <a:rPr lang="en-US" altLang="zh-CN" sz="3200" dirty="0" err="1">
                <a:solidFill>
                  <a:srgbClr val="0000FF"/>
                </a:solidFill>
                <a:latin typeface="Arial Black" panose="020B0A04020102020204" pitchFamily="34" charset="0"/>
              </a:rPr>
              <a:t>TGbp</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Elected Vice Chairs: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Rakesh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Taori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(Infineon)</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a:latin typeface="Arial" panose="020B0604020202020204" pitchFamily="34" charset="0"/>
              </a:rPr>
              <a:t>Sebastian Max (Ericsson)</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4627CA60-331A-4B9B-846D-4750B42C022B}"/>
              </a:ext>
            </a:extLst>
          </p:cNvPr>
          <p:cNvSpPr>
            <a:spLocks noGrp="1"/>
          </p:cNvSpPr>
          <p:nvPr>
            <p:ph type="ftr" idx="11"/>
          </p:nvPr>
        </p:nvSpPr>
        <p:spPr/>
        <p:txBody>
          <a:bodyPr/>
          <a:lstStyle/>
          <a:p>
            <a:r>
              <a:rPr lang="en-GB"/>
              <a:t>Bo Sun, Sanechips</a:t>
            </a:r>
          </a:p>
        </p:txBody>
      </p:sp>
      <p:sp>
        <p:nvSpPr>
          <p:cNvPr id="3" name="Slide Number Placeholder 2">
            <a:extLst>
              <a:ext uri="{FF2B5EF4-FFF2-40B4-BE49-F238E27FC236}">
                <a16:creationId xmlns:a16="http://schemas.microsoft.com/office/drawing/2014/main" id="{FE2FF487-1972-4134-BF34-0636753D8724}"/>
              </a:ext>
            </a:extLst>
          </p:cNvPr>
          <p:cNvSpPr>
            <a:spLocks noGrp="1"/>
          </p:cNvSpPr>
          <p:nvPr>
            <p:ph type="sldNum" idx="12"/>
          </p:nvPr>
        </p:nvSpPr>
        <p:spPr/>
        <p:txBody>
          <a:bodyPr/>
          <a:lstStyle/>
          <a:p>
            <a:r>
              <a:rPr lang="en-GB"/>
              <a:t>Slide </a:t>
            </a:r>
            <a:fld id="{06B781AF-4CCF-49B0-A572-DE54FBE5D942}" type="slidenum">
              <a:rPr lang="en-GB" smtClean="0"/>
              <a:pPr/>
              <a:t>72</a:t>
            </a:fld>
            <a:endParaRPr lang="en-GB"/>
          </a:p>
        </p:txBody>
      </p:sp>
      <p:sp>
        <p:nvSpPr>
          <p:cNvPr id="4" name="Date Placeholder 3">
            <a:extLst>
              <a:ext uri="{FF2B5EF4-FFF2-40B4-BE49-F238E27FC236}">
                <a16:creationId xmlns:a16="http://schemas.microsoft.com/office/drawing/2014/main" id="{0B2B5069-313A-416E-A969-47353C77698E}"/>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954039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82500" lnSpcReduction="10000"/>
          </a:bodyPr>
          <a:lstStyle/>
          <a:p>
            <a:pPr>
              <a:buFont typeface="Arial" panose="020B0604020202020204" pitchFamily="34" charset="0"/>
              <a:buChar char="•"/>
            </a:pPr>
            <a:r>
              <a:rPr lang="en-GB" altLang="en-US" dirty="0"/>
              <a:t>5 </a:t>
            </a:r>
            <a:r>
              <a:rPr lang="en-GB" altLang="en-US" dirty="0" err="1"/>
              <a:t>TGbp</a:t>
            </a:r>
            <a:r>
              <a:rPr lang="en-GB" altLang="en-US" dirty="0"/>
              <a:t> meetings were planned and held during May interim session.</a:t>
            </a:r>
          </a:p>
          <a:p>
            <a:pPr lvl="0">
              <a:buFont typeface="Arial" panose="020B0604020202020204" pitchFamily="34" charset="0"/>
              <a:buChar char="•"/>
            </a:pPr>
            <a:r>
              <a:rPr lang="en-GB" altLang="en-US" dirty="0" err="1"/>
              <a:t>TGbp</a:t>
            </a:r>
            <a:r>
              <a:rPr lang="en-GB" altLang="en-US" dirty="0"/>
              <a:t> elected/appointed and confirmed the Vice Chairs, Secretary and Tech Editor.</a:t>
            </a:r>
          </a:p>
          <a:p>
            <a:pPr lvl="1">
              <a:buFont typeface="Arial" panose="020B0604020202020204" pitchFamily="34" charset="0"/>
              <a:buChar char="•"/>
            </a:pPr>
            <a:r>
              <a:rPr lang="en-GB" altLang="en-US" dirty="0"/>
              <a:t>Vice Chairs: Steve </a:t>
            </a:r>
            <a:r>
              <a:rPr lang="en-GB" altLang="en-US" dirty="0" err="1"/>
              <a:t>Shellhammer</a:t>
            </a:r>
            <a:r>
              <a:rPr lang="en-GB" altLang="en-US" dirty="0"/>
              <a:t>, Rakesh </a:t>
            </a:r>
            <a:r>
              <a:rPr lang="en-GB" altLang="en-US" dirty="0" err="1"/>
              <a:t>Taori</a:t>
            </a:r>
            <a:endParaRPr lang="en-GB" altLang="en-US" dirty="0"/>
          </a:p>
          <a:p>
            <a:pPr lvl="1">
              <a:buFont typeface="Arial" panose="020B0604020202020204" pitchFamily="34" charset="0"/>
              <a:buChar char="•"/>
            </a:pPr>
            <a:r>
              <a:rPr lang="en-GB" altLang="en-US" dirty="0"/>
              <a:t>Secretary: Sebastian Max</a:t>
            </a:r>
          </a:p>
          <a:p>
            <a:pPr lvl="1">
              <a:buFont typeface="Arial" panose="020B0604020202020204" pitchFamily="34" charset="0"/>
              <a:buChar char="•"/>
            </a:pPr>
            <a:r>
              <a:rPr lang="en-GB" altLang="en-US" dirty="0"/>
              <a:t>Tech Editor: </a:t>
            </a:r>
            <a:r>
              <a:rPr lang="en-GB" altLang="en-US" dirty="0" err="1"/>
              <a:t>Yinan</a:t>
            </a:r>
            <a:r>
              <a:rPr lang="en-GB" altLang="en-US" dirty="0"/>
              <a:t> Qi</a:t>
            </a:r>
          </a:p>
          <a:p>
            <a:pPr>
              <a:buFont typeface="Arial" panose="020B0604020202020204" pitchFamily="34" charset="0"/>
              <a:buChar char="•"/>
            </a:pPr>
            <a:r>
              <a:rPr lang="en-GB" altLang="en-US" dirty="0"/>
              <a:t>The 11bp selection procedure was discussed and will be decided in Jul meeting.</a:t>
            </a:r>
          </a:p>
          <a:p>
            <a:pPr lvl="0">
              <a:buFont typeface="Arial" panose="020B0604020202020204" pitchFamily="34" charset="0"/>
              <a:buChar char="•"/>
            </a:pPr>
            <a:r>
              <a:rPr lang="en-GB" altLang="en-US" dirty="0"/>
              <a:t>17 technical submissions were presented and discussed during the week.</a:t>
            </a:r>
          </a:p>
          <a:p>
            <a:pPr lvl="0">
              <a:buFont typeface="Arial" panose="020B0604020202020204" pitchFamily="34" charset="0"/>
              <a:buChar char="•"/>
            </a:pPr>
            <a:r>
              <a:rPr lang="en-GB" altLang="en-US" dirty="0"/>
              <a:t>An initial 11bp timeline was discussed and approved.</a:t>
            </a:r>
          </a:p>
          <a:p>
            <a:pPr>
              <a:buFont typeface="Arial" panose="020B0604020202020204" pitchFamily="34" charset="0"/>
              <a:buChar char="•"/>
            </a:pPr>
            <a:r>
              <a:rPr lang="en-GB" altLang="en-US" dirty="0" err="1"/>
              <a:t>TGbp</a:t>
            </a:r>
            <a:r>
              <a:rPr lang="en-GB" altLang="en-US" dirty="0"/>
              <a:t> agenda for the week is as below:</a:t>
            </a:r>
          </a:p>
          <a:p>
            <a:pPr lvl="1">
              <a:buFont typeface="Arial" panose="020B0604020202020204" pitchFamily="34" charset="0"/>
              <a:buChar char="•"/>
            </a:pPr>
            <a:r>
              <a:rPr lang="en-GB" altLang="en-US" dirty="0">
                <a:hlinkClick r:id="rId2"/>
              </a:rPr>
              <a:t>https://mentor.ieee.org/802.11/dcn/24/11-24-0666-06-00bp-tg-bp-meeting-agenda-for-may-interim-2024.pptx</a:t>
            </a:r>
            <a:endParaRPr lang="en-GB" altLang="en-US" dirty="0"/>
          </a:p>
          <a:p>
            <a:pPr lvl="1">
              <a:buFont typeface="Arial" panose="020B0604020202020204" pitchFamily="34" charset="0"/>
              <a:buChar char="•"/>
            </a:pPr>
            <a:endParaRPr lang="en-US" altLang="en-GB" dirty="0"/>
          </a:p>
          <a:p>
            <a:pPr marL="57150" indent="0"/>
            <a:r>
              <a:rPr lang="en-US" altLang="en-GB" dirty="0"/>
              <a:t>Goal of future </a:t>
            </a:r>
            <a:r>
              <a:rPr lang="en-US" altLang="en-GB" dirty="0" err="1"/>
              <a:t>TGbp</a:t>
            </a:r>
            <a:r>
              <a:rPr lang="en-US" altLang="en-GB" dirty="0"/>
              <a:t> work: </a:t>
            </a:r>
          </a:p>
          <a:p>
            <a:pPr lvl="1">
              <a:buFont typeface="Arial" panose="020B0604020202020204" pitchFamily="34" charset="0"/>
              <a:buChar char="•"/>
            </a:pPr>
            <a:r>
              <a:rPr lang="en-US" altLang="en-GB" sz="2100" dirty="0"/>
              <a:t>Define selection procedure and continue technical discussion and development.</a:t>
            </a:r>
          </a:p>
        </p:txBody>
      </p:sp>
      <p:sp>
        <p:nvSpPr>
          <p:cNvPr id="7" name="标题 6"/>
          <p:cNvSpPr>
            <a:spLocks noGrp="1"/>
          </p:cNvSpPr>
          <p:nvPr>
            <p:ph type="title"/>
          </p:nvPr>
        </p:nvSpPr>
        <p:spPr/>
        <p:txBody>
          <a:bodyPr/>
          <a:lstStyle/>
          <a:p>
            <a:r>
              <a:rPr lang="en-US" altLang="zh-CN" dirty="0" err="1"/>
              <a:t>TGbp’s</a:t>
            </a:r>
            <a:r>
              <a:rPr lang="en-US" altLang="zh-CN" dirty="0"/>
              <a:t> Progress during this week</a:t>
            </a:r>
            <a:endParaRPr lang="zh-CN" altLang="en-US" dirty="0"/>
          </a:p>
        </p:txBody>
      </p:sp>
      <p:sp>
        <p:nvSpPr>
          <p:cNvPr id="2" name="Footer Placeholder 1">
            <a:extLst>
              <a:ext uri="{FF2B5EF4-FFF2-40B4-BE49-F238E27FC236}">
                <a16:creationId xmlns:a16="http://schemas.microsoft.com/office/drawing/2014/main" id="{64CD7234-15F1-40C0-8100-969CEDC26065}"/>
              </a:ext>
            </a:extLst>
          </p:cNvPr>
          <p:cNvSpPr>
            <a:spLocks noGrp="1"/>
          </p:cNvSpPr>
          <p:nvPr>
            <p:ph type="ftr" idx="14"/>
          </p:nvPr>
        </p:nvSpPr>
        <p:spPr/>
        <p:txBody>
          <a:bodyPr/>
          <a:lstStyle/>
          <a:p>
            <a:r>
              <a:rPr lang="en-GB"/>
              <a:t>Bo Sun, Sanechips</a:t>
            </a:r>
            <a:endParaRPr lang="en-GB" dirty="0"/>
          </a:p>
        </p:txBody>
      </p:sp>
      <p:sp>
        <p:nvSpPr>
          <p:cNvPr id="6" name="Slide Number Placeholder 5">
            <a:extLst>
              <a:ext uri="{FF2B5EF4-FFF2-40B4-BE49-F238E27FC236}">
                <a16:creationId xmlns:a16="http://schemas.microsoft.com/office/drawing/2014/main" id="{28EC36CC-6D1F-49DC-AA4D-F3A716CF453B}"/>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
        <p:nvSpPr>
          <p:cNvPr id="9" name="Date Placeholder 8">
            <a:extLst>
              <a:ext uri="{FF2B5EF4-FFF2-40B4-BE49-F238E27FC236}">
                <a16:creationId xmlns:a16="http://schemas.microsoft.com/office/drawing/2014/main" id="{657C5D16-F7A8-4FDD-B8A7-63E20454B51D}"/>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427087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Timeline Plan</a:t>
            </a:r>
            <a:br>
              <a:rPr lang="en-US" altLang="zh-CN" dirty="0"/>
            </a:br>
            <a:r>
              <a:rPr lang="en-US" altLang="zh-CN" dirty="0"/>
              <a:t>(Subject to change based on development progress) </a:t>
            </a:r>
            <a:endParaRPr lang="zh-CN" altLang="en-US" dirty="0"/>
          </a:p>
        </p:txBody>
      </p:sp>
      <p:sp>
        <p:nvSpPr>
          <p:cNvPr id="34" name="文本占位符 2"/>
          <p:cNvSpPr txBox="1"/>
          <p:nvPr/>
        </p:nvSpPr>
        <p:spPr>
          <a:xfrm>
            <a:off x="2630769" y="1903650"/>
            <a:ext cx="7656121" cy="4573270"/>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PAR approved							Mar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rgbClr val="00B050"/>
                </a:solidFill>
                <a:sym typeface="+mn-ea"/>
              </a:rPr>
              <a:t>First TG meeting							May 2024</a:t>
            </a:r>
            <a:endParaRPr lang="en-US" altLang="en-US" sz="2000" kern="0" dirty="0">
              <a:solidFill>
                <a:srgbClr val="00B050"/>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D0.1 (ready for CC)						Mar, 2025</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D1.0 Letter Ballot						Feb, 2026</a:t>
            </a:r>
            <a:r>
              <a:rPr lang="en-US" altLang="en-US" sz="2000" kern="0" dirty="0">
                <a:solidFill>
                  <a:schemeClr val="tx1"/>
                </a:solidFill>
                <a:cs typeface="+mn-ea"/>
                <a:sym typeface="Wingdings" panose="05000000000000000000" pitchFamily="2" charset="2"/>
              </a:rPr>
              <a:t> </a:t>
            </a:r>
            <a:endParaRPr lang="en-US" altLang="en-US" sz="2000" kern="0" dirty="0">
              <a:solidFill>
                <a:schemeClr val="tx1"/>
              </a:solidFill>
              <a:cs typeface="+mn-ea"/>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D2.0 LB recirculation					Nov, 2026</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Form SA Ballot Pool					Mar</a:t>
            </a:r>
            <a:r>
              <a:rPr lang="en-US" altLang="en-US" sz="2000" kern="0" dirty="0">
                <a:solidFill>
                  <a:schemeClr val="tx1"/>
                </a:solidFill>
                <a:cs typeface="+mn-ea"/>
                <a:sym typeface="Wingdings" panose="05000000000000000000" pitchFamily="2" charset="2"/>
              </a:rPr>
              <a:t> 1 to Mar 31,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Initial SA Ballot (D4.0)					Aug, 2027</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Final 802.11 WG approval				Jan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a:solidFill>
                  <a:schemeClr val="tx1"/>
                </a:solidFill>
                <a:sym typeface="+mn-ea"/>
              </a:rPr>
              <a:t>802 EC approval							Mar 2028</a:t>
            </a:r>
            <a:endParaRPr lang="en-US" altLang="en-US" sz="20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May 2028</a:t>
            </a:r>
            <a:endParaRPr lang="en-US" altLang="en-US" sz="20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6FB22219-B652-42D3-BFDE-E714422FF738}"/>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CB80ABF2-DBE6-4D25-9D47-CD8B470DCCF0}"/>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6" name="Date Placeholder 5">
            <a:extLst>
              <a:ext uri="{FF2B5EF4-FFF2-40B4-BE49-F238E27FC236}">
                <a16:creationId xmlns:a16="http://schemas.microsoft.com/office/drawing/2014/main" id="{AFA4C997-3724-4700-B144-F801B76EF08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22406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err="1"/>
              <a:t>TGbp</a:t>
            </a:r>
            <a:r>
              <a:rPr lang="en-US" altLang="zh-CN" dirty="0"/>
              <a:t> Teleconference Plan</a:t>
            </a:r>
            <a:endParaRPr lang="zh-CN" altLang="en-US" dirty="0"/>
          </a:p>
        </p:txBody>
      </p:sp>
      <p:sp>
        <p:nvSpPr>
          <p:cNvPr id="8" name="文本占位符 2"/>
          <p:cNvSpPr txBox="1"/>
          <p:nvPr/>
        </p:nvSpPr>
        <p:spPr>
          <a:xfrm>
            <a:off x="2286100" y="2437036"/>
            <a:ext cx="7656121" cy="3354102"/>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Jun 11 (Tuesday), 10:00am, ET, 2 hours; </a:t>
            </a:r>
            <a:r>
              <a:rPr lang="en-US" altLang="en-US" sz="2400" kern="0" dirty="0" err="1">
                <a:solidFill>
                  <a:schemeClr val="tx1"/>
                </a:solidFill>
                <a:sym typeface="+mn-ea"/>
              </a:rPr>
              <a:t>Webex</a:t>
            </a:r>
            <a:endParaRPr lang="en-US" altLang="en-US" sz="2400" kern="0" dirty="0">
              <a:solidFill>
                <a:schemeClr val="tx1"/>
              </a:solidFill>
              <a:sym typeface="+mn-ea"/>
            </a:endParaRPr>
          </a:p>
          <a:p>
            <a:pPr lvl="1" defTabSz="337185">
              <a:lnSpc>
                <a:spcPct val="120000"/>
              </a:lnSpc>
              <a:spcBef>
                <a:spcPts val="0"/>
              </a:spcBef>
              <a:spcAft>
                <a:spcPts val="600"/>
              </a:spcAft>
              <a:buFont typeface="Arial" panose="020B0604020202020204" pitchFamily="34" charset="0"/>
              <a:buChar char="•"/>
              <a:defRPr/>
            </a:pPr>
            <a:endParaRPr lang="en-US" altLang="en-US" sz="2400" kern="0" dirty="0">
              <a:solidFill>
                <a:schemeClr val="tx1"/>
              </a:solidFill>
            </a:endParaRPr>
          </a:p>
          <a:p>
            <a:pPr lvl="1" defTabSz="337185">
              <a:lnSpc>
                <a:spcPct val="120000"/>
              </a:lnSpc>
              <a:spcBef>
                <a:spcPts val="0"/>
              </a:spcBef>
              <a:spcAft>
                <a:spcPts val="600"/>
              </a:spcAft>
              <a:buFont typeface="Arial" panose="020B0604020202020204" pitchFamily="34" charset="0"/>
              <a:buChar char="•"/>
              <a:defRPr/>
            </a:pPr>
            <a:r>
              <a:rPr lang="en-US" altLang="en-US" sz="2400" kern="0" dirty="0">
                <a:solidFill>
                  <a:schemeClr val="tx1"/>
                </a:solidFill>
                <a:sym typeface="+mn-ea"/>
              </a:rPr>
              <a:t>Jul 9 (Tuesday), 10:00am, ET, 2 hours; </a:t>
            </a:r>
            <a:r>
              <a:rPr lang="en-US" altLang="en-US" sz="2400" kern="0" dirty="0" err="1">
                <a:solidFill>
                  <a:schemeClr val="tx1"/>
                </a:solidFill>
                <a:sym typeface="+mn-ea"/>
              </a:rPr>
              <a:t>Webex</a:t>
            </a:r>
            <a:endParaRPr lang="en-US" altLang="en-US" sz="2400" kern="0" dirty="0">
              <a:solidFill>
                <a:schemeClr val="tx1"/>
              </a:solidFill>
              <a:cs typeface="+mn-ea"/>
              <a:sym typeface="Wingdings" panose="05000000000000000000" pitchFamily="2" charset="2"/>
            </a:endParaRPr>
          </a:p>
        </p:txBody>
      </p:sp>
      <p:sp>
        <p:nvSpPr>
          <p:cNvPr id="2" name="Footer Placeholder 1">
            <a:extLst>
              <a:ext uri="{FF2B5EF4-FFF2-40B4-BE49-F238E27FC236}">
                <a16:creationId xmlns:a16="http://schemas.microsoft.com/office/drawing/2014/main" id="{0E03B35D-B628-4B36-9486-44C1E2A819C2}"/>
              </a:ext>
            </a:extLst>
          </p:cNvPr>
          <p:cNvSpPr>
            <a:spLocks noGrp="1"/>
          </p:cNvSpPr>
          <p:nvPr>
            <p:ph type="ftr" idx="14"/>
          </p:nvPr>
        </p:nvSpPr>
        <p:spPr/>
        <p:txBody>
          <a:bodyPr/>
          <a:lstStyle/>
          <a:p>
            <a:r>
              <a:rPr lang="en-GB"/>
              <a:t>Bo Sun, Sanechips</a:t>
            </a:r>
            <a:endParaRPr lang="en-GB" dirty="0"/>
          </a:p>
        </p:txBody>
      </p:sp>
      <p:sp>
        <p:nvSpPr>
          <p:cNvPr id="3" name="Slide Number Placeholder 2">
            <a:extLst>
              <a:ext uri="{FF2B5EF4-FFF2-40B4-BE49-F238E27FC236}">
                <a16:creationId xmlns:a16="http://schemas.microsoft.com/office/drawing/2014/main" id="{9F10B836-8C67-4FD2-A70E-D9C8AC5074B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617CABF0-B6C1-43C5-B6B0-4585D0B0E11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58762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2024 IMMW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2024-05-16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1273"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12B1A391-DDBC-4285-8EFC-69BE3FFC92C5}"/>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22E264BC-5B33-4DB8-95C9-1F50FCB9C078}"/>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5" name="Date Placeholder 4">
            <a:extLst>
              <a:ext uri="{FF2B5EF4-FFF2-40B4-BE49-F238E27FC236}">
                <a16:creationId xmlns:a16="http://schemas.microsoft.com/office/drawing/2014/main" id="{40741553-7FEF-43B6-88EC-77007FE29EA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13938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4 contributions focused on the scope of the project</a:t>
            </a:r>
          </a:p>
          <a:p>
            <a:pPr lvl="1">
              <a:lnSpc>
                <a:spcPct val="90000"/>
              </a:lnSpc>
            </a:pPr>
            <a:r>
              <a:rPr lang="en-US" sz="1800" dirty="0"/>
              <a:t>PAR and CSD documents are stable since 4 months.</a:t>
            </a:r>
          </a:p>
          <a:p>
            <a:pPr lvl="1">
              <a:lnSpc>
                <a:spcPct val="90000"/>
              </a:lnSpc>
            </a:pPr>
            <a:r>
              <a:rPr lang="en-US" sz="1800" dirty="0"/>
              <a:t>As planned by SG timeline, we ran motion on PAR and CSD documents</a:t>
            </a:r>
          </a:p>
          <a:p>
            <a:pPr lvl="2">
              <a:lnSpc>
                <a:spcPct val="90000"/>
              </a:lnSpc>
            </a:pPr>
            <a:r>
              <a:rPr lang="en-US" sz="1600" dirty="0"/>
              <a:t>Motion failed: PAR 130Y, 49N, 27A</a:t>
            </a:r>
          </a:p>
          <a:p>
            <a:pPr lvl="1">
              <a:lnSpc>
                <a:spcPct val="90000"/>
              </a:lnSpc>
            </a:pPr>
            <a:r>
              <a:rPr lang="en-US" sz="1800" dirty="0"/>
              <a:t>The group was unable to identify tangible reasons for these unexpected last-minute objections</a:t>
            </a:r>
          </a:p>
          <a:p>
            <a:pPr lvl="1">
              <a:lnSpc>
                <a:spcPct val="90000"/>
              </a:lnSpc>
            </a:pPr>
            <a:endParaRPr lang="en-US" sz="1200" dirty="0"/>
          </a:p>
          <a:p>
            <a:pPr lvl="1">
              <a:lnSpc>
                <a:spcPct val="90000"/>
              </a:lnSpc>
            </a:pPr>
            <a:endParaRPr lang="en-US" sz="1800" dirty="0"/>
          </a:p>
          <a:p>
            <a:pPr lvl="1">
              <a:lnSpc>
                <a:spcPct val="90000"/>
              </a:lnSpc>
            </a:pPr>
            <a:endParaRPr lang="en-US" dirty="0"/>
          </a:p>
          <a:p>
            <a:pPr lvl="1">
              <a:lnSpc>
                <a:spcPct val="90000"/>
              </a:lnSpc>
            </a:pPr>
            <a:r>
              <a:rPr lang="en-US" dirty="0"/>
              <a:t>Minutes:</a:t>
            </a:r>
          </a:p>
          <a:p>
            <a:pPr lvl="2">
              <a:lnSpc>
                <a:spcPct val="90000"/>
              </a:lnSpc>
            </a:pPr>
            <a:r>
              <a:rPr lang="en-US" sz="1800" dirty="0"/>
              <a:t>Document 24/926r0: will be uploaded soon </a:t>
            </a:r>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1877E20C-3717-4E19-A617-9C885EC45EDC}"/>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90119B7C-336B-41B8-85D7-3950F84A137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77</a:t>
            </a:fld>
            <a:endParaRPr lang="en-US" dirty="0"/>
          </a:p>
        </p:txBody>
      </p:sp>
      <p:sp>
        <p:nvSpPr>
          <p:cNvPr id="5" name="Date Placeholder 4">
            <a:extLst>
              <a:ext uri="{FF2B5EF4-FFF2-40B4-BE49-F238E27FC236}">
                <a16:creationId xmlns:a16="http://schemas.microsoft.com/office/drawing/2014/main" id="{6B4A79E6-ACD0-4926-BDE3-E7B87A39A0FF}"/>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3999238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a:buFont typeface="Arial" panose="020B0604020202020204" pitchFamily="34" charset="0"/>
              <a:buChar char="•"/>
            </a:pPr>
            <a:r>
              <a:rPr lang="en-US" sz="1600" b="0" dirty="0"/>
              <a:t>No conf calls</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July:</a:t>
            </a:r>
          </a:p>
          <a:p>
            <a:pPr lvl="1">
              <a:buFont typeface="Arial" panose="020B0604020202020204" pitchFamily="34" charset="0"/>
              <a:buChar char="•"/>
            </a:pPr>
            <a:r>
              <a:rPr lang="en-US" sz="1800" dirty="0"/>
              <a:t>Approve PAR and CSD documents</a:t>
            </a:r>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a:t>
            </a:r>
          </a:p>
        </p:txBody>
      </p:sp>
      <p:sp>
        <p:nvSpPr>
          <p:cNvPr id="3" name="Footer Placeholder 2">
            <a:extLst>
              <a:ext uri="{FF2B5EF4-FFF2-40B4-BE49-F238E27FC236}">
                <a16:creationId xmlns:a16="http://schemas.microsoft.com/office/drawing/2014/main" id="{BBFBB40C-C25A-4CFB-B26D-150704E36749}"/>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93C31756-0EE7-44C2-9B4F-EEC0237A877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dirty="0"/>
          </a:p>
        </p:txBody>
      </p:sp>
      <p:sp>
        <p:nvSpPr>
          <p:cNvPr id="7" name="Date Placeholder 6">
            <a:extLst>
              <a:ext uri="{FF2B5EF4-FFF2-40B4-BE49-F238E27FC236}">
                <a16:creationId xmlns:a16="http://schemas.microsoft.com/office/drawing/2014/main" id="{4EF8AAAC-2588-4E1C-A091-BE88B5EAEE9B}"/>
              </a:ext>
            </a:extLst>
          </p:cNvPr>
          <p:cNvSpPr>
            <a:spLocks noGrp="1"/>
          </p:cNvSpPr>
          <p:nvPr>
            <p:ph type="dt" sz="half" idx="10"/>
          </p:nvPr>
        </p:nvSpPr>
        <p:spPr/>
        <p:txBody>
          <a:bodyPr/>
          <a:lstStyle/>
          <a:p>
            <a:pPr>
              <a:defRPr/>
            </a:pPr>
            <a:r>
              <a:rPr lang="en-US"/>
              <a:t>May 2024</a:t>
            </a:r>
            <a:endParaRPr lang="en-US" dirty="0"/>
          </a:p>
        </p:txBody>
      </p:sp>
    </p:spTree>
    <p:extLst>
      <p:ext uri="{BB962C8B-B14F-4D97-AF65-F5344CB8AC3E}">
        <p14:creationId xmlns:p14="http://schemas.microsoft.com/office/powerpoint/2010/main" val="685590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CF65-08B5-431E-9BAD-C0818313F713}"/>
              </a:ext>
            </a:extLst>
          </p:cNvPr>
          <p:cNvSpPr>
            <a:spLocks noGrp="1"/>
          </p:cNvSpPr>
          <p:nvPr>
            <p:ph type="ctrTitle"/>
          </p:nvPr>
        </p:nvSpPr>
        <p:spPr/>
        <p:txBody>
          <a:bodyPr/>
          <a:lstStyle/>
          <a:p>
            <a:r>
              <a:rPr lang="en-US"/>
              <a:t>802.15 liaison</a:t>
            </a:r>
          </a:p>
        </p:txBody>
      </p:sp>
      <p:sp>
        <p:nvSpPr>
          <p:cNvPr id="3" name="Subtitle 2">
            <a:extLst>
              <a:ext uri="{FF2B5EF4-FFF2-40B4-BE49-F238E27FC236}">
                <a16:creationId xmlns:a16="http://schemas.microsoft.com/office/drawing/2014/main" id="{CE15CACE-99BE-4EA3-984F-01C0C38D542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31376D8-D3C8-4F88-89FE-E0B9AB652094}"/>
              </a:ext>
            </a:extLst>
          </p:cNvPr>
          <p:cNvSpPr>
            <a:spLocks noGrp="1"/>
          </p:cNvSpPr>
          <p:nvPr>
            <p:ph type="ftr" idx="11"/>
          </p:nvPr>
        </p:nvSpPr>
        <p:spPr/>
        <p:txBody>
          <a:bodyPr/>
          <a:lstStyle/>
          <a:p>
            <a:r>
              <a:rPr lang="en-GB"/>
              <a:t>xxxxxxxxxx</a:t>
            </a:r>
          </a:p>
        </p:txBody>
      </p:sp>
      <p:sp>
        <p:nvSpPr>
          <p:cNvPr id="8" name="Slide Number Placeholder 7">
            <a:extLst>
              <a:ext uri="{FF2B5EF4-FFF2-40B4-BE49-F238E27FC236}">
                <a16:creationId xmlns:a16="http://schemas.microsoft.com/office/drawing/2014/main" id="{B011CDE2-329A-4B9B-97F1-95CB3DDC0668}"/>
              </a:ext>
            </a:extLst>
          </p:cNvPr>
          <p:cNvSpPr>
            <a:spLocks noGrp="1"/>
          </p:cNvSpPr>
          <p:nvPr>
            <p:ph type="sldNum" idx="12"/>
          </p:nvPr>
        </p:nvSpPr>
        <p:spPr/>
        <p:txBody>
          <a:bodyPr/>
          <a:lstStyle/>
          <a:p>
            <a:r>
              <a:rPr lang="en-GB"/>
              <a:t>Slide </a:t>
            </a:r>
            <a:fld id="{DE40C9FC-4879-4F20-9ECA-A574A90476B7}" type="slidenum">
              <a:rPr lang="en-GB" smtClean="0"/>
              <a:pPr/>
              <a:t>79</a:t>
            </a:fld>
            <a:endParaRPr lang="en-GB"/>
          </a:p>
        </p:txBody>
      </p:sp>
      <p:sp>
        <p:nvSpPr>
          <p:cNvPr id="9" name="Date Placeholder 8">
            <a:extLst>
              <a:ext uri="{FF2B5EF4-FFF2-40B4-BE49-F238E27FC236}">
                <a16:creationId xmlns:a16="http://schemas.microsoft.com/office/drawing/2014/main" id="{FBE8AC69-2DB6-426E-AE51-F8417F20FFA9}"/>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320434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D3B1-49E1-BE53-6EA4-E0A4B561C0FC}"/>
              </a:ext>
            </a:extLst>
          </p:cNvPr>
          <p:cNvSpPr>
            <a:spLocks noGrp="1"/>
          </p:cNvSpPr>
          <p:nvPr>
            <p:ph type="title"/>
          </p:nvPr>
        </p:nvSpPr>
        <p:spPr/>
        <p:txBody>
          <a:bodyPr/>
          <a:lstStyle/>
          <a:p>
            <a:r>
              <a:rPr lang="en-US" dirty="0"/>
              <a:t>Attendance by affiliation (May interim session)</a:t>
            </a:r>
          </a:p>
        </p:txBody>
      </p:sp>
      <p:sp>
        <p:nvSpPr>
          <p:cNvPr id="4" name="Date Placeholder 3">
            <a:extLst>
              <a:ext uri="{FF2B5EF4-FFF2-40B4-BE49-F238E27FC236}">
                <a16:creationId xmlns:a16="http://schemas.microsoft.com/office/drawing/2014/main" id="{5A1FAFDE-74BF-C73C-8BC9-F10BC13B9221}"/>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4671D3C3-6674-8FEF-6634-FF2009E56AA9}"/>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ECF4EC0E-B5A4-65D4-72C5-2C506B899404}"/>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1" name="Content Placeholder 10">
            <a:extLst>
              <a:ext uri="{FF2B5EF4-FFF2-40B4-BE49-F238E27FC236}">
                <a16:creationId xmlns:a16="http://schemas.microsoft.com/office/drawing/2014/main" id="{57805641-66AA-275B-FFB3-6E03E17222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199"/>
            <a:ext cx="8881848" cy="4853495"/>
          </a:xfrm>
        </p:spPr>
      </p:pic>
    </p:spTree>
    <p:extLst>
      <p:ext uri="{BB962C8B-B14F-4D97-AF65-F5344CB8AC3E}">
        <p14:creationId xmlns:p14="http://schemas.microsoft.com/office/powerpoint/2010/main" val="6299059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2024</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15 May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spid="_x0000_s12297" name="Document" r:id="rId4" imgW="8284803" imgH="4492752" progId="Word.Document.8">
                  <p:embed/>
                </p:oleObj>
              </mc:Choice>
              <mc:Fallback>
                <p:oleObj name="Document" r:id="rId4" imgW="8284803" imgH="4492752" progId="Word.Document.8">
                  <p:embed/>
                  <p:pic>
                    <p:nvPicPr>
                      <p:cNvPr id="12" name="Object 11"/>
                      <p:cNvPicPr>
                        <a:picLocks noChangeAspect="1" noChangeArrowheads="1"/>
                      </p:cNvPicPr>
                      <p:nvPr/>
                    </p:nvPicPr>
                    <p:blipFill>
                      <a:blip r:embed="rId5"/>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A7875F96-8A55-40C0-BEB1-41597DEAD74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A0E3958-7F4A-4794-BD24-A2E7ECC9ED4A}"/>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304FD3B7-B0B6-4A40-810F-730781062CCC}"/>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45627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19 March 2024</a:t>
            </a:r>
          </a:p>
          <a:p>
            <a:pPr lvl="1" algn="just">
              <a:spcBef>
                <a:spcPts val="300"/>
              </a:spcBef>
              <a:buFont typeface="Arial" panose="020B0604020202020204" pitchFamily="34" charset="0"/>
              <a:buChar char="•"/>
            </a:pPr>
            <a:r>
              <a:rPr lang="en-US" altLang="en-US" sz="1800" dirty="0"/>
              <a:t>57 voters (including 10 on LMSC)</a:t>
            </a:r>
          </a:p>
          <a:p>
            <a:pPr lvl="1" algn="just">
              <a:spcBef>
                <a:spcPts val="300"/>
              </a:spcBef>
              <a:buFont typeface="Arial" panose="020B0604020202020204" pitchFamily="34" charset="0"/>
              <a:buChar char="•"/>
            </a:pPr>
            <a:r>
              <a:rPr lang="en-US" altLang="en-US" sz="1800" dirty="0"/>
              <a:t>4 nearly voters</a:t>
            </a:r>
          </a:p>
          <a:p>
            <a:pPr lvl="1" algn="just">
              <a:spcBef>
                <a:spcPts val="300"/>
              </a:spcBef>
              <a:buFont typeface="Arial" panose="020B0604020202020204" pitchFamily="34" charset="0"/>
              <a:buChar char="•"/>
            </a:pPr>
            <a:r>
              <a:rPr lang="en-US" altLang="en-US" sz="1800" dirty="0"/>
              <a:t>17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Gaurav </a:t>
            </a:r>
            <a:r>
              <a:rPr lang="en-US" altLang="en-US" sz="1800" dirty="0" err="1"/>
              <a:t>Patwardhan</a:t>
            </a:r>
            <a:r>
              <a:rPr lang="en-US" altLang="en-US" sz="1800" dirty="0"/>
              <a:t> (Hewlett Packard Enterprise)</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solidFill>
                  <a:schemeClr val="tx1"/>
                </a:solidFill>
                <a:cs typeface="Arial" panose="020B0604020202020204" pitchFamily="34" charset="0"/>
              </a:rPr>
              <a:t>IEEE SA Program Manager:  Jodi </a:t>
            </a:r>
            <a:r>
              <a:rPr lang="en-US" altLang="en-US" sz="1800" dirty="0" err="1">
                <a:solidFill>
                  <a:schemeClr val="tx1"/>
                </a:solidFill>
                <a:cs typeface="Arial" panose="020B0604020202020204" pitchFamily="34" charset="0"/>
              </a:rPr>
              <a:t>Haasz</a:t>
            </a:r>
            <a:r>
              <a:rPr lang="en-US" altLang="en-US" sz="1800" dirty="0">
                <a:solidFill>
                  <a:schemeClr val="tx1"/>
                </a:solidFill>
                <a:cs typeface="Arial" panose="020B0604020202020204" pitchFamily="34" charset="0"/>
              </a:rPr>
              <a:t> (IEEE SA)</a:t>
            </a:r>
            <a:endParaRPr lang="en-US" altLang="en-US" sz="1800" dirty="0">
              <a:solidFill>
                <a:schemeClr val="tx1"/>
              </a:solidFill>
            </a:endParaRPr>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FFDCC483-DC72-41C1-986D-C0C2116F9E9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8EB2FCA2-74F8-4EEB-A1E1-FB9865E99FB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5" name="Date Placeholder 4">
            <a:extLst>
              <a:ext uri="{FF2B5EF4-FFF2-40B4-BE49-F238E27FC236}">
                <a16:creationId xmlns:a16="http://schemas.microsoft.com/office/drawing/2014/main" id="{5C5040B9-0046-4F68-BFFA-FCD32CA4765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0223891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2024 March plenary</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200" dirty="0"/>
              <a:t>Reviewed the </a:t>
            </a:r>
            <a:r>
              <a:rPr lang="en-US" altLang="en-US" sz="2200" dirty="0">
                <a:hlinkClick r:id="rId3"/>
              </a:rPr>
              <a:t>latest ongoing consultations</a:t>
            </a:r>
            <a:endParaRPr lang="en-US" altLang="en-US" sz="2200" dirty="0"/>
          </a:p>
          <a:p>
            <a:pPr algn="just">
              <a:spcBef>
                <a:spcPts val="1800"/>
              </a:spcBef>
              <a:buFont typeface="Arial" panose="020B0604020202020204" pitchFamily="34" charset="0"/>
              <a:buChar char="•"/>
            </a:pPr>
            <a:r>
              <a:rPr lang="en-US" altLang="en-US" sz="2200" dirty="0"/>
              <a:t>Approved the following IEEE 802 LMSC submissions:</a:t>
            </a:r>
          </a:p>
          <a:p>
            <a:pPr lvl="1" algn="just">
              <a:buFont typeface="Arial" panose="020B0604020202020204" pitchFamily="34" charset="0"/>
              <a:buChar char="•"/>
            </a:pPr>
            <a:r>
              <a:rPr lang="en-US" sz="1800" dirty="0"/>
              <a:t>US FCC:  </a:t>
            </a:r>
            <a:r>
              <a:rPr lang="en-US" sz="1800" dirty="0">
                <a:hlinkClick r:id="rId4"/>
              </a:rPr>
              <a:t>6 GHz Second Further Notice of Proposed Rulemaking</a:t>
            </a:r>
            <a:endParaRPr lang="en-US" sz="1800" dirty="0"/>
          </a:p>
          <a:p>
            <a:pPr lvl="1" algn="just">
              <a:buFont typeface="Arial" panose="020B0604020202020204" pitchFamily="34" charset="0"/>
              <a:buChar char="•"/>
            </a:pPr>
            <a:r>
              <a:rPr lang="en-US" sz="1800" dirty="0"/>
              <a:t>CEPT:  </a:t>
            </a:r>
            <a:r>
              <a:rPr lang="en-US" sz="1800" dirty="0">
                <a:hlinkClick r:id="rId5"/>
              </a:rPr>
              <a:t>Draft ECC Report 355</a:t>
            </a:r>
            <a:endParaRPr lang="en-US" sz="1800" dirty="0"/>
          </a:p>
          <a:p>
            <a:pPr lvl="1" algn="just">
              <a:buFont typeface="Arial" panose="020B0604020202020204" pitchFamily="34" charset="0"/>
              <a:buChar char="•"/>
            </a:pPr>
            <a:r>
              <a:rPr lang="en-US" sz="1800" dirty="0"/>
              <a:t>ITU-R Working Party 5A:  </a:t>
            </a:r>
            <a:r>
              <a:rPr lang="en-US" sz="1800" dirty="0">
                <a:hlinkClick r:id="rId6"/>
              </a:rPr>
              <a:t>Proposed modification to ITU-R M.1450-5</a:t>
            </a:r>
            <a:endParaRPr lang="en-US" sz="1800" dirty="0"/>
          </a:p>
          <a:p>
            <a:pPr lvl="1" algn="just">
              <a:buFont typeface="Arial" panose="020B0604020202020204" pitchFamily="34" charset="0"/>
              <a:buChar char="•"/>
            </a:pPr>
            <a:r>
              <a:rPr lang="en-US" sz="1800" dirty="0"/>
              <a:t>Thailand NBTC:  </a:t>
            </a:r>
            <a:r>
              <a:rPr lang="en-US" sz="1800" dirty="0">
                <a:hlinkClick r:id="rId7"/>
              </a:rPr>
              <a:t>Draft amendment to technical standards for telecommunications equipment and equipment using the frequency 5.925 – 6.425 GHz</a:t>
            </a:r>
            <a:endParaRPr lang="en-US" sz="1800" dirty="0"/>
          </a:p>
          <a:p>
            <a:pPr lvl="1" algn="just">
              <a:buFont typeface="Arial" panose="020B0604020202020204" pitchFamily="34" charset="0"/>
              <a:buChar char="•"/>
            </a:pPr>
            <a:r>
              <a:rPr lang="en-US" sz="1800" dirty="0"/>
              <a:t>Canada RABC:  </a:t>
            </a:r>
            <a:r>
              <a:rPr lang="en-US" sz="1800" dirty="0">
                <a:hlinkClick r:id="rId8"/>
              </a:rPr>
              <a:t>RSS-210 Issue 11: </a:t>
            </a:r>
            <a:r>
              <a:rPr lang="en-US" sz="1800" dirty="0" err="1">
                <a:hlinkClick r:id="rId8"/>
              </a:rPr>
              <a:t>Licence</a:t>
            </a:r>
            <a:r>
              <a:rPr lang="en-US" sz="1800" dirty="0">
                <a:hlinkClick r:id="rId8"/>
              </a:rPr>
              <a:t>-Exempt Radio Apparatus: Category I Equipment</a:t>
            </a:r>
            <a:endParaRPr lang="en-US" sz="1800" dirty="0"/>
          </a:p>
          <a:p>
            <a:pPr lvl="1" algn="just">
              <a:buFont typeface="Arial" panose="020B0604020202020204" pitchFamily="34" charset="0"/>
              <a:buChar char="•"/>
            </a:pPr>
            <a:r>
              <a:rPr lang="en-US" sz="1800" spc="-5" dirty="0">
                <a:solidFill>
                  <a:schemeClr val="tx1"/>
                </a:solidFill>
                <a:cs typeface="Arial"/>
              </a:rPr>
              <a:t>Australia ACMA:  </a:t>
            </a:r>
            <a:r>
              <a:rPr lang="en-US" sz="1800" spc="-5" dirty="0">
                <a:solidFill>
                  <a:schemeClr val="tx1"/>
                </a:solidFill>
                <a:cs typeface="Arial"/>
                <a:hlinkClick r:id="rId9"/>
              </a:rPr>
              <a:t>Draft Five-year spectrum outlook 2024-29 and 2024-25 work program</a:t>
            </a:r>
            <a:endParaRPr lang="en-US" altLang="en-US" sz="2200" dirty="0"/>
          </a:p>
          <a:p>
            <a:pPr algn="just">
              <a:spcBef>
                <a:spcPts val="2400"/>
              </a:spcBef>
              <a:spcAft>
                <a:spcPts val="600"/>
              </a:spcAft>
              <a:buFont typeface="Arial" panose="020B0604020202020204" pitchFamily="34" charset="0"/>
              <a:buChar char="•"/>
            </a:pPr>
            <a:r>
              <a:rPr lang="en-US" altLang="en-US" sz="2200" dirty="0"/>
              <a:t>Discussed the latest topics related to spectrum and regulation in Europe, North America, and Asia Pacific.</a:t>
            </a:r>
          </a:p>
          <a:p>
            <a:pPr algn="just">
              <a:buFont typeface="Arial" panose="020B0604020202020204" pitchFamily="34" charset="0"/>
              <a:buChar char="•"/>
            </a:pPr>
            <a:endParaRPr lang="en-US" altLang="en-US" sz="22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0072E82-34F2-40E5-A2AE-7CD2DB1E875C}"/>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4D98E69D-B3C8-40CA-9B33-B1658A5FEF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5" name="Date Placeholder 4">
            <a:extLst>
              <a:ext uri="{FF2B5EF4-FFF2-40B4-BE49-F238E27FC236}">
                <a16:creationId xmlns:a16="http://schemas.microsoft.com/office/drawing/2014/main" id="{8A6681E2-5523-4E17-81D4-FD0F1714444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241226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(1)</a:t>
            </a:r>
          </a:p>
        </p:txBody>
      </p:sp>
      <p:sp>
        <p:nvSpPr>
          <p:cNvPr id="11" name="Content Placeholder 2"/>
          <p:cNvSpPr>
            <a:spLocks noGrp="1"/>
          </p:cNvSpPr>
          <p:nvPr>
            <p:ph idx="1"/>
          </p:nvPr>
        </p:nvSpPr>
        <p:spPr>
          <a:xfrm>
            <a:off x="914400" y="1524000"/>
            <a:ext cx="7924800" cy="4495800"/>
          </a:xfrm>
        </p:spPr>
        <p:txBody>
          <a:bodyPr/>
          <a:lstStyle/>
          <a:p>
            <a:pPr marL="230188" marR="117475" indent="-230188" algn="just">
              <a:buFont typeface="Times New Roman" pitchFamily="16" charset="0"/>
              <a:buChar char="•"/>
              <a:tabLst>
                <a:tab pos="230188" algn="l"/>
              </a:tabLst>
            </a:pPr>
            <a:r>
              <a:rPr lang="en-US" sz="1800" dirty="0"/>
              <a:t>Invited presentation (remote)</a:t>
            </a:r>
          </a:p>
          <a:p>
            <a:pPr marL="630238" marR="117475" lvl="1" indent="-230188" algn="just">
              <a:buFont typeface="Times New Roman" pitchFamily="16" charset="0"/>
              <a:buChar char="•"/>
              <a:tabLst>
                <a:tab pos="230188" algn="l"/>
              </a:tabLst>
            </a:pPr>
            <a:r>
              <a:rPr lang="en-US" sz="1600" b="0" dirty="0"/>
              <a:t>Title:  </a:t>
            </a:r>
            <a:r>
              <a:rPr lang="en-US" sz="1600" dirty="0"/>
              <a:t>Selected aspects of radio spectrum management and regulation in the Republic of Poland</a:t>
            </a:r>
            <a:endParaRPr lang="en-US" sz="1600" b="0" dirty="0"/>
          </a:p>
          <a:p>
            <a:pPr marL="630238" marR="117475" lvl="1" indent="-230188" algn="just">
              <a:buFont typeface="Times New Roman" pitchFamily="16" charset="0"/>
              <a:buChar char="•"/>
              <a:tabLst>
                <a:tab pos="230188" algn="l"/>
              </a:tabLst>
            </a:pPr>
            <a:r>
              <a:rPr lang="en-US" sz="1600" b="0" dirty="0"/>
              <a:t>Author: </a:t>
            </a:r>
            <a:r>
              <a:rPr lang="en-US" sz="1600" b="1" dirty="0"/>
              <a:t>Mr. </a:t>
            </a:r>
            <a:r>
              <a:rPr lang="en-US" sz="1600" b="1" dirty="0" err="1"/>
              <a:t>Mariusz</a:t>
            </a:r>
            <a:r>
              <a:rPr lang="en-US" sz="1600" b="1" dirty="0"/>
              <a:t> </a:t>
            </a:r>
            <a:r>
              <a:rPr lang="en-US" sz="1600" b="1" dirty="0" err="1"/>
              <a:t>Gruszczyński</a:t>
            </a:r>
            <a:r>
              <a:rPr lang="en-US" sz="1600" dirty="0"/>
              <a:t>, Head of </a:t>
            </a:r>
            <a:r>
              <a:rPr lang="en-US" sz="1600" dirty="0" err="1"/>
              <a:t>Radiocommunication</a:t>
            </a:r>
            <a:r>
              <a:rPr lang="en-US" sz="1600" dirty="0"/>
              <a:t> Networks Unit in the Department of Radio Spectrum of the Office of Electronic Communications (UKE), Poland</a:t>
            </a:r>
            <a:endParaRPr lang="en-US" sz="1600" b="0" dirty="0"/>
          </a:p>
          <a:p>
            <a:pPr marL="630238" marR="117475" lvl="1" indent="-230188" algn="just">
              <a:buFont typeface="Times New Roman" pitchFamily="16" charset="0"/>
              <a:buChar char="•"/>
              <a:tabLst>
                <a:tab pos="230188" algn="l"/>
              </a:tabLst>
            </a:pPr>
            <a:r>
              <a:rPr lang="en-US" sz="1600" b="0" dirty="0"/>
              <a:t>Document: </a:t>
            </a:r>
            <a:r>
              <a:rPr lang="en-US" sz="1600" b="0" dirty="0">
                <a:hlinkClick r:id="rId3"/>
              </a:rPr>
              <a:t>18-24/0053</a:t>
            </a:r>
            <a:endParaRPr lang="en-US" sz="1600" b="0" dirty="0"/>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1030288" marR="117475" lvl="2" indent="-230188" algn="just">
              <a:spcBef>
                <a:spcPts val="600"/>
              </a:spcBef>
              <a:buFont typeface="Times New Roman" pitchFamily="16" charset="0"/>
              <a:buChar char="•"/>
              <a:tabLst>
                <a:tab pos="230188" algn="l"/>
              </a:tabLst>
            </a:pPr>
            <a:endParaRPr lang="en-US" sz="1400" spc="-5" dirty="0">
              <a:solidFill>
                <a:schemeClr val="tx1"/>
              </a:solidFill>
              <a:cs typeface="Arial"/>
            </a:endParaRPr>
          </a:p>
          <a:p>
            <a:pPr marL="630238" marR="117475" lvl="1" indent="-230188" algn="just">
              <a:spcBef>
                <a:spcPts val="600"/>
              </a:spcBef>
              <a:buFont typeface="Times New Roman" pitchFamily="16" charset="0"/>
              <a:buChar char="•"/>
              <a:tabLst>
                <a:tab pos="230188" algn="l"/>
              </a:tabLst>
            </a:pPr>
            <a:endParaRPr lang="en-US" sz="1600" spc="-5" dirty="0">
              <a:solidFill>
                <a:schemeClr val="tx1"/>
              </a:solidFill>
              <a:cs typeface="Arial"/>
            </a:endParaRPr>
          </a:p>
          <a:p>
            <a:pPr marL="230188" marR="117475" indent="-230188" algn="just">
              <a:buFont typeface="Times New Roman" pitchFamily="16" charset="0"/>
              <a:buChar char="•"/>
              <a:tabLst>
                <a:tab pos="230188" algn="l"/>
              </a:tabLst>
            </a:pPr>
            <a:endParaRPr lang="en-US" sz="1600" spc="-5" dirty="0">
              <a:latin typeface="+mj-lt"/>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12" name="Rectangle 11"/>
          <p:cNvSpPr/>
          <p:nvPr/>
        </p:nvSpPr>
        <p:spPr>
          <a:xfrm>
            <a:off x="9421565" y="4562656"/>
            <a:ext cx="2153154" cy="276999"/>
          </a:xfrm>
          <a:prstGeom prst="rect">
            <a:avLst/>
          </a:prstGeom>
        </p:spPr>
        <p:txBody>
          <a:bodyPr wrap="none">
            <a:spAutoFit/>
          </a:bodyPr>
          <a:lstStyle/>
          <a:p>
            <a:r>
              <a:rPr lang="en-US" sz="1200" dirty="0">
                <a:solidFill>
                  <a:schemeClr val="tx1"/>
                </a:solidFill>
              </a:rPr>
              <a:t>  Source: </a:t>
            </a:r>
            <a:r>
              <a:rPr lang="en-US" sz="1200" dirty="0" err="1">
                <a:solidFill>
                  <a:schemeClr val="tx1"/>
                </a:solidFill>
              </a:rPr>
              <a:t>Mariusz</a:t>
            </a:r>
            <a:r>
              <a:rPr lang="en-US" sz="1200" dirty="0">
                <a:solidFill>
                  <a:schemeClr val="tx1"/>
                </a:solidFill>
              </a:rPr>
              <a:t> </a:t>
            </a:r>
            <a:r>
              <a:rPr lang="en-US" sz="1200" dirty="0" err="1">
                <a:solidFill>
                  <a:schemeClr val="tx1"/>
                </a:solidFill>
              </a:rPr>
              <a:t>Gruszczyński</a:t>
            </a:r>
            <a:endParaRPr lang="en-US" sz="1200" dirty="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431" y="1676401"/>
            <a:ext cx="2244603" cy="2834100"/>
          </a:xfrm>
          <a:prstGeom prst="rect">
            <a:avLst/>
          </a:prstGeom>
        </p:spPr>
      </p:pic>
      <p:sp>
        <p:nvSpPr>
          <p:cNvPr id="3" name="Footer Placeholder 2">
            <a:extLst>
              <a:ext uri="{FF2B5EF4-FFF2-40B4-BE49-F238E27FC236}">
                <a16:creationId xmlns:a16="http://schemas.microsoft.com/office/drawing/2014/main" id="{CEFACD09-C539-4863-9E45-7F64A4B8C07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C6A1292-90BA-44AB-B64A-BC351837082E}"/>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6C1BBC1A-3D06-4C52-BE35-832AA02EF00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7225166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 (2)</a:t>
            </a:r>
          </a:p>
        </p:txBody>
      </p:sp>
      <p:sp>
        <p:nvSpPr>
          <p:cNvPr id="10" name="Content Placeholder 2"/>
          <p:cNvSpPr>
            <a:spLocks noGrp="1"/>
          </p:cNvSpPr>
          <p:nvPr>
            <p:ph idx="1"/>
          </p:nvPr>
        </p:nvSpPr>
        <p:spPr>
          <a:xfrm>
            <a:off x="838200" y="1524000"/>
            <a:ext cx="10439400" cy="4648200"/>
          </a:xfrm>
        </p:spPr>
        <p:txBody>
          <a:bodyPr/>
          <a:lstStyle/>
          <a:p>
            <a:pPr algn="just">
              <a:spcBef>
                <a:spcPts val="1800"/>
              </a:spcBef>
              <a:buFont typeface="Arial" panose="020B0604020202020204" pitchFamily="34" charset="0"/>
              <a:buChar char="•"/>
            </a:pPr>
            <a:r>
              <a:rPr lang="en-US" altLang="en-US" sz="2200" dirty="0">
                <a:cs typeface="Arial" panose="020B0604020202020204" pitchFamily="34" charset="0"/>
              </a:rPr>
              <a:t>Review the following consultation, petition for rulemaking, and liaison statement:</a:t>
            </a:r>
          </a:p>
          <a:p>
            <a:pPr lvl="1" algn="just">
              <a:spcBef>
                <a:spcPts val="600"/>
              </a:spcBef>
              <a:buFont typeface="Arial" panose="020B0604020202020204" pitchFamily="34" charset="0"/>
              <a:buChar char="•"/>
            </a:pPr>
            <a:r>
              <a:rPr lang="en-US" sz="1800" spc="-5" dirty="0">
                <a:solidFill>
                  <a:schemeClr val="tx1"/>
                </a:solidFill>
                <a:cs typeface="Arial"/>
              </a:rPr>
              <a:t>South Africa ICASA:  </a:t>
            </a:r>
            <a:r>
              <a:rPr lang="en-US" sz="1800" dirty="0">
                <a:hlinkClick r:id="rId3"/>
              </a:rPr>
              <a:t>Draft Radio Frequency Migration Plan</a:t>
            </a:r>
            <a:r>
              <a:rPr lang="en-US" sz="1800" dirty="0"/>
              <a:t> </a:t>
            </a:r>
          </a:p>
          <a:p>
            <a:pPr lvl="2" algn="just">
              <a:spcBef>
                <a:spcPts val="600"/>
              </a:spcBef>
              <a:buFont typeface="Arial" panose="020B0604020202020204" pitchFamily="34" charset="0"/>
              <a:buChar char="•"/>
            </a:pPr>
            <a:r>
              <a:rPr lang="en-US" sz="1600" dirty="0"/>
              <a:t>A motion on the </a:t>
            </a:r>
            <a:r>
              <a:rPr lang="en-US" sz="1600" dirty="0">
                <a:hlinkClick r:id="rId4"/>
              </a:rPr>
              <a:t>proposed response </a:t>
            </a:r>
            <a:r>
              <a:rPr lang="en-US" sz="1600" dirty="0"/>
              <a:t>expected on Thursday AM1</a:t>
            </a:r>
          </a:p>
          <a:p>
            <a:pPr lvl="1" algn="just">
              <a:spcBef>
                <a:spcPts val="600"/>
              </a:spcBef>
              <a:buFont typeface="Arial" panose="020B0604020202020204" pitchFamily="34" charset="0"/>
              <a:buChar char="•"/>
            </a:pPr>
            <a:r>
              <a:rPr lang="en-US" sz="1800" spc="-5" dirty="0">
                <a:solidFill>
                  <a:schemeClr val="tx1"/>
                </a:solidFill>
                <a:cs typeface="Arial"/>
              </a:rPr>
              <a:t>United States FCC:  </a:t>
            </a:r>
            <a:r>
              <a:rPr lang="en-US" sz="1800" spc="-5" dirty="0">
                <a:solidFill>
                  <a:schemeClr val="tx1"/>
                </a:solidFill>
                <a:cs typeface="Arial"/>
                <a:hlinkClick r:id="rId5"/>
              </a:rPr>
              <a:t>Petition for rulemaking of </a:t>
            </a:r>
            <a:r>
              <a:rPr lang="en-US" sz="1800" spc="-5" dirty="0" err="1">
                <a:solidFill>
                  <a:schemeClr val="tx1"/>
                </a:solidFill>
                <a:cs typeface="Arial"/>
                <a:hlinkClick r:id="rId5"/>
              </a:rPr>
              <a:t>NextNav</a:t>
            </a:r>
            <a:r>
              <a:rPr lang="en-US" sz="1800" spc="-5" dirty="0">
                <a:solidFill>
                  <a:schemeClr val="tx1"/>
                </a:solidFill>
                <a:cs typeface="Arial"/>
                <a:hlinkClick r:id="rId5"/>
              </a:rPr>
              <a:t> Inc. in the matter of enabling next-generation terrestrial positioning, navigation, and timing and 5G: a plan for the lower 900 MHz band (902-928 MHz)</a:t>
            </a:r>
            <a:r>
              <a:rPr lang="en-US" sz="1800" spc="-5" dirty="0">
                <a:solidFill>
                  <a:schemeClr val="tx1"/>
                </a:solidFill>
                <a:cs typeface="Arial"/>
              </a:rPr>
              <a:t> </a:t>
            </a:r>
          </a:p>
          <a:p>
            <a:pPr lvl="2" algn="just">
              <a:spcBef>
                <a:spcPts val="600"/>
              </a:spcBef>
              <a:buFont typeface="Arial" panose="020B0604020202020204" pitchFamily="34" charset="0"/>
              <a:buChar char="•"/>
            </a:pPr>
            <a:r>
              <a:rPr lang="en-US" sz="1600" spc="-5" dirty="0">
                <a:solidFill>
                  <a:schemeClr val="tx1"/>
                </a:solidFill>
                <a:cs typeface="Arial"/>
              </a:rPr>
              <a:t>Refer to the </a:t>
            </a:r>
            <a:r>
              <a:rPr lang="en-US" sz="1600" spc="-5" dirty="0">
                <a:solidFill>
                  <a:schemeClr val="tx1"/>
                </a:solidFill>
                <a:cs typeface="Arial"/>
                <a:hlinkClick r:id="rId6"/>
              </a:rPr>
              <a:t>presentation slide deck</a:t>
            </a:r>
            <a:r>
              <a:rPr lang="en-US" sz="1600" spc="-5" dirty="0">
                <a:solidFill>
                  <a:schemeClr val="tx1"/>
                </a:solidFill>
                <a:cs typeface="Arial"/>
              </a:rPr>
              <a:t> for details</a:t>
            </a:r>
          </a:p>
          <a:p>
            <a:pPr lvl="1" algn="just">
              <a:spcBef>
                <a:spcPts val="600"/>
              </a:spcBef>
              <a:buFont typeface="Arial" panose="020B0604020202020204" pitchFamily="34" charset="0"/>
              <a:buChar char="•"/>
            </a:pPr>
            <a:r>
              <a:rPr lang="en-GB" sz="1800" dirty="0">
                <a:hlinkClick r:id="rId7"/>
              </a:rPr>
              <a:t>Liaison</a:t>
            </a:r>
            <a:r>
              <a:rPr lang="en-GB" sz="1800" dirty="0"/>
              <a:t> from ETSI ISG THZ on the publication of GR THz 001 and GR THz 002</a:t>
            </a:r>
            <a:endParaRPr lang="en-US" sz="1800" spc="-5" dirty="0">
              <a:solidFill>
                <a:schemeClr val="tx1"/>
              </a:solidFill>
              <a:cs typeface="Arial"/>
            </a:endParaRPr>
          </a:p>
          <a:p>
            <a:pPr algn="just">
              <a:spcBef>
                <a:spcPts val="1800"/>
              </a:spcBef>
              <a:buFont typeface="Arial" panose="020B0604020202020204" pitchFamily="34" charset="0"/>
              <a:buChar char="•"/>
            </a:pPr>
            <a:r>
              <a:rPr lang="en-US" altLang="en-US" sz="2200" dirty="0">
                <a:cs typeface="Arial" panose="020B0604020202020204" pitchFamily="34" charset="0"/>
              </a:rPr>
              <a:t>Discuss the latest topics related to spectrum and regulation in Europe, North America, and Asia Pacific</a:t>
            </a:r>
          </a:p>
          <a:p>
            <a:pPr lvl="1" algn="just">
              <a:spcBef>
                <a:spcPts val="600"/>
              </a:spcBef>
              <a:buFont typeface="Arial" panose="020B0604020202020204" pitchFamily="34" charset="0"/>
              <a:buChar char="•"/>
            </a:pPr>
            <a:r>
              <a:rPr lang="en-US" altLang="en-US" sz="1800" dirty="0">
                <a:cs typeface="Arial" panose="020B0604020202020204" pitchFamily="34" charset="0"/>
              </a:rPr>
              <a:t>ETSI BRAN </a:t>
            </a:r>
            <a:r>
              <a:rPr lang="en-US" altLang="en-US" sz="1800" dirty="0">
                <a:cs typeface="Arial" panose="020B0604020202020204" pitchFamily="34" charset="0"/>
                <a:hlinkClick r:id="rId8"/>
              </a:rPr>
              <a:t>May 2024 update</a:t>
            </a:r>
            <a:endParaRPr lang="en-US" altLang="en-US" sz="1800" dirty="0">
              <a:cs typeface="Arial" panose="020B0604020202020204" pitchFamily="34" charset="0"/>
            </a:endParaRPr>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05616387-48B6-47D5-94C6-DEA91E05DD3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F4B9744-DD45-47FB-A630-C49BBFC921AC}"/>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5" name="Date Placeholder 4">
            <a:extLst>
              <a:ext uri="{FF2B5EF4-FFF2-40B4-BE49-F238E27FC236}">
                <a16:creationId xmlns:a16="http://schemas.microsoft.com/office/drawing/2014/main" id="{E764DB65-4178-4488-9E98-D3787ADFF671}"/>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3112159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WG </a:t>
            </a:r>
            <a:r>
              <a:rPr lang="en-US" dirty="0"/>
              <a:t>May </a:t>
            </a:r>
            <a:r>
              <a:rPr lang="en-US" i="0" dirty="0">
                <a:solidFill>
                  <a:srgbClr val="000000"/>
                </a:solidFill>
                <a:effectLst/>
              </a:rPr>
              <a:t>2024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2024-5-12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3321"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821E0900-BE10-438E-A228-21E54E8BD9D8}"/>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801E5A34-AF3A-4F6E-AB5A-9F6B63B490E1}"/>
              </a:ext>
            </a:extLst>
          </p:cNvPr>
          <p:cNvSpPr>
            <a:spLocks noGrp="1"/>
          </p:cNvSpPr>
          <p:nvPr>
            <p:ph type="sldNum" idx="12"/>
          </p:nvPr>
        </p:nvSpPr>
        <p:spPr/>
        <p:txBody>
          <a:bodyPr/>
          <a:lstStyle/>
          <a:p>
            <a:r>
              <a:rPr lang="en-GB"/>
              <a:t>Slide </a:t>
            </a:r>
            <a:fld id="{DE40C9FC-4879-4F20-9ECA-A574A90476B7}" type="slidenum">
              <a:rPr lang="en-GB" smtClean="0"/>
              <a:pPr/>
              <a:t>85</a:t>
            </a:fld>
            <a:endParaRPr lang="en-GB"/>
          </a:p>
        </p:txBody>
      </p:sp>
      <p:sp>
        <p:nvSpPr>
          <p:cNvPr id="5" name="Date Placeholder 4">
            <a:extLst>
              <a:ext uri="{FF2B5EF4-FFF2-40B4-BE49-F238E27FC236}">
                <a16:creationId xmlns:a16="http://schemas.microsoft.com/office/drawing/2014/main" id="{F998ECEA-264F-4CFD-AFCA-8850AF010CC9}"/>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646772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53 voters as of May 2024.</a:t>
            </a:r>
          </a:p>
          <a:p>
            <a:pPr marL="0">
              <a:buFont typeface="Arial" panose="020B0604020202020204" pitchFamily="34" charset="0"/>
              <a:buChar char="•"/>
            </a:pPr>
            <a:r>
              <a:rPr lang="en-US" b="0" dirty="0">
                <a:solidFill>
                  <a:schemeClr val="tx1"/>
                </a:solidFill>
                <a:latin typeface="+mj-lt"/>
              </a:rPr>
              <a:t>Officers before elections</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2655086627"/>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71438856"/>
                  </a:ext>
                </a:extLst>
              </a:tr>
              <a:tr h="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Steve </a:t>
                      </a:r>
                      <a:r>
                        <a:rPr lang="en-US" sz="2000" dirty="0" err="1">
                          <a:latin typeface="Calibri" panose="020F0502020204030204" pitchFamily="34" charset="0"/>
                          <a:cs typeface="Calibri" panose="020F0502020204030204" pitchFamily="34" charset="0"/>
                        </a:rPr>
                        <a:t>Shellhammer</a:t>
                      </a:r>
                      <a:r>
                        <a:rPr lang="en-US" sz="2000" dirty="0">
                          <a:latin typeface="Calibri" panose="020F0502020204030204" pitchFamily="34" charset="0"/>
                          <a:cs typeface="Calibri" panose="020F0502020204030204" pitchFamily="34" charset="0"/>
                        </a:rPr>
                        <a:t> (Qualcomm)</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B3B57941-4746-4A6E-B8FC-363BF0720BFF}"/>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059ACE14-EE98-4553-9B69-DCD657AB50B7}"/>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8" name="Date Placeholder 7">
            <a:extLst>
              <a:ext uri="{FF2B5EF4-FFF2-40B4-BE49-F238E27FC236}">
                <a16:creationId xmlns:a16="http://schemas.microsoft.com/office/drawing/2014/main" id="{A19238CC-80A6-4128-9158-61E7E25D8B55}"/>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088251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03C1B9-7403-0407-5658-ABD7ABA12253}"/>
              </a:ext>
            </a:extLst>
          </p:cNvPr>
          <p:cNvSpPr>
            <a:spLocks noGrp="1"/>
          </p:cNvSpPr>
          <p:nvPr>
            <p:ph type="title"/>
          </p:nvPr>
        </p:nvSpPr>
        <p:spPr>
          <a:xfrm>
            <a:off x="743372" y="731522"/>
            <a:ext cx="10454909" cy="1136227"/>
          </a:xfrm>
        </p:spPr>
        <p:txBody>
          <a:bodyPr/>
          <a:lstStyle/>
          <a:p>
            <a:r>
              <a:rPr lang="en-US" sz="3200" dirty="0"/>
              <a:t>Coexistence Assessment documents</a:t>
            </a:r>
          </a:p>
        </p:txBody>
      </p:sp>
      <p:sp>
        <p:nvSpPr>
          <p:cNvPr id="8" name="Content Placeholder 2">
            <a:extLst>
              <a:ext uri="{FF2B5EF4-FFF2-40B4-BE49-F238E27FC236}">
                <a16:creationId xmlns:a16="http://schemas.microsoft.com/office/drawing/2014/main" id="{AD330CA7-E0BB-9580-6E63-1CE76CBBF479}"/>
              </a:ext>
            </a:extLst>
          </p:cNvPr>
          <p:cNvSpPr>
            <a:spLocks noGrp="1"/>
          </p:cNvSpPr>
          <p:nvPr>
            <p:ph idx="1"/>
          </p:nvPr>
        </p:nvSpPr>
        <p:spPr>
          <a:xfrm>
            <a:off x="731520" y="2113282"/>
            <a:ext cx="10469880" cy="4387427"/>
          </a:xfrm>
        </p:spPr>
        <p:txBody>
          <a:bodyPr/>
          <a:lstStyle/>
          <a:p>
            <a:r>
              <a:rPr lang="en-US" sz="2400" dirty="0"/>
              <a:t>There were no ballots on Coexistence Assessment documents since the  March session</a:t>
            </a:r>
          </a:p>
          <a:p>
            <a:endParaRPr lang="en-US" sz="2400" dirty="0"/>
          </a:p>
        </p:txBody>
      </p:sp>
      <p:sp>
        <p:nvSpPr>
          <p:cNvPr id="2" name="Footer Placeholder 1">
            <a:extLst>
              <a:ext uri="{FF2B5EF4-FFF2-40B4-BE49-F238E27FC236}">
                <a16:creationId xmlns:a16="http://schemas.microsoft.com/office/drawing/2014/main" id="{D9E7CAE2-4806-4ED7-BCA5-28B6AA559A95}"/>
              </a:ext>
            </a:extLst>
          </p:cNvPr>
          <p:cNvSpPr>
            <a:spLocks noGrp="1"/>
          </p:cNvSpPr>
          <p:nvPr>
            <p:ph type="ftr" idx="14"/>
          </p:nvPr>
        </p:nvSpPr>
        <p:spPr/>
        <p:txBody>
          <a:bodyPr/>
          <a:lstStyle/>
          <a:p>
            <a:r>
              <a:rPr lang="en-GB"/>
              <a:t>Tuncer Baykas, Vestel</a:t>
            </a:r>
            <a:endParaRPr lang="en-GB" dirty="0"/>
          </a:p>
        </p:txBody>
      </p:sp>
      <p:sp>
        <p:nvSpPr>
          <p:cNvPr id="3" name="Slide Number Placeholder 2">
            <a:extLst>
              <a:ext uri="{FF2B5EF4-FFF2-40B4-BE49-F238E27FC236}">
                <a16:creationId xmlns:a16="http://schemas.microsoft.com/office/drawing/2014/main" id="{9555CB85-AF0A-476B-A529-374F751CD7BE}"/>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B48F968E-1AD2-4EBC-9D35-5BB4286A5B8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577849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973B5C0-2F64-7811-60C5-5D7690000B09}"/>
              </a:ext>
            </a:extLst>
          </p:cNvPr>
          <p:cNvSpPr>
            <a:spLocks noGrp="1"/>
          </p:cNvSpPr>
          <p:nvPr>
            <p:ph type="title"/>
          </p:nvPr>
        </p:nvSpPr>
        <p:spPr>
          <a:xfrm>
            <a:off x="731520" y="731522"/>
            <a:ext cx="11003280" cy="1136227"/>
          </a:xfrm>
        </p:spPr>
        <p:txBody>
          <a:bodyPr/>
          <a:lstStyle/>
          <a:p>
            <a:pPr algn="ctr"/>
            <a:r>
              <a:rPr lang="en-US" dirty="0"/>
              <a:t>802.19.3a Task Group</a:t>
            </a:r>
          </a:p>
        </p:txBody>
      </p:sp>
      <p:sp>
        <p:nvSpPr>
          <p:cNvPr id="10" name="Content Placeholder 2">
            <a:extLst>
              <a:ext uri="{FF2B5EF4-FFF2-40B4-BE49-F238E27FC236}">
                <a16:creationId xmlns:a16="http://schemas.microsoft.com/office/drawing/2014/main" id="{BD202D7C-AF2F-6F7C-4390-A58235360323}"/>
              </a:ext>
            </a:extLst>
          </p:cNvPr>
          <p:cNvSpPr txBox="1">
            <a:spLocks/>
          </p:cNvSpPr>
          <p:nvPr/>
        </p:nvSpPr>
        <p:spPr bwMode="auto">
          <a:xfrm>
            <a:off x="731520" y="2113282"/>
            <a:ext cx="11003280" cy="4387427"/>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r>
              <a:rPr lang="en-US" sz="2400" kern="0" dirty="0"/>
              <a:t>Task Group 3a started its activities </a:t>
            </a:r>
          </a:p>
          <a:p>
            <a:r>
              <a:rPr lang="en-US" sz="2400" kern="0" dirty="0"/>
              <a:t>Scope of the project: This amendment updates and expands coexistence recommendations to address new market requirements, increasing data traffic, greater device density of devices, and increased potential for congestion based on both IEEE Std 802.11-2020 and IEEE Std 802.15.4 sub-1 GHz standards. This amendment includes recommendations with respect to new devices, as well as compatibility with deployed legacy devices</a:t>
            </a:r>
          </a:p>
          <a:p>
            <a:endParaRPr lang="en-US" sz="2400" kern="0" dirty="0"/>
          </a:p>
          <a:p>
            <a:endParaRPr lang="en-US" sz="2400" kern="0" dirty="0"/>
          </a:p>
          <a:p>
            <a:endParaRPr lang="en-US" sz="2400" kern="0" dirty="0"/>
          </a:p>
        </p:txBody>
      </p:sp>
      <p:sp>
        <p:nvSpPr>
          <p:cNvPr id="3" name="Footer Placeholder 2">
            <a:extLst>
              <a:ext uri="{FF2B5EF4-FFF2-40B4-BE49-F238E27FC236}">
                <a16:creationId xmlns:a16="http://schemas.microsoft.com/office/drawing/2014/main" id="{41A51B69-543D-48B6-9DA7-8ACEE6CFF6B0}"/>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3EC9E969-12BF-4B97-A3ED-C1FF093F96F5}"/>
              </a:ext>
            </a:extLst>
          </p:cNvPr>
          <p:cNvSpPr>
            <a:spLocks noGrp="1"/>
          </p:cNvSpPr>
          <p:nvPr>
            <p:ph type="sldNum" idx="12"/>
          </p:nvPr>
        </p:nvSpPr>
        <p:spPr/>
        <p:txBody>
          <a:bodyPr/>
          <a:lstStyle/>
          <a:p>
            <a:r>
              <a:rPr lang="en-GB"/>
              <a:t>Slide </a:t>
            </a:r>
            <a:fld id="{3ABCC52B-A3F7-440B-BBF2-55191E6E7773}" type="slidenum">
              <a:rPr lang="en-GB" smtClean="0"/>
              <a:pPr/>
              <a:t>88</a:t>
            </a:fld>
            <a:endParaRPr lang="en-GB"/>
          </a:p>
        </p:txBody>
      </p:sp>
      <p:sp>
        <p:nvSpPr>
          <p:cNvPr id="7" name="Date Placeholder 6">
            <a:extLst>
              <a:ext uri="{FF2B5EF4-FFF2-40B4-BE49-F238E27FC236}">
                <a16:creationId xmlns:a16="http://schemas.microsoft.com/office/drawing/2014/main" id="{5D8EE8DF-B6D2-4024-92D9-8A67ADEFFD89}"/>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4208894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B6FFBE-B6A9-BF07-6370-DE5F5B631685}"/>
              </a:ext>
            </a:extLst>
          </p:cNvPr>
          <p:cNvSpPr>
            <a:spLocks noGrp="1"/>
          </p:cNvSpPr>
          <p:nvPr>
            <p:ph type="title"/>
          </p:nvPr>
        </p:nvSpPr>
        <p:spPr>
          <a:xfrm>
            <a:off x="914401" y="685801"/>
            <a:ext cx="10361084" cy="609599"/>
          </a:xfrm>
        </p:spPr>
        <p:txBody>
          <a:bodyPr wrap="square" anchor="ctr">
            <a:normAutofit/>
          </a:bodyPr>
          <a:lstStyle/>
          <a:p>
            <a:pPr algn="ctr"/>
            <a:r>
              <a:rPr kumimoji="0" lang="en-GB" sz="3200" b="1" i="0" u="none" strike="noStrike" kern="0" cap="none" spc="0" normalizeH="0" baseline="0" noProof="0" dirty="0">
                <a:ln>
                  <a:noFill/>
                </a:ln>
                <a:solidFill>
                  <a:srgbClr val="000000"/>
                </a:solidFill>
                <a:effectLst/>
                <a:uLnTx/>
                <a:uFillTx/>
                <a:latin typeface="Times New Roman"/>
                <a:ea typeface="MS Gothic"/>
              </a:rPr>
              <a:t>May 2024</a:t>
            </a:r>
            <a:endParaRPr lang="en-US" dirty="0"/>
          </a:p>
        </p:txBody>
      </p:sp>
      <p:pic>
        <p:nvPicPr>
          <p:cNvPr id="5" name="Picture 4">
            <a:extLst>
              <a:ext uri="{FF2B5EF4-FFF2-40B4-BE49-F238E27FC236}">
                <a16:creationId xmlns:a16="http://schemas.microsoft.com/office/drawing/2014/main" id="{9C550C75-7AF4-6C69-0D94-97E26C0FFFE9}"/>
              </a:ext>
            </a:extLst>
          </p:cNvPr>
          <p:cNvPicPr>
            <a:picLocks noChangeAspect="1"/>
          </p:cNvPicPr>
          <p:nvPr/>
        </p:nvPicPr>
        <p:blipFill>
          <a:blip r:embed="rId2"/>
          <a:stretch>
            <a:fillRect/>
          </a:stretch>
        </p:blipFill>
        <p:spPr>
          <a:xfrm>
            <a:off x="2182919" y="2208149"/>
            <a:ext cx="7330440" cy="1714500"/>
          </a:xfrm>
          <a:prstGeom prst="rect">
            <a:avLst/>
          </a:prstGeom>
        </p:spPr>
      </p:pic>
      <p:sp>
        <p:nvSpPr>
          <p:cNvPr id="7" name="Footer Placeholder 6">
            <a:extLst>
              <a:ext uri="{FF2B5EF4-FFF2-40B4-BE49-F238E27FC236}">
                <a16:creationId xmlns:a16="http://schemas.microsoft.com/office/drawing/2014/main" id="{802D0CB5-E2D6-4AE2-942D-0236C4C10322}"/>
              </a:ext>
            </a:extLst>
          </p:cNvPr>
          <p:cNvSpPr>
            <a:spLocks noGrp="1"/>
          </p:cNvSpPr>
          <p:nvPr>
            <p:ph type="ftr" idx="11"/>
          </p:nvPr>
        </p:nvSpPr>
        <p:spPr/>
        <p:txBody>
          <a:bodyPr/>
          <a:lstStyle/>
          <a:p>
            <a:r>
              <a:rPr lang="en-GB"/>
              <a:t>Tuncer Baykas, Vestel</a:t>
            </a:r>
          </a:p>
        </p:txBody>
      </p:sp>
      <p:sp>
        <p:nvSpPr>
          <p:cNvPr id="8" name="Slide Number Placeholder 7">
            <a:extLst>
              <a:ext uri="{FF2B5EF4-FFF2-40B4-BE49-F238E27FC236}">
                <a16:creationId xmlns:a16="http://schemas.microsoft.com/office/drawing/2014/main" id="{3E0C9DD3-17A4-4EA6-8ED5-0079D0A3B468}"/>
              </a:ext>
            </a:extLst>
          </p:cNvPr>
          <p:cNvSpPr>
            <a:spLocks noGrp="1"/>
          </p:cNvSpPr>
          <p:nvPr>
            <p:ph type="sldNum" idx="12"/>
          </p:nvPr>
        </p:nvSpPr>
        <p:spPr/>
        <p:txBody>
          <a:bodyPr/>
          <a:lstStyle/>
          <a:p>
            <a:r>
              <a:rPr lang="en-GB"/>
              <a:t>Slide </a:t>
            </a:r>
            <a:fld id="{3ABCC52B-A3F7-440B-BBF2-55191E6E7773}" type="slidenum">
              <a:rPr lang="en-GB" smtClean="0"/>
              <a:pPr/>
              <a:t>89</a:t>
            </a:fld>
            <a:endParaRPr lang="en-GB"/>
          </a:p>
        </p:txBody>
      </p:sp>
      <p:sp>
        <p:nvSpPr>
          <p:cNvPr id="9" name="Date Placeholder 8">
            <a:extLst>
              <a:ext uri="{FF2B5EF4-FFF2-40B4-BE49-F238E27FC236}">
                <a16:creationId xmlns:a16="http://schemas.microsoft.com/office/drawing/2014/main" id="{A770CF30-ADC3-498F-9B49-D71714A86E53}"/>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401253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0597-32ED-6C12-1EB3-1A7DEF7BF0B0}"/>
              </a:ext>
            </a:extLst>
          </p:cNvPr>
          <p:cNvSpPr>
            <a:spLocks noGrp="1"/>
          </p:cNvSpPr>
          <p:nvPr>
            <p:ph type="title"/>
          </p:nvPr>
        </p:nvSpPr>
        <p:spPr/>
        <p:txBody>
          <a:bodyPr/>
          <a:lstStyle/>
          <a:p>
            <a:r>
              <a:rPr lang="en-US" dirty="0"/>
              <a:t>Attendance by breakout (May interim session)</a:t>
            </a:r>
          </a:p>
        </p:txBody>
      </p:sp>
      <p:sp>
        <p:nvSpPr>
          <p:cNvPr id="4" name="Date Placeholder 3">
            <a:extLst>
              <a:ext uri="{FF2B5EF4-FFF2-40B4-BE49-F238E27FC236}">
                <a16:creationId xmlns:a16="http://schemas.microsoft.com/office/drawing/2014/main" id="{7CADAA78-C5E1-2E5E-2351-6535EFD60A1B}"/>
              </a:ext>
            </a:extLst>
          </p:cNvPr>
          <p:cNvSpPr>
            <a:spLocks noGrp="1"/>
          </p:cNvSpPr>
          <p:nvPr>
            <p:ph type="dt" sz="half" idx="10"/>
          </p:nvPr>
        </p:nvSpPr>
        <p:spPr/>
        <p:txBody>
          <a:bodyPr/>
          <a:lstStyle/>
          <a:p>
            <a:pPr>
              <a:defRPr/>
            </a:pPr>
            <a:r>
              <a:rPr lang="en-US"/>
              <a:t>May 2024</a:t>
            </a:r>
          </a:p>
        </p:txBody>
      </p:sp>
      <p:sp>
        <p:nvSpPr>
          <p:cNvPr id="5" name="Footer Placeholder 4">
            <a:extLst>
              <a:ext uri="{FF2B5EF4-FFF2-40B4-BE49-F238E27FC236}">
                <a16:creationId xmlns:a16="http://schemas.microsoft.com/office/drawing/2014/main" id="{1F47B4B6-C056-6283-E7D6-87644830817D}"/>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009C678B-F9A7-A0C2-F736-AA7305392D68}"/>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9</a:t>
            </a:fld>
            <a:endParaRPr lang="en-US"/>
          </a:p>
        </p:txBody>
      </p:sp>
      <p:pic>
        <p:nvPicPr>
          <p:cNvPr id="11" name="Content Placeholder 10">
            <a:extLst>
              <a:ext uri="{FF2B5EF4-FFF2-40B4-BE49-F238E27FC236}">
                <a16:creationId xmlns:a16="http://schemas.microsoft.com/office/drawing/2014/main" id="{3345F190-50F1-FD89-2E72-BC2F1E7E1B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199"/>
            <a:ext cx="8881848" cy="4853495"/>
          </a:xfrm>
        </p:spPr>
      </p:pic>
    </p:spTree>
    <p:extLst>
      <p:ext uri="{BB962C8B-B14F-4D97-AF65-F5344CB8AC3E}">
        <p14:creationId xmlns:p14="http://schemas.microsoft.com/office/powerpoint/2010/main" val="23242553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t>Wi-Fi Alliance (WFA) Liaison Update</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2025-05-15</a:t>
            </a:r>
          </a:p>
        </p:txBody>
      </p:sp>
      <p:graphicFrame>
        <p:nvGraphicFramePr>
          <p:cNvPr id="3075" name="Object 3"/>
          <p:cNvGraphicFramePr>
            <a:graphicFrameLocks noChangeAspect="1"/>
          </p:cNvGraphicFramePr>
          <p:nvPr>
            <p:extLst>
              <p:ext uri="{D42A27DB-BD31-4B8C-83A1-F6EECF244321}">
                <p14:modId xmlns:p14="http://schemas.microsoft.com/office/powerpoint/2010/main" val="695888905"/>
              </p:ext>
            </p:extLst>
          </p:nvPr>
        </p:nvGraphicFramePr>
        <p:xfrm>
          <a:off x="993775" y="2414588"/>
          <a:ext cx="10218738" cy="2476500"/>
        </p:xfrm>
        <a:graphic>
          <a:graphicData uri="http://schemas.openxmlformats.org/presentationml/2006/ole">
            <mc:AlternateContent xmlns:mc="http://schemas.openxmlformats.org/markup-compatibility/2006">
              <mc:Choice xmlns:v="urn:schemas-microsoft-com:vml" Requires="v">
                <p:oleObj spid="_x0000_s14345" name="Document" r:id="rId4" imgW="10439485" imgH="2543802" progId="Word.Document.8">
                  <p:embed/>
                </p:oleObj>
              </mc:Choice>
              <mc:Fallback>
                <p:oleObj name="Document" r:id="rId4" imgW="10439485" imgH="2543802" progId="Word.Document.8">
                  <p:embed/>
                  <p:pic>
                    <p:nvPicPr>
                      <p:cNvPr id="3075" name="Object 3"/>
                      <p:cNvPicPr>
                        <a:picLocks noChangeAspect="1" noChangeArrowheads="1"/>
                      </p:cNvPicPr>
                      <p:nvPr/>
                    </p:nvPicPr>
                    <p:blipFill>
                      <a:blip r:embed="rId5"/>
                      <a:srcRect/>
                      <a:stretch>
                        <a:fillRect/>
                      </a:stretch>
                    </p:blipFill>
                    <p:spPr bwMode="auto">
                      <a:xfrm>
                        <a:off x="993775" y="2414588"/>
                        <a:ext cx="10218738" cy="2476500"/>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432C895B-2405-435A-9946-A56FB6B7BE36}"/>
              </a:ext>
            </a:extLst>
          </p:cNvPr>
          <p:cNvSpPr>
            <a:spLocks noGrp="1"/>
          </p:cNvSpPr>
          <p:nvPr>
            <p:ph type="ftr" idx="11"/>
          </p:nvPr>
        </p:nvSpPr>
        <p:spPr/>
        <p:txBody>
          <a:bodyPr/>
          <a:lstStyle/>
          <a:p>
            <a:r>
              <a:rPr lang="en-GB"/>
              <a:t>Carlos Cordeiro, Intel</a:t>
            </a:r>
          </a:p>
        </p:txBody>
      </p:sp>
      <p:sp>
        <p:nvSpPr>
          <p:cNvPr id="3" name="Slide Number Placeholder 2">
            <a:extLst>
              <a:ext uri="{FF2B5EF4-FFF2-40B4-BE49-F238E27FC236}">
                <a16:creationId xmlns:a16="http://schemas.microsoft.com/office/drawing/2014/main" id="{6F1595E3-CB32-4CEB-8514-85561CFCE672}"/>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4" name="Date Placeholder 3">
            <a:extLst>
              <a:ext uri="{FF2B5EF4-FFF2-40B4-BE49-F238E27FC236}">
                <a16:creationId xmlns:a16="http://schemas.microsoft.com/office/drawing/2014/main" id="{667234BF-33EA-4874-9359-E212F6A5F40A}"/>
              </a:ext>
            </a:extLst>
          </p:cNvPr>
          <p:cNvSpPr>
            <a:spLocks noGrp="1"/>
          </p:cNvSpPr>
          <p:nvPr>
            <p:ph type="dt" idx="10"/>
          </p:nvPr>
        </p:nvSpPr>
        <p:spPr/>
        <p:txBody>
          <a:bodyPr/>
          <a:lstStyle/>
          <a:p>
            <a:r>
              <a:rPr lang="en-US"/>
              <a:t>May 2024</a:t>
            </a:r>
            <a:endParaRPr lang="en-GB"/>
          </a:p>
        </p:txBody>
      </p:sp>
    </p:spTree>
    <p:extLst>
      <p:ext uri="{BB962C8B-B14F-4D97-AF65-F5344CB8AC3E}">
        <p14:creationId xmlns:p14="http://schemas.microsoft.com/office/powerpoint/2010/main" val="19722944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presentation contains the Wi-Fi Alliance (WFA) liaison update for May 2024</a:t>
            </a:r>
            <a:endParaRPr lang="en-GB" dirty="0"/>
          </a:p>
        </p:txBody>
      </p:sp>
      <p:sp>
        <p:nvSpPr>
          <p:cNvPr id="2" name="Footer Placeholder 1">
            <a:extLst>
              <a:ext uri="{FF2B5EF4-FFF2-40B4-BE49-F238E27FC236}">
                <a16:creationId xmlns:a16="http://schemas.microsoft.com/office/drawing/2014/main" id="{878A83C4-F818-4E9D-BC1F-9698D450C006}"/>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CE1915A1-4739-4568-B06E-BC94D8D5EA07}"/>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7" name="Date Placeholder 6">
            <a:extLst>
              <a:ext uri="{FF2B5EF4-FFF2-40B4-BE49-F238E27FC236}">
                <a16:creationId xmlns:a16="http://schemas.microsoft.com/office/drawing/2014/main" id="{0264A1E5-8609-4133-BB08-3F941B97A650}"/>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253315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Meeting</a:t>
            </a:r>
          </a:p>
        </p:txBody>
      </p:sp>
      <p:sp>
        <p:nvSpPr>
          <p:cNvPr id="9218" name="Rectangle 2"/>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US" dirty="0"/>
              <a:t>The next WFA F2F member meeting will </a:t>
            </a:r>
          </a:p>
          <a:p>
            <a:pPr marL="400050" lvl="1" indent="0"/>
            <a:r>
              <a:rPr lang="en-US" sz="2400" b="1" dirty="0">
                <a:cs typeface="+mn-cs"/>
              </a:rPr>
              <a:t>take place May 21st-23rd, 2024, in Austin, TX</a:t>
            </a:r>
          </a:p>
          <a:p>
            <a:pPr>
              <a:buFont typeface="Times New Roman" pitchFamily="16" charset="0"/>
              <a:buChar char="•"/>
            </a:pPr>
            <a:r>
              <a:rPr lang="en-US" dirty="0"/>
              <a:t>This year marks the 25th Anniversary </a:t>
            </a:r>
            <a:r>
              <a:rPr lang="en-US" sz="2400" b="1" dirty="0"/>
              <a:t>of the WFA</a:t>
            </a:r>
          </a:p>
          <a:p>
            <a:pPr>
              <a:buFont typeface="Times New Roman" pitchFamily="16" charset="0"/>
              <a:buChar char="•"/>
            </a:pPr>
            <a:r>
              <a:rPr lang="en-US" dirty="0"/>
              <a:t>An opportunity </a:t>
            </a:r>
            <a:r>
              <a:rPr lang="en-US" sz="2400" b="1" dirty="0">
                <a:cs typeface="+mn-cs"/>
              </a:rPr>
              <a:t>to celebrate Wi-Fi’s past – </a:t>
            </a:r>
          </a:p>
          <a:p>
            <a:pPr marL="400050" lvl="1" indent="0"/>
            <a:r>
              <a:rPr lang="en-US" sz="2400" b="1" dirty="0">
                <a:cs typeface="+mn-cs"/>
              </a:rPr>
              <a:t>uncovering insights, </a:t>
            </a:r>
            <a:r>
              <a:rPr lang="en-US" sz="2600" b="1" dirty="0">
                <a:cs typeface="+mn-cs"/>
              </a:rPr>
              <a:t>stories, and lessons that continue to shape Wi-Fi’s present and future.</a:t>
            </a:r>
          </a:p>
        </p:txBody>
      </p:sp>
      <p:pic>
        <p:nvPicPr>
          <p:cNvPr id="10" name="x__x0000_i1028">
            <a:extLst>
              <a:ext uri="{FF2B5EF4-FFF2-40B4-BE49-F238E27FC236}">
                <a16:creationId xmlns:a16="http://schemas.microsoft.com/office/drawing/2014/main" id="{3B98C720-F779-4195-95C3-F3FF4C38A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86" y="1584100"/>
            <a:ext cx="2483768" cy="24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46CDEE0-E905-450A-B84F-38EE0C7E588D}"/>
              </a:ext>
            </a:extLst>
          </p:cNvPr>
          <p:cNvSpPr>
            <a:spLocks noGrp="1"/>
          </p:cNvSpPr>
          <p:nvPr>
            <p:ph type="ftr" idx="14"/>
          </p:nvPr>
        </p:nvSpPr>
        <p:spPr/>
        <p:txBody>
          <a:bodyPr/>
          <a:lstStyle/>
          <a:p>
            <a:r>
              <a:rPr lang="en-GB"/>
              <a:t>Carlos Cordeiro, Intel</a:t>
            </a:r>
            <a:endParaRPr lang="en-GB" dirty="0"/>
          </a:p>
        </p:txBody>
      </p:sp>
      <p:sp>
        <p:nvSpPr>
          <p:cNvPr id="7" name="Slide Number Placeholder 6">
            <a:extLst>
              <a:ext uri="{FF2B5EF4-FFF2-40B4-BE49-F238E27FC236}">
                <a16:creationId xmlns:a16="http://schemas.microsoft.com/office/drawing/2014/main" id="{3DC699E7-94B4-41A4-A603-E36D4BA43AC3}"/>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8" name="Date Placeholder 7">
            <a:extLst>
              <a:ext uri="{FF2B5EF4-FFF2-40B4-BE49-F238E27FC236}">
                <a16:creationId xmlns:a16="http://schemas.microsoft.com/office/drawing/2014/main" id="{4ACD3993-B142-441E-A6DC-02A58043652F}"/>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310617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6C88-9CCF-4929-AFF6-17774C465990}"/>
              </a:ext>
            </a:extLst>
          </p:cNvPr>
          <p:cNvSpPr>
            <a:spLocks noGrp="1"/>
          </p:cNvSpPr>
          <p:nvPr>
            <p:ph type="title"/>
          </p:nvPr>
        </p:nvSpPr>
        <p:spPr/>
        <p:txBody>
          <a:bodyPr/>
          <a:lstStyle/>
          <a:p>
            <a:r>
              <a:rPr lang="en-US" dirty="0"/>
              <a:t>Activities</a:t>
            </a:r>
          </a:p>
        </p:txBody>
      </p:sp>
      <p:sp>
        <p:nvSpPr>
          <p:cNvPr id="3" name="Content Placeholder 2">
            <a:extLst>
              <a:ext uri="{FF2B5EF4-FFF2-40B4-BE49-F238E27FC236}">
                <a16:creationId xmlns:a16="http://schemas.microsoft.com/office/drawing/2014/main" id="{F81F383E-5938-41D1-AAE6-CA10B6C6E472}"/>
              </a:ext>
            </a:extLst>
          </p:cNvPr>
          <p:cNvSpPr>
            <a:spLocks noGrp="1"/>
          </p:cNvSpPr>
          <p:nvPr>
            <p:ph idx="1"/>
          </p:nvPr>
        </p:nvSpPr>
        <p:spPr/>
        <p:txBody>
          <a:bodyPr/>
          <a:lstStyle/>
          <a:p>
            <a:pPr>
              <a:buFont typeface="Arial" panose="020B0604020202020204" pitchFamily="34" charset="0"/>
              <a:buChar char="•"/>
            </a:pPr>
            <a:r>
              <a:rPr lang="en-US" sz="2000" dirty="0"/>
              <a:t>Technical activity at WFA that has recently led to certification</a:t>
            </a:r>
          </a:p>
          <a:p>
            <a:pPr lvl="1">
              <a:buFont typeface="Arial" panose="020B0604020202020204" pitchFamily="34" charset="0"/>
              <a:buChar char="•"/>
            </a:pPr>
            <a:r>
              <a:rPr lang="en-US" sz="1800" dirty="0"/>
              <a:t>Wi-Fi 7</a:t>
            </a:r>
          </a:p>
          <a:p>
            <a:pPr lvl="1">
              <a:buFont typeface="Arial" panose="020B0604020202020204" pitchFamily="34" charset="0"/>
              <a:buChar char="•"/>
            </a:pPr>
            <a:r>
              <a:rPr lang="en-US" sz="1800" dirty="0"/>
              <a:t>QoS Management</a:t>
            </a:r>
          </a:p>
          <a:p>
            <a:pPr lvl="1">
              <a:buFont typeface="Arial" panose="020B0604020202020204" pitchFamily="34" charset="0"/>
              <a:buChar char="•"/>
            </a:pPr>
            <a:r>
              <a:rPr lang="en-US" sz="1800" dirty="0" err="1"/>
              <a:t>EasyMesh</a:t>
            </a:r>
            <a:endParaRPr lang="en-US" sz="1800" dirty="0"/>
          </a:p>
          <a:p>
            <a:pPr>
              <a:buFont typeface="Arial" panose="020B0604020202020204" pitchFamily="34" charset="0"/>
              <a:buChar char="•"/>
            </a:pPr>
            <a:r>
              <a:rPr lang="en-US" sz="2000" dirty="0"/>
              <a:t>Technical activity at WFA that is expected to lead to certification</a:t>
            </a:r>
          </a:p>
          <a:p>
            <a:pPr lvl="1">
              <a:buFont typeface="Arial" panose="020B0604020202020204" pitchFamily="34" charset="0"/>
              <a:buChar char="•"/>
            </a:pPr>
            <a:r>
              <a:rPr lang="en-US" sz="1800" dirty="0"/>
              <a:t>Wi-Fi 7 R2</a:t>
            </a:r>
          </a:p>
          <a:p>
            <a:pPr lvl="1">
              <a:buFont typeface="Arial" panose="020B0604020202020204" pitchFamily="34" charset="0"/>
              <a:buChar char="•"/>
            </a:pPr>
            <a:r>
              <a:rPr lang="en-US" sz="1800" dirty="0"/>
              <a:t>6 GHz standard power</a:t>
            </a:r>
          </a:p>
          <a:p>
            <a:pPr lvl="1">
              <a:buFont typeface="Arial" panose="020B0604020202020204" pitchFamily="34" charset="0"/>
              <a:buChar char="•"/>
            </a:pPr>
            <a:r>
              <a:rPr lang="en-US" sz="1800" dirty="0"/>
              <a:t>Wi-Fi Direct</a:t>
            </a:r>
          </a:p>
          <a:p>
            <a:pPr lvl="1">
              <a:buFont typeface="Arial" panose="020B0604020202020204" pitchFamily="34" charset="0"/>
              <a:buChar char="•"/>
            </a:pPr>
            <a:r>
              <a:rPr lang="en-US" sz="1800" dirty="0"/>
              <a:t>Wi-Fi proximity ranging</a:t>
            </a:r>
          </a:p>
          <a:p>
            <a:pPr>
              <a:buFont typeface="Arial" panose="020B0604020202020204" pitchFamily="34" charset="0"/>
              <a:buChar char="•"/>
            </a:pPr>
            <a:r>
              <a:rPr lang="en-US" sz="2000" dirty="0"/>
              <a:t>Increased use of interoperability events with commercial products after program launches</a:t>
            </a:r>
          </a:p>
          <a:p>
            <a:pPr>
              <a:buFont typeface="Arial" panose="020B0604020202020204" pitchFamily="34" charset="0"/>
              <a:buChar char="•"/>
            </a:pPr>
            <a:r>
              <a:rPr lang="en-US" sz="2000" dirty="0"/>
              <a:t>Consideration of features for leading to certification in 2025</a:t>
            </a:r>
          </a:p>
        </p:txBody>
      </p:sp>
      <p:sp>
        <p:nvSpPr>
          <p:cNvPr id="7" name="Footer Placeholder 6">
            <a:extLst>
              <a:ext uri="{FF2B5EF4-FFF2-40B4-BE49-F238E27FC236}">
                <a16:creationId xmlns:a16="http://schemas.microsoft.com/office/drawing/2014/main" id="{A2F1FB04-1287-43BF-89BC-7A6609C558E3}"/>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5219A72B-6C48-4559-8CF8-3899942B0364}"/>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73804A27-63C5-4DF7-8280-4557C81C859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4365372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0418F-22E1-4C26-BF00-FAAEFE1B7EC6}"/>
              </a:ext>
            </a:extLst>
          </p:cNvPr>
          <p:cNvSpPr>
            <a:spLocks noGrp="1"/>
          </p:cNvSpPr>
          <p:nvPr>
            <p:ph type="title"/>
          </p:nvPr>
        </p:nvSpPr>
        <p:spPr/>
        <p:txBody>
          <a:bodyPr/>
          <a:lstStyle/>
          <a:p>
            <a:r>
              <a:rPr lang="en-US" dirty="0"/>
              <a:t>Additional Work Areas</a:t>
            </a:r>
          </a:p>
        </p:txBody>
      </p:sp>
      <p:sp>
        <p:nvSpPr>
          <p:cNvPr id="3" name="Content Placeholder 2">
            <a:extLst>
              <a:ext uri="{FF2B5EF4-FFF2-40B4-BE49-F238E27FC236}">
                <a16:creationId xmlns:a16="http://schemas.microsoft.com/office/drawing/2014/main" id="{DDCF0F99-AAA9-4586-982D-22264A1332CA}"/>
              </a:ext>
            </a:extLst>
          </p:cNvPr>
          <p:cNvSpPr>
            <a:spLocks noGrp="1"/>
          </p:cNvSpPr>
          <p:nvPr>
            <p:ph idx="1"/>
          </p:nvPr>
        </p:nvSpPr>
        <p:spPr/>
        <p:txBody>
          <a:bodyPr/>
          <a:lstStyle/>
          <a:p>
            <a:pPr>
              <a:buFont typeface="Arial" panose="020B0604020202020204" pitchFamily="34" charset="0"/>
              <a:buChar char="•"/>
            </a:pPr>
            <a:r>
              <a:rPr lang="en-US" sz="1800" dirty="0"/>
              <a:t>Examples of additional WFA technical work</a:t>
            </a:r>
          </a:p>
          <a:p>
            <a:pPr marL="800100" lvl="1" indent="-342900">
              <a:buFont typeface="Arial" panose="020B0604020202020204" pitchFamily="34" charset="0"/>
              <a:buChar char="•"/>
            </a:pPr>
            <a:r>
              <a:rPr lang="en-US" sz="1600" dirty="0"/>
              <a:t>Security</a:t>
            </a:r>
          </a:p>
          <a:p>
            <a:pPr marL="800100" lvl="1" indent="-342900">
              <a:buFont typeface="Arial" panose="020B0604020202020204" pitchFamily="34" charset="0"/>
              <a:buChar char="•"/>
            </a:pPr>
            <a:r>
              <a:rPr lang="en-US" sz="1600" dirty="0"/>
              <a:t>Automated Frequency Coordination</a:t>
            </a:r>
          </a:p>
          <a:p>
            <a:pPr marL="800100" lvl="1" indent="-342900">
              <a:buFont typeface="Arial" panose="020B0604020202020204" pitchFamily="34" charset="0"/>
              <a:buChar char="•"/>
            </a:pPr>
            <a:r>
              <a:rPr lang="en-US" sz="1600" dirty="0"/>
              <a:t>Customer Experience</a:t>
            </a:r>
          </a:p>
          <a:p>
            <a:pPr marL="800100" lvl="1" indent="-342900">
              <a:buFont typeface="Arial" panose="020B0604020202020204" pitchFamily="34" charset="0"/>
              <a:buChar char="•"/>
            </a:pPr>
            <a:r>
              <a:rPr lang="en-US" sz="1600" dirty="0"/>
              <a:t>Wi-Fi </a:t>
            </a:r>
            <a:r>
              <a:rPr lang="en-US" sz="1600" dirty="0" err="1"/>
              <a:t>HaLow</a:t>
            </a:r>
            <a:endParaRPr lang="en-US" sz="1600" dirty="0"/>
          </a:p>
          <a:p>
            <a:pPr marL="800100" lvl="1" indent="-342900">
              <a:buFont typeface="Arial" panose="020B0604020202020204" pitchFamily="34" charset="0"/>
              <a:buChar char="•"/>
            </a:pPr>
            <a:r>
              <a:rPr lang="en-US" sz="1600" dirty="0"/>
              <a:t>Wi-Fi Data Elements</a:t>
            </a:r>
          </a:p>
          <a:p>
            <a:pPr marL="800100" lvl="1" indent="-342900">
              <a:buFont typeface="Arial" panose="020B0604020202020204" pitchFamily="34" charset="0"/>
              <a:buChar char="•"/>
            </a:pPr>
            <a:r>
              <a:rPr lang="en-US" sz="1600" dirty="0"/>
              <a:t>Wi-Fi Aware</a:t>
            </a:r>
          </a:p>
          <a:p>
            <a:pPr marL="400050">
              <a:buFont typeface="Arial" panose="020B0604020202020204" pitchFamily="34" charset="0"/>
              <a:buChar char="•"/>
            </a:pPr>
            <a:r>
              <a:rPr lang="en-US" sz="1800" dirty="0"/>
              <a:t>Examples of additional WFA activity that may lead to technical work </a:t>
            </a:r>
          </a:p>
          <a:p>
            <a:pPr marL="800100" lvl="1">
              <a:buFont typeface="Arial" panose="020B0604020202020204" pitchFamily="34" charset="0"/>
              <a:buChar char="•"/>
            </a:pPr>
            <a:r>
              <a:rPr lang="en-US" sz="1600" dirty="0"/>
              <a:t>XR (Augmented / Virtual / Mixed Reality)</a:t>
            </a:r>
          </a:p>
          <a:p>
            <a:pPr marL="800100" lvl="1">
              <a:buFont typeface="Arial" panose="020B0604020202020204" pitchFamily="34" charset="0"/>
              <a:buChar char="•"/>
            </a:pPr>
            <a:r>
              <a:rPr lang="en-US" sz="1600" dirty="0"/>
              <a:t>Automotive</a:t>
            </a:r>
          </a:p>
          <a:p>
            <a:pPr marL="800100" lvl="1">
              <a:buFont typeface="Arial" panose="020B0604020202020204" pitchFamily="34" charset="0"/>
              <a:buChar char="•"/>
            </a:pPr>
            <a:r>
              <a:rPr lang="en-US" sz="1600" dirty="0"/>
              <a:t>Healthcare</a:t>
            </a:r>
          </a:p>
          <a:p>
            <a:pPr marL="800100" lvl="1">
              <a:buFont typeface="Arial" panose="020B0604020202020204" pitchFamily="34" charset="0"/>
              <a:buChar char="•"/>
            </a:pPr>
            <a:r>
              <a:rPr lang="en-US" sz="1600" dirty="0"/>
              <a:t>Operators</a:t>
            </a:r>
          </a:p>
          <a:p>
            <a:pPr marL="800100" lvl="1">
              <a:buFont typeface="Arial" panose="020B0604020202020204" pitchFamily="34" charset="0"/>
              <a:buChar char="•"/>
            </a:pPr>
            <a:r>
              <a:rPr lang="en-US" sz="1600" dirty="0"/>
              <a:t>Internet of things</a:t>
            </a:r>
          </a:p>
          <a:p>
            <a:pPr marL="400050">
              <a:buFont typeface="Arial" panose="020B0604020202020204" pitchFamily="34" charset="0"/>
              <a:buChar char="•"/>
            </a:pPr>
            <a:r>
              <a:rPr lang="en-US" sz="1800" dirty="0"/>
              <a:t>Spectrum regulatory</a:t>
            </a:r>
          </a:p>
          <a:p>
            <a:pPr marL="400050">
              <a:buFont typeface="Arial" panose="020B0604020202020204" pitchFamily="34" charset="0"/>
              <a:buChar char="•"/>
            </a:pPr>
            <a:endParaRPr lang="en-US" sz="1800" dirty="0"/>
          </a:p>
          <a:p>
            <a:endParaRPr lang="en-US" sz="1800" dirty="0"/>
          </a:p>
        </p:txBody>
      </p:sp>
      <p:sp>
        <p:nvSpPr>
          <p:cNvPr id="7" name="Footer Placeholder 6">
            <a:extLst>
              <a:ext uri="{FF2B5EF4-FFF2-40B4-BE49-F238E27FC236}">
                <a16:creationId xmlns:a16="http://schemas.microsoft.com/office/drawing/2014/main" id="{58FD91EF-15FE-4642-BF2A-E1E3D9BC4E95}"/>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D04EAB13-5FA7-42D6-8ECF-E1B1FE85473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3E782120-48BF-4F98-806B-348EA075B936}"/>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586834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AF-5272-4704-BC04-8480073AF230}"/>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8EA4A555-5D1F-4FFE-A1C4-CB82438539E4}"/>
              </a:ext>
            </a:extLst>
          </p:cNvPr>
          <p:cNvSpPr>
            <a:spLocks noGrp="1"/>
          </p:cNvSpPr>
          <p:nvPr>
            <p:ph idx="1"/>
          </p:nvPr>
        </p:nvSpPr>
        <p:spPr/>
        <p:txBody>
          <a:bodyPr/>
          <a:lstStyle/>
          <a:p>
            <a:pPr>
              <a:buFont typeface="Arial" panose="020B0604020202020204" pitchFamily="34" charset="0"/>
              <a:buChar char="•"/>
            </a:pPr>
            <a:r>
              <a:rPr lang="en-US" dirty="0">
                <a:solidFill>
                  <a:schemeClr val="tx1"/>
                </a:solidFill>
                <a:hlinkClick r:id="rId2">
                  <a:extLst>
                    <a:ext uri="{A12FA001-AC4F-418D-AE19-62706E023703}">
                      <ahyp:hlinkClr xmlns:ahyp="http://schemas.microsoft.com/office/drawing/2018/hyperlinkcolor" val="tx"/>
                    </a:ext>
                  </a:extLst>
                </a:hlinkClick>
              </a:rPr>
              <a:t>Wi-Fi Alliance® AFC specifications and tools streamline standard power device compliance in Canada</a:t>
            </a:r>
            <a:endParaRPr lang="en-US" dirty="0">
              <a:solidFill>
                <a:schemeClr val="tx1"/>
              </a:solidFill>
            </a:endParaRPr>
          </a:p>
          <a:p>
            <a:pPr>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Wi-Fi Alliance® congratulates NTIA spectrum team on the National Spectrum Strategy Implementation Plan</a:t>
            </a:r>
            <a:endParaRPr lang="en-US" dirty="0">
              <a:solidFill>
                <a:schemeClr val="tx1"/>
              </a:solidFill>
            </a:endParaRPr>
          </a:p>
          <a:p>
            <a:pPr>
              <a:buFont typeface="Arial" panose="020B0604020202020204" pitchFamily="34" charset="0"/>
              <a:buChar char="•"/>
            </a:pPr>
            <a:r>
              <a:rPr lang="en-US" dirty="0">
                <a:solidFill>
                  <a:schemeClr val="tx1"/>
                </a:solidFill>
                <a:hlinkClick r:id="rId4">
                  <a:extLst>
                    <a:ext uri="{A12FA001-AC4F-418D-AE19-62706E023703}">
                      <ahyp:hlinkClr xmlns:ahyp="http://schemas.microsoft.com/office/drawing/2018/hyperlinkcolor" val="tx"/>
                    </a:ext>
                  </a:extLst>
                </a:hlinkClick>
              </a:rPr>
              <a:t>Wi-Fi Alliance® applauds Automated Frequency Coordination (AFC) system approval by Federal Communications Commission (FCC)</a:t>
            </a:r>
            <a:endParaRPr lang="en-US" dirty="0">
              <a:solidFill>
                <a:schemeClr val="tx1"/>
              </a:solidFill>
            </a:endParaRPr>
          </a:p>
          <a:p>
            <a:pPr>
              <a:buFont typeface="Arial" panose="020B0604020202020204" pitchFamily="34" charset="0"/>
              <a:buChar char="•"/>
            </a:pPr>
            <a:r>
              <a:rPr lang="en-US" dirty="0">
                <a:solidFill>
                  <a:schemeClr val="tx1"/>
                </a:solidFill>
                <a:hlinkClick r:id="rId5">
                  <a:extLst>
                    <a:ext uri="{A12FA001-AC4F-418D-AE19-62706E023703}">
                      <ahyp:hlinkClr xmlns:ahyp="http://schemas.microsoft.com/office/drawing/2018/hyperlinkcolor" val="tx"/>
                    </a:ext>
                  </a:extLst>
                </a:hlinkClick>
              </a:rPr>
              <a:t>Wi-Fi Alliance® celebrates 25 years of Wi-Fi® innovation and impact</a:t>
            </a:r>
            <a:endParaRPr lang="en-US" dirty="0">
              <a:solidFill>
                <a:schemeClr val="tx1"/>
              </a:solidFill>
            </a:endParaRPr>
          </a:p>
          <a:p>
            <a:pPr>
              <a:buFont typeface="Arial" panose="020B0604020202020204" pitchFamily="34" charset="0"/>
              <a:buChar char="•"/>
            </a:pPr>
            <a:r>
              <a:rPr lang="en-US" dirty="0">
                <a:solidFill>
                  <a:schemeClr val="tx1"/>
                </a:solidFill>
                <a:hlinkClick r:id="rId6">
                  <a:extLst>
                    <a:ext uri="{A12FA001-AC4F-418D-AE19-62706E023703}">
                      <ahyp:hlinkClr xmlns:ahyp="http://schemas.microsoft.com/office/drawing/2018/hyperlinkcolor" val="tx"/>
                    </a:ext>
                  </a:extLst>
                </a:hlinkClick>
              </a:rPr>
              <a:t>Wi-Fi Alliance® members showcase value of Wi-Fi CERTIFIED®</a:t>
            </a:r>
            <a:endParaRPr lang="en-US" dirty="0">
              <a:solidFill>
                <a:schemeClr val="tx1"/>
              </a:solidFill>
            </a:endParaRPr>
          </a:p>
        </p:txBody>
      </p:sp>
      <p:sp>
        <p:nvSpPr>
          <p:cNvPr id="7" name="Footer Placeholder 6">
            <a:extLst>
              <a:ext uri="{FF2B5EF4-FFF2-40B4-BE49-F238E27FC236}">
                <a16:creationId xmlns:a16="http://schemas.microsoft.com/office/drawing/2014/main" id="{E945218F-CCCE-42BD-9962-37122E5B43AA}"/>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0FD50AF8-6B14-4561-9DED-9D5B3CB7E4F7}"/>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431A9C36-6966-4C35-B7CE-832E34B3C037}"/>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1391300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Further information</a:t>
            </a:r>
            <a:endParaRPr lang="en-GB" dirty="0"/>
          </a:p>
        </p:txBody>
      </p:sp>
      <p:sp>
        <p:nvSpPr>
          <p:cNvPr id="2" name="Content Placeholder 1"/>
          <p:cNvSpPr>
            <a:spLocks noGrp="1"/>
          </p:cNvSpPr>
          <p:nvPr>
            <p:ph idx="1"/>
          </p:nvPr>
        </p:nvSpPr>
        <p:spPr/>
        <p:txBody>
          <a:bodyPr/>
          <a:lstStyle/>
          <a:p>
            <a:pPr>
              <a:buFont typeface="Arial" panose="020B0604020202020204" pitchFamily="34" charset="0"/>
              <a:buChar char="•"/>
            </a:pPr>
            <a:r>
              <a:rPr lang="en-US" dirty="0"/>
              <a:t>For more information on current areas of work, see </a:t>
            </a:r>
            <a:r>
              <a:rPr lang="en-US" dirty="0">
                <a:solidFill>
                  <a:schemeClr val="tx1"/>
                </a:solidFill>
                <a:hlinkClick r:id="rId3">
                  <a:extLst>
                    <a:ext uri="{A12FA001-AC4F-418D-AE19-62706E023703}">
                      <ahyp:hlinkClr xmlns:ahyp="http://schemas.microsoft.com/office/drawing/2018/hyperlinkcolor" val="tx"/>
                    </a:ext>
                  </a:extLst>
                </a:hlinkClick>
              </a:rPr>
              <a:t>http://www.wi-fi.org/who-we-are/current-work-areas</a:t>
            </a:r>
            <a:r>
              <a:rPr lang="en-US" dirty="0">
                <a:solidFill>
                  <a:schemeClr val="tx1"/>
                </a:solidFill>
              </a:rPr>
              <a:t> </a:t>
            </a:r>
          </a:p>
          <a:p>
            <a:pPr>
              <a:buFont typeface="Arial" panose="020B0604020202020204" pitchFamily="34" charset="0"/>
              <a:buChar char="•"/>
            </a:pPr>
            <a:endParaRPr lang="en-US" dirty="0"/>
          </a:p>
          <a:p>
            <a:pPr>
              <a:buFont typeface="Arial" panose="020B0604020202020204" pitchFamily="34" charset="0"/>
              <a:buChar char="•"/>
            </a:pPr>
            <a:r>
              <a:rPr lang="en-US" dirty="0"/>
              <a:t>If these sound like </a:t>
            </a:r>
            <a:r>
              <a:rPr lang="en-US" dirty="0">
                <a:solidFill>
                  <a:schemeClr val="tx1"/>
                </a:solidFill>
              </a:rPr>
              <a:t>interesting topics, please plan to sign up and participate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Further general information at </a:t>
            </a:r>
            <a:r>
              <a:rPr lang="en-US" dirty="0">
                <a:solidFill>
                  <a:schemeClr val="tx1"/>
                </a:solidFill>
                <a:hlinkClick r:id="rId4">
                  <a:extLst>
                    <a:ext uri="{A12FA001-AC4F-418D-AE19-62706E023703}">
                      <ahyp:hlinkClr xmlns:ahyp="http://schemas.microsoft.com/office/drawing/2018/hyperlinkcolor" val="tx"/>
                    </a:ext>
                  </a:extLst>
                </a:hlinkClick>
              </a:rPr>
              <a:t>http://www.wi-fi.org/</a:t>
            </a:r>
            <a:r>
              <a:rPr lang="en-US" dirty="0">
                <a:solidFill>
                  <a:schemeClr val="tx1"/>
                </a:solidFill>
              </a:rPr>
              <a:t> </a:t>
            </a:r>
          </a:p>
          <a:p>
            <a:pPr marL="0" indent="0"/>
            <a:endParaRPr lang="en-GB" dirty="0"/>
          </a:p>
        </p:txBody>
      </p:sp>
      <p:sp>
        <p:nvSpPr>
          <p:cNvPr id="3" name="Footer Placeholder 2">
            <a:extLst>
              <a:ext uri="{FF2B5EF4-FFF2-40B4-BE49-F238E27FC236}">
                <a16:creationId xmlns:a16="http://schemas.microsoft.com/office/drawing/2014/main" id="{93403674-B083-47D7-AA20-1F4391F2B464}"/>
              </a:ext>
            </a:extLst>
          </p:cNvPr>
          <p:cNvSpPr>
            <a:spLocks noGrp="1"/>
          </p:cNvSpPr>
          <p:nvPr>
            <p:ph type="ftr" idx="14"/>
          </p:nvPr>
        </p:nvSpPr>
        <p:spPr/>
        <p:txBody>
          <a:bodyPr/>
          <a:lstStyle/>
          <a:p>
            <a:r>
              <a:rPr lang="en-GB"/>
              <a:t>Carlos Cordeiro, Intel</a:t>
            </a:r>
            <a:endParaRPr lang="en-GB" dirty="0"/>
          </a:p>
        </p:txBody>
      </p:sp>
      <p:sp>
        <p:nvSpPr>
          <p:cNvPr id="7" name="Slide Number Placeholder 6">
            <a:extLst>
              <a:ext uri="{FF2B5EF4-FFF2-40B4-BE49-F238E27FC236}">
                <a16:creationId xmlns:a16="http://schemas.microsoft.com/office/drawing/2014/main" id="{A0018DD7-E7AF-4BBA-AC22-1990BCE4AF04}"/>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83006331-0DFF-4199-823E-5220533C0A24}"/>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26139280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2024-05-15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5369"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C164A6C2-D521-4EE6-9DC8-32F066BB51E8}"/>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9A514072-7C93-4F0F-A674-64A26AFAF235}"/>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4" name="Date Placeholder 3">
            <a:extLst>
              <a:ext uri="{FF2B5EF4-FFF2-40B4-BE49-F238E27FC236}">
                <a16:creationId xmlns:a16="http://schemas.microsoft.com/office/drawing/2014/main" id="{D99EF361-3A2A-4B2A-A4B6-2F730937D4F2}"/>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33186532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May 2024.</a:t>
            </a:r>
          </a:p>
        </p:txBody>
      </p:sp>
      <p:sp>
        <p:nvSpPr>
          <p:cNvPr id="2" name="Footer Placeholder 1">
            <a:extLst>
              <a:ext uri="{FF2B5EF4-FFF2-40B4-BE49-F238E27FC236}">
                <a16:creationId xmlns:a16="http://schemas.microsoft.com/office/drawing/2014/main" id="{6C040890-1FC3-49CD-9FE4-FB8157FCD1C7}"/>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30FF3103-602C-455A-95C8-E4063E0B542F}"/>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FFE7EB22-A1AD-4699-8DF6-3E4E928796C1}"/>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4521583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20-26 – Vancouver, BC, CA</a:t>
            </a:r>
          </a:p>
          <a:p>
            <a:pPr lvl="1"/>
            <a:r>
              <a:rPr lang="en-US" dirty="0"/>
              <a:t>November 2-8 – Dublin, IE</a:t>
            </a:r>
          </a:p>
          <a:p>
            <a:r>
              <a:rPr lang="en-US" dirty="0">
                <a:hlinkClick r:id="rId3"/>
              </a:rPr>
              <a:t>http://www.ietf.org</a:t>
            </a:r>
            <a:endParaRPr lang="en-US" dirty="0"/>
          </a:p>
          <a:p>
            <a:pPr lvl="1"/>
            <a:r>
              <a:rPr lang="en-US" dirty="0"/>
              <a:t>Newcomer training: </a:t>
            </a:r>
            <a:r>
              <a:rPr lang="en-US" u="sng" dirty="0">
                <a:hlinkClick r:id="rId4"/>
              </a:rPr>
              <a:t>https://www.ietf.org/about/participate/get-started/</a:t>
            </a:r>
            <a:r>
              <a:rPr lang="en-US" dirty="0"/>
              <a:t> </a:t>
            </a:r>
          </a:p>
          <a:p>
            <a:pPr lvl="1"/>
            <a:r>
              <a:rPr lang="en-US" sz="1800" dirty="0"/>
              <a:t>April 2016: Wireless Tutorial (Donald Eastlake), 802.11 &amp; 802.15 tutorials (Dorothy Stanley, Charlie Perkins), see </a:t>
            </a:r>
            <a:r>
              <a:rPr lang="en-US" sz="1800" dirty="0">
                <a:hlinkClick r:id="rId5"/>
              </a:rPr>
              <a:t>11-16/500</a:t>
            </a:r>
            <a:r>
              <a:rPr lang="en-US" sz="1800" dirty="0"/>
              <a:t>, September 2016: Pat Thaler &amp; Juan Carlos – 802.1E (Privacy Considerations) and 802.c (Local MAC address usage) </a:t>
            </a:r>
            <a:r>
              <a:rPr lang="en-US" dirty="0">
                <a:hlinkClick r:id="rId6"/>
              </a:rPr>
              <a:t>https://datatracker.ietf.org/group/edu/materials/</a:t>
            </a:r>
            <a:endParaRPr lang="en-US" dirty="0"/>
          </a:p>
        </p:txBody>
      </p:sp>
      <p:sp>
        <p:nvSpPr>
          <p:cNvPr id="2" name="Footer Placeholder 1">
            <a:extLst>
              <a:ext uri="{FF2B5EF4-FFF2-40B4-BE49-F238E27FC236}">
                <a16:creationId xmlns:a16="http://schemas.microsoft.com/office/drawing/2014/main" id="{3ECBD6FF-552A-4236-ACBF-E1FF0B8CCB9C}"/>
              </a:ext>
            </a:extLst>
          </p:cNvPr>
          <p:cNvSpPr>
            <a:spLocks noGrp="1"/>
          </p:cNvSpPr>
          <p:nvPr>
            <p:ph type="ftr" idx="14"/>
          </p:nvPr>
        </p:nvSpPr>
        <p:spPr/>
        <p:txBody>
          <a:bodyPr/>
          <a:lstStyle/>
          <a:p>
            <a:r>
              <a:rPr lang="en-GB"/>
              <a:t>Peter Yee, NSA-CSD</a:t>
            </a:r>
            <a:endParaRPr lang="en-GB" dirty="0"/>
          </a:p>
        </p:txBody>
      </p:sp>
      <p:sp>
        <p:nvSpPr>
          <p:cNvPr id="3" name="Slide Number Placeholder 2">
            <a:extLst>
              <a:ext uri="{FF2B5EF4-FFF2-40B4-BE49-F238E27FC236}">
                <a16:creationId xmlns:a16="http://schemas.microsoft.com/office/drawing/2014/main" id="{FBD0D4EA-8B4B-4221-820F-E37E9490FB0D}"/>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4B7458A3-6544-4AB9-82DB-91B01C11A9AB}"/>
              </a:ext>
            </a:extLst>
          </p:cNvPr>
          <p:cNvSpPr>
            <a:spLocks noGrp="1"/>
          </p:cNvSpPr>
          <p:nvPr>
            <p:ph type="dt" idx="15"/>
          </p:nvPr>
        </p:nvSpPr>
        <p:spPr/>
        <p:txBody>
          <a:bodyPr/>
          <a:lstStyle/>
          <a:p>
            <a:r>
              <a:rPr lang="en-US"/>
              <a:t>May 2024</a:t>
            </a:r>
            <a:endParaRPr lang="en-GB" dirty="0"/>
          </a:p>
        </p:txBody>
      </p:sp>
    </p:spTree>
    <p:extLst>
      <p:ext uri="{BB962C8B-B14F-4D97-AF65-F5344CB8AC3E}">
        <p14:creationId xmlns:p14="http://schemas.microsoft.com/office/powerpoint/2010/main" val="8340203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9683</Words>
  <Application>Microsoft Office PowerPoint</Application>
  <PresentationFormat>Widescreen</PresentationFormat>
  <Paragraphs>1748</Paragraphs>
  <Slides>115</Slides>
  <Notes>70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31" baseType="lpstr">
      <vt:lpstr>MS Gothic</vt:lpstr>
      <vt:lpstr>MS PGothic</vt:lpstr>
      <vt:lpstr>宋体</vt:lpstr>
      <vt:lpstr>Aptos Narrow</vt:lpstr>
      <vt:lpstr>Arial</vt:lpstr>
      <vt:lpstr>Arial Black</vt:lpstr>
      <vt:lpstr>Arial Unicode MS</vt:lpstr>
      <vt:lpstr>Calibri</vt:lpstr>
      <vt:lpstr>等线</vt:lpstr>
      <vt:lpstr>Gulim</vt:lpstr>
      <vt:lpstr>Helvetica</vt:lpstr>
      <vt:lpstr>Times</vt:lpstr>
      <vt:lpstr>Times New Roman</vt:lpstr>
      <vt:lpstr>Wingdings</vt:lpstr>
      <vt:lpstr>Office Theme</vt:lpstr>
      <vt:lpstr>Document</vt:lpstr>
      <vt:lpstr>802.11 WG May 2024 Closing Reports</vt:lpstr>
      <vt:lpstr>Abstract</vt:lpstr>
      <vt:lpstr>Attendance Data</vt:lpstr>
      <vt:lpstr>PowerPoint Presentation</vt:lpstr>
      <vt:lpstr>PowerPoint Presentation</vt:lpstr>
      <vt:lpstr>Attendees by affiliation (attended at least one meeting March to May)</vt:lpstr>
      <vt:lpstr>Attendance by subgroup (March to May)</vt:lpstr>
      <vt:lpstr>Attendance by affiliation (May interim session)</vt:lpstr>
      <vt:lpstr>Attendance by breakout (May interim session)</vt:lpstr>
      <vt:lpstr>802.11 WG Editor’s Meeting (May 2024)</vt:lpstr>
      <vt:lpstr>Agenda and Report  for 2024-05-14 meeting</vt:lpstr>
      <vt:lpstr>Volunteer Editor Contacts</vt:lpstr>
      <vt:lpstr>May meeting roundtable status report</vt:lpstr>
      <vt:lpstr>Editor Amendment Ordering</vt:lpstr>
      <vt:lpstr>Draft Development Snapshot</vt:lpstr>
      <vt:lpstr>11bk/D2.0 MDR/MEC Planning  </vt:lpstr>
      <vt:lpstr>ANA managed number space</vt:lpstr>
      <vt:lpstr>May 2024 AIML SC Closing Report</vt:lpstr>
      <vt:lpstr>Work Completed</vt:lpstr>
      <vt:lpstr>Plans for July 2024</vt:lpstr>
      <vt:lpstr>ARC Closing Report </vt:lpstr>
      <vt:lpstr>Work Completed - 1</vt:lpstr>
      <vt:lpstr>Work Completed - 2</vt:lpstr>
      <vt:lpstr>Monitoring/future activities</vt:lpstr>
      <vt:lpstr>Plans</vt:lpstr>
      <vt:lpstr>Coex SC Closing Report</vt:lpstr>
      <vt:lpstr>Coex SC’s week at a glance</vt:lpstr>
      <vt:lpstr>ETSI BRAN Update to 802.11 (1/2)</vt:lpstr>
      <vt:lpstr>ETSI BRAN Update to 802.11 (2/2)</vt:lpstr>
      <vt:lpstr>Update from Bluetooth SIG Work</vt:lpstr>
      <vt:lpstr>Technical Submissions &amp; Discussion Items (1/2)</vt:lpstr>
      <vt:lpstr>Technical Submissions &amp; Discussion Items (2/2)</vt:lpstr>
      <vt:lpstr>Plans for July</vt:lpstr>
      <vt:lpstr>References for this week</vt:lpstr>
      <vt:lpstr>Coex Submissions</vt:lpstr>
      <vt:lpstr>WNG SC Closing Report</vt:lpstr>
      <vt:lpstr>PowerPoint Presentation</vt:lpstr>
      <vt:lpstr>IEEE 802 JTC1 Standing Committee May 2024 (mixed-mode) closing report</vt:lpstr>
      <vt:lpstr>The IEEE 802 JTC1 SC reviewed the PSDO process status, including IPR issues holding up all 802.11 specs</vt:lpstr>
      <vt:lpstr>The IEEE 802 JTC1 SC will undertake its usual work at its mixed-mode meeting in Montréal in July 2024</vt:lpstr>
      <vt:lpstr>REVme Closing Report – May 2024</vt:lpstr>
      <vt:lpstr>Work Completed</vt:lpstr>
      <vt:lpstr>Plans for July</vt:lpstr>
      <vt:lpstr>TGme Timeline (No changes)</vt:lpstr>
      <vt:lpstr>802.11 Revision PAR approval motion</vt:lpstr>
      <vt:lpstr>TGbe May Closing Report</vt:lpstr>
      <vt:lpstr>TGbe (Extremely High Throughput)</vt:lpstr>
      <vt:lpstr>Teleconference Plan</vt:lpstr>
      <vt:lpstr>TGbe Timeline And Status</vt:lpstr>
      <vt:lpstr>PowerPoint Presentation</vt:lpstr>
      <vt:lpstr>TGbf (WLAN Sensing)– May 2024</vt:lpstr>
      <vt:lpstr>TGbf Timeline</vt:lpstr>
      <vt:lpstr>PowerPoint Presentation</vt:lpstr>
      <vt:lpstr>TGbh Closing Report </vt:lpstr>
      <vt:lpstr>Work Completed</vt:lpstr>
      <vt:lpstr>Timeline</vt:lpstr>
      <vt:lpstr>Teleconferences (as CRC)</vt:lpstr>
      <vt:lpstr>TGbi Closing Report</vt:lpstr>
      <vt:lpstr>IEEE 802.11 TGbi</vt:lpstr>
      <vt:lpstr>Timeline (Updated)</vt:lpstr>
      <vt:lpstr>IEEE 802.11 TGbi</vt:lpstr>
      <vt:lpstr>TGbk 320MHz Positioning May Meeting Closing Report</vt:lpstr>
      <vt:lpstr>May Meeting Progress and Targets Towards the July Meeting</vt:lpstr>
      <vt:lpstr>May Meeting Progress and Targets Towards the July Meeting</vt:lpstr>
      <vt:lpstr>TGbk Projected Timeline (previous)</vt:lpstr>
      <vt:lpstr>TGbk Projected Timeline (updated)</vt:lpstr>
      <vt:lpstr>Scheduled TGbk telecons</vt:lpstr>
      <vt:lpstr>TGbn May Closing Report</vt:lpstr>
      <vt:lpstr>TGbn (Ultra High Reliability)</vt:lpstr>
      <vt:lpstr>Teleconference Plan</vt:lpstr>
      <vt:lpstr>TGbn Timeline And Status</vt:lpstr>
      <vt:lpstr>IEEE 802.11 May 2024 Interim TGbp Closing Report</vt:lpstr>
      <vt:lpstr>TGbp’s Progress during this week</vt:lpstr>
      <vt:lpstr>TGbp Timeline Plan (Subject to change based on development progress) </vt:lpstr>
      <vt:lpstr>TGbp Teleconference Plan</vt:lpstr>
      <vt:lpstr>May 2024 IMMW SG Closing Report</vt:lpstr>
      <vt:lpstr>Work Completed</vt:lpstr>
      <vt:lpstr>Plans for July</vt:lpstr>
      <vt:lpstr>802.15 liaison</vt:lpstr>
      <vt:lpstr>802.18 Liaison Report – May 2024</vt:lpstr>
      <vt:lpstr>RR-TAG at a glance</vt:lpstr>
      <vt:lpstr>Progress since the 2024 March plenary</vt:lpstr>
      <vt:lpstr>Objectives this week (1)</vt:lpstr>
      <vt:lpstr>Objectives this week (2)</vt:lpstr>
      <vt:lpstr>802.19 WG May 2024 Liaison Report</vt:lpstr>
      <vt:lpstr>IEEE 802.19 Overview</vt:lpstr>
      <vt:lpstr>Coexistence Assessment documents</vt:lpstr>
      <vt:lpstr>802.19.3a Task Group</vt:lpstr>
      <vt:lpstr>May 2024</vt:lpstr>
      <vt:lpstr>Wi-Fi Alliance (WFA) Liaison Update</vt:lpstr>
      <vt:lpstr>Abstract</vt:lpstr>
      <vt:lpstr>Next Meeting</vt:lpstr>
      <vt:lpstr>Activities</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120 July 20-26, 2024</vt:lpstr>
      <vt:lpstr>IETF/IRTF groups being (re-)chartered</vt:lpstr>
      <vt:lpstr>IETF/IRTF groups being (re-)chartered</vt:lpstr>
      <vt:lpstr>YANG Model Catalog</vt:lpstr>
      <vt:lpstr>IoT-related work</vt:lpstr>
      <vt:lpstr>IoT-related work (cont.)</vt:lpstr>
      <vt:lpstr>MADINAS WG</vt:lpstr>
      <vt:lpstr>EAP Method Update (EMU)</vt:lpstr>
      <vt:lpstr>Operations Area Working Group</vt:lpstr>
      <vt:lpstr>Internet Area Working Group </vt:lpstr>
      <vt:lpstr>Transport Layer Security (TLS)</vt:lpstr>
      <vt:lpstr>Deterministic Networking (DETNET)</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Stephen McCann</cp:lastModifiedBy>
  <cp:revision>168</cp:revision>
  <cp:lastPrinted>1601-01-01T00:00:00Z</cp:lastPrinted>
  <dcterms:created xsi:type="dcterms:W3CDTF">2018-05-10T15:59:06Z</dcterms:created>
  <dcterms:modified xsi:type="dcterms:W3CDTF">2024-05-17T05:48:13Z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y fmtid="{D5CDD505-2E9C-101B-9397-08002B2CF9AE}" pid="8" name="_readonly">
    <vt:lpwstr/>
  </property>
  <property fmtid="{D5CDD505-2E9C-101B-9397-08002B2CF9AE}" pid="9" name="_change">
    <vt:lpwstr/>
  </property>
  <property fmtid="{D5CDD505-2E9C-101B-9397-08002B2CF9AE}" pid="10" name="_full-control">
    <vt:lpwstr/>
  </property>
  <property fmtid="{D5CDD505-2E9C-101B-9397-08002B2CF9AE}" pid="11" name="sflag">
    <vt:lpwstr>1715924468</vt:lpwstr>
  </property>
</Properties>
</file>