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98" r:id="rId4"/>
    <p:sldId id="299" r:id="rId5"/>
    <p:sldId id="285" r:id="rId6"/>
    <p:sldId id="287" r:id="rId7"/>
    <p:sldId id="297" r:id="rId8"/>
    <p:sldId id="300" r:id="rId9"/>
    <p:sldId id="26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7" autoAdjust="0"/>
    <p:restoredTop sz="95244" autoAdjust="0"/>
  </p:normalViewPr>
  <p:slideViewPr>
    <p:cSldViewPr>
      <p:cViewPr varScale="1">
        <p:scale>
          <a:sx n="157" d="100"/>
          <a:sy n="157" d="100"/>
        </p:scale>
        <p:origin x="692" y="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6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0686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STA initiated </a:t>
            </a:r>
            <a:r>
              <a:rPr lang="en-GB" dirty="0"/>
              <a:t>TXOP Sharing via </a:t>
            </a:r>
            <a:r>
              <a:rPr lang="en-GB" altLang="zh-CN" dirty="0"/>
              <a:t>Unicast CF-End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</a:t>
            </a:r>
            <a:r>
              <a:rPr lang="en-US" altLang="zh-CN" sz="2000" b="0" dirty="0"/>
              <a:t>/04/11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CD3CB471-DBE9-8AA6-16AB-3B87FF620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72253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4384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Introduction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5DFC1B0-26E0-FD2C-FBDF-DF3FE937AB77}"/>
              </a:ext>
            </a:extLst>
          </p:cNvPr>
          <p:cNvSpPr txBox="1">
            <a:spLocks/>
          </p:cNvSpPr>
          <p:nvPr/>
        </p:nvSpPr>
        <p:spPr bwMode="auto">
          <a:xfrm>
            <a:off x="929217" y="1751014"/>
            <a:ext cx="10361084" cy="1525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2000" b="0" kern="0" dirty="0"/>
              <a:t>In this contribution, we propose the mechanism and related rules to support a non-AP STA shares its obtained TXOP with associated AP through unicast CF-End frame.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78845-4D52-628F-9C77-0EC5DD360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3A6B-4B99-1D39-D5E8-C9CC475A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Re-cap: STA initiated TXOP Sharing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3FDB1-6759-E12D-D378-92E548324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AA63C-B367-F3F9-8DD3-136017BAA2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A0686B-CDB2-2AE7-C0AB-9B7CFB50C5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599D842-AE76-D6CE-09B8-F0F3DB412F3C}"/>
              </a:ext>
            </a:extLst>
          </p:cNvPr>
          <p:cNvSpPr txBox="1">
            <a:spLocks/>
          </p:cNvSpPr>
          <p:nvPr/>
        </p:nvSpPr>
        <p:spPr bwMode="auto">
          <a:xfrm>
            <a:off x="533400" y="1751014"/>
            <a:ext cx="1120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The following references (including but not limited to) proposed non-AP STA initiated TXOP sharing for 802.11bn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[1] </a:t>
            </a:r>
            <a:r>
              <a:rPr lang="en-US" altLang="zh-CN" sz="1400" b="0" i="1" kern="0" dirty="0"/>
              <a:t>11-23/0581, Non-AP initiated TXOP sharing</a:t>
            </a:r>
            <a:r>
              <a:rPr lang="en-US" altLang="zh-CN" sz="1400" b="0" kern="0" dirty="0"/>
              <a:t>,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[2] </a:t>
            </a:r>
            <a:r>
              <a:rPr lang="en-US" altLang="zh-CN" sz="1400" b="0" i="1" kern="0" dirty="0"/>
              <a:t>11-23/1847, Follow-up on a non-AP STA initiated TXOP sharing,</a:t>
            </a:r>
            <a:endParaRPr lang="en-US" altLang="zh-CN" sz="1400" b="0" kern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[3] </a:t>
            </a:r>
            <a:r>
              <a:rPr lang="en-US" altLang="zh-CN" sz="1400" b="0" i="1" kern="0" dirty="0"/>
              <a:t>11-23/1874, Reverse TXOP sharing</a:t>
            </a:r>
            <a:r>
              <a:rPr lang="en-US" altLang="zh-CN" sz="1400" b="0" kern="0" dirty="0"/>
              <a:t> proposed.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Benefits of non-AP STA initiated TXOP sharing: [3]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Efficient resource utilization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Low latency and control traffic prioritization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QoS management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…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Existing solution(s):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[1] [2]: Control frame (could be a new variant </a:t>
            </a:r>
            <a:r>
              <a:rPr lang="en-US" altLang="zh-CN" sz="1400" b="1" kern="0" dirty="0"/>
              <a:t>trigger frame</a:t>
            </a:r>
            <a:r>
              <a:rPr lang="en-US" altLang="zh-CN" sz="1400" kern="0" dirty="0"/>
              <a:t>) transmitted by a non-AP STA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[3]: The 802.11 specification changes required in UHR are minimal. They can simply be </a:t>
            </a:r>
            <a:r>
              <a:rPr lang="en-US" altLang="zh-CN" sz="1400" b="1" kern="0" dirty="0"/>
              <a:t>an extension of the 11be TXS modes 1 and 2</a:t>
            </a:r>
            <a:r>
              <a:rPr lang="en-US" altLang="zh-CN" sz="1400" kern="0" dirty="0"/>
              <a:t>.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kern="0" dirty="0"/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kern="0" dirty="0"/>
              <a:t>Drawback(s) of using Trigger (a new variant or MU-RTS TXS TF) frame: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Trigger frame is too long and contains many unnecessary fields for non-AP STA’s TXOP sharing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So far, 802.11 baseline doesn't support non-AP STA transmitting Trigger (a new variant or MU-RTS TXS TF) frame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252D1B-422F-BC7A-BB68-98C426A7B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92" y="3413760"/>
            <a:ext cx="7129868" cy="114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A5B58-ED31-6C8B-3C3A-7CCBF1E8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E72AE-983D-2B3F-E780-A1D340231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Re-cap: CF</a:t>
            </a:r>
            <a:r>
              <a:rPr lang="en-US" altLang="zh-CN" sz="2800" dirty="0"/>
              <a:t>-End frame and Truncation of TXOP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EAA2E-24E6-DFB0-A7D4-E3A78E3E79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03102-7194-74CE-921B-675AEE559B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93BB3D-67FF-0EAF-A10B-1F4E303DC6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411FB7A-1829-3ABD-FB0E-E7527BA94E98}"/>
              </a:ext>
            </a:extLst>
          </p:cNvPr>
          <p:cNvSpPr txBox="1">
            <a:spLocks/>
          </p:cNvSpPr>
          <p:nvPr/>
        </p:nvSpPr>
        <p:spPr bwMode="auto">
          <a:xfrm>
            <a:off x="545042" y="1751014"/>
            <a:ext cx="1120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The frame format for the CF-End frame is defined as below: [4]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When transmitted by a non-DMG and non-S1G STA, the</a:t>
            </a:r>
            <a:r>
              <a:rPr lang="en-US" altLang="zh-CN" sz="1400" b="0" u="sng" kern="0" dirty="0"/>
              <a:t> Duration field is set to 0</a:t>
            </a:r>
            <a:r>
              <a:rPr lang="en-US" altLang="zh-CN" sz="1400" b="0" kern="0" dirty="0"/>
              <a:t>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u="sng" kern="0" dirty="0"/>
              <a:t>When transmitted by a non-DMG STA, the RA field is the broadcast address</a:t>
            </a:r>
            <a:r>
              <a:rPr lang="en-US" altLang="zh-CN" sz="1400" kern="0" dirty="0"/>
              <a:t>. </a:t>
            </a:r>
            <a:r>
              <a:rPr lang="en-US" altLang="zh-CN" sz="1400" kern="0" dirty="0">
                <a:solidFill>
                  <a:schemeClr val="bg1">
                    <a:lumMod val="65000"/>
                  </a:schemeClr>
                </a:solidFill>
              </a:rPr>
              <a:t>When transmitted by a DMG STA, the </a:t>
            </a:r>
            <a:r>
              <a:rPr lang="en-US" altLang="zh-CN" sz="1400" u="sng" kern="0" dirty="0">
                <a:solidFill>
                  <a:schemeClr val="bg1">
                    <a:lumMod val="65000"/>
                  </a:schemeClr>
                </a:solidFill>
              </a:rPr>
              <a:t>RA field </a:t>
            </a:r>
            <a:r>
              <a:rPr lang="en-US" altLang="zh-CN" sz="1400" kern="0" dirty="0">
                <a:solidFill>
                  <a:schemeClr val="bg1">
                    <a:lumMod val="65000"/>
                  </a:schemeClr>
                </a:solidFill>
              </a:rPr>
              <a:t>is the MAC address of the STA that is the intended immediate recipient of the </a:t>
            </a:r>
            <a:r>
              <a:rPr lang="en-US" altLang="zh-CN" sz="1400" u="sng" kern="0" dirty="0">
                <a:solidFill>
                  <a:schemeClr val="bg1">
                    <a:lumMod val="65000"/>
                  </a:schemeClr>
                </a:solidFill>
              </a:rPr>
              <a:t>individually addressed Data or Management frame</a:t>
            </a:r>
            <a:r>
              <a:rPr lang="en-US" altLang="zh-CN" sz="1400" kern="0" dirty="0">
                <a:solidFill>
                  <a:schemeClr val="bg1">
                    <a:lumMod val="65000"/>
                  </a:schemeClr>
                </a:solidFill>
              </a:rPr>
              <a:t>, or the broadcast address.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400" kern="0" dirty="0">
              <a:solidFill>
                <a:schemeClr val="bg1">
                  <a:lumMod val="6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400" kern="0" dirty="0"/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kern="0" dirty="0"/>
              <a:t>Truncation of TXOP </a:t>
            </a:r>
            <a:r>
              <a:rPr lang="en-US" altLang="zh-CN" sz="1600" b="0" kern="0" dirty="0"/>
              <a:t>[4]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By transmitting the CF-End frame, the STA is explicitly indicating the completion of its TXOP.</a:t>
            </a:r>
          </a:p>
          <a:p>
            <a:pPr marL="400050" lvl="1" indent="0"/>
            <a:endParaRPr lang="en-US" altLang="zh-CN" sz="1400" kern="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DF24AE1-5FB2-6FA4-5040-C4BF4D7A1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464" y="2209800"/>
            <a:ext cx="6929072" cy="99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7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직사각형 127">
            <a:extLst>
              <a:ext uri="{FF2B5EF4-FFF2-40B4-BE49-F238E27FC236}">
                <a16:creationId xmlns:a16="http://schemas.microsoft.com/office/drawing/2014/main" id="{7F3053B8-0783-0FEA-5AE1-049A10A22C1A}"/>
              </a:ext>
            </a:extLst>
          </p:cNvPr>
          <p:cNvSpPr/>
          <p:nvPr/>
        </p:nvSpPr>
        <p:spPr>
          <a:xfrm>
            <a:off x="3359281" y="6238757"/>
            <a:ext cx="5603754" cy="1918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obtained by the non-AP STA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Proposal: Unicast CF-End frame for </a:t>
            </a:r>
            <a:r>
              <a:rPr lang="en-US" altLang="zh-CN" sz="2800" dirty="0"/>
              <a:t>STA initiated TXOP Sharing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dirty="0"/>
              <a:t>In 802.11bn, we propose to define the following </a:t>
            </a:r>
            <a:r>
              <a:rPr lang="en-US" altLang="zh-CN" sz="1600" dirty="0"/>
              <a:t>new mechanism and rules </a:t>
            </a:r>
            <a:r>
              <a:rPr lang="en-US" altLang="zh-CN" sz="1600" b="0" dirty="0"/>
              <a:t>to support STA initiated TXOP Sharing: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Mechanism: </a:t>
            </a:r>
            <a:r>
              <a:rPr lang="en-US" altLang="zh-CN" sz="1200" b="0" dirty="0"/>
              <a:t>Non-AP STA shares its obtained TXOP with associated AP by transmitting an unicast CF-End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STA rules: </a:t>
            </a:r>
          </a:p>
          <a:p>
            <a:pPr marL="914400" lvl="2" indent="0"/>
            <a:r>
              <a:rPr lang="en-US" altLang="zh-CN" sz="1200" dirty="0"/>
              <a:t>1) Non-AP STA sets the</a:t>
            </a:r>
            <a:r>
              <a:rPr lang="en-US" altLang="zh-CN" sz="1200" b="0" dirty="0"/>
              <a:t> </a:t>
            </a:r>
            <a:r>
              <a:rPr lang="en-US" altLang="zh-CN" sz="1200" b="1" dirty="0"/>
              <a:t>RA field </a:t>
            </a:r>
            <a:r>
              <a:rPr lang="en-US" altLang="zh-CN" sz="1200" b="0" dirty="0"/>
              <a:t>of CF-End frame to a unicast address (i.e., AP’s M</a:t>
            </a:r>
            <a:r>
              <a:rPr lang="en-US" altLang="zh-CN" sz="1200" dirty="0"/>
              <a:t>AC address</a:t>
            </a:r>
            <a:r>
              <a:rPr lang="en-US" altLang="zh-CN" sz="1200" b="0" dirty="0"/>
              <a:t>);</a:t>
            </a:r>
          </a:p>
          <a:p>
            <a:pPr marL="914400" lvl="2" indent="0"/>
            <a:r>
              <a:rPr lang="en-US" altLang="zh-CN" sz="1200" b="0" dirty="0"/>
              <a:t>2) (</a:t>
            </a:r>
            <a:r>
              <a:rPr lang="en-US" altLang="zh-CN" sz="1200" dirty="0"/>
              <a:t>O</a:t>
            </a:r>
            <a:r>
              <a:rPr lang="en-US" altLang="zh-CN" sz="1200" b="0" dirty="0"/>
              <a:t>ptional) </a:t>
            </a:r>
            <a:r>
              <a:rPr lang="en-US" altLang="zh-CN" sz="1200" dirty="0"/>
              <a:t>When </a:t>
            </a:r>
            <a:r>
              <a:rPr lang="en-US" altLang="zh-CN" sz="1200" b="0" dirty="0"/>
              <a:t>the RA field of CF-End frame is </a:t>
            </a:r>
            <a:r>
              <a:rPr lang="en-US" altLang="zh-CN" sz="1200" dirty="0"/>
              <a:t>set </a:t>
            </a:r>
            <a:r>
              <a:rPr lang="en-US" altLang="zh-CN" sz="1200" b="0" dirty="0"/>
              <a:t>to a unicast address (i.e., AP’s M</a:t>
            </a:r>
            <a:r>
              <a:rPr lang="en-US" altLang="zh-CN" sz="1200" dirty="0"/>
              <a:t>AC address</a:t>
            </a:r>
            <a:r>
              <a:rPr lang="en-US" altLang="zh-CN" sz="1200" b="0" dirty="0"/>
              <a:t>), the non-AP STA may indicate the shared TXOP duration in the </a:t>
            </a:r>
            <a:r>
              <a:rPr lang="en-US" altLang="zh-CN" sz="1200" b="1" dirty="0"/>
              <a:t>Duration field </a:t>
            </a:r>
            <a:r>
              <a:rPr lang="en-US" altLang="zh-CN" sz="1200" b="0" dirty="0"/>
              <a:t>of CF-End frame; </a:t>
            </a:r>
          </a:p>
          <a:p>
            <a:pPr marL="914400" lvl="2" indent="0"/>
            <a:r>
              <a:rPr lang="en-US" altLang="zh-CN" sz="1200" dirty="0"/>
              <a:t>3) The </a:t>
            </a:r>
            <a:r>
              <a:rPr lang="en-US" altLang="zh-CN" sz="1200" b="1" dirty="0"/>
              <a:t>BSSID(TA) field </a:t>
            </a:r>
            <a:r>
              <a:rPr lang="en-US" altLang="zh-CN" sz="1200" b="0" dirty="0"/>
              <a:t>is set to the non-AP STA’s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AP rules:</a:t>
            </a:r>
          </a:p>
          <a:p>
            <a:pPr marL="914400" lvl="2" indent="0"/>
            <a:r>
              <a:rPr lang="en-US" altLang="zh-CN" sz="1200" dirty="0"/>
              <a:t>1) When an AP receives a CF-End frame and finds that the RA field is equal to its MAC address (which means the RA is set to an unicast address, rather than a broadcast address), the AP assumes that the non-AP STA transmitting the frame announces to share its TXOP;</a:t>
            </a:r>
          </a:p>
          <a:p>
            <a:pPr marL="914400" lvl="2" indent="0"/>
            <a:r>
              <a:rPr lang="en-US" altLang="zh-CN" sz="1200" i="1" dirty="0"/>
              <a:t>Note: Only associated AP receives the unicast CF-End frame. Other STAs don’t assume the truncation of the current TXOP.</a:t>
            </a:r>
          </a:p>
          <a:p>
            <a:pPr marL="914400" lvl="2" indent="0"/>
            <a:r>
              <a:rPr lang="en-US" altLang="zh-CN" sz="1200" dirty="0"/>
              <a:t>2) (Optional) the duration of shared TXOP is signaled in the Duration field of the unicast CF-End frame;</a:t>
            </a:r>
          </a:p>
          <a:p>
            <a:pPr marL="914400" lvl="2" indent="0"/>
            <a:r>
              <a:rPr lang="en-US" altLang="zh-CN" sz="1200" dirty="0"/>
              <a:t>3) AP uses the shared TXOP to initiate new transmissions with other non-AP STAs SIFS (TBD) after the CF-End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2" name="TextBox 96">
            <a:extLst>
              <a:ext uri="{FF2B5EF4-FFF2-40B4-BE49-F238E27FC236}">
                <a16:creationId xmlns:a16="http://schemas.microsoft.com/office/drawing/2014/main" id="{61598AB5-C94E-74CA-ABE7-5A18DCD62975}"/>
              </a:ext>
            </a:extLst>
          </p:cNvPr>
          <p:cNvSpPr txBox="1"/>
          <p:nvPr/>
        </p:nvSpPr>
        <p:spPr>
          <a:xfrm>
            <a:off x="1676400" y="5235004"/>
            <a:ext cx="928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</a:p>
        </p:txBody>
      </p:sp>
      <p:grpSp>
        <p:nvGrpSpPr>
          <p:cNvPr id="73" name="그룹 97">
            <a:extLst>
              <a:ext uri="{FF2B5EF4-FFF2-40B4-BE49-F238E27FC236}">
                <a16:creationId xmlns:a16="http://schemas.microsoft.com/office/drawing/2014/main" id="{55DDB1AE-F3F4-2C66-3493-D6C0E5662B61}"/>
              </a:ext>
            </a:extLst>
          </p:cNvPr>
          <p:cNvGrpSpPr/>
          <p:nvPr/>
        </p:nvGrpSpPr>
        <p:grpSpPr>
          <a:xfrm>
            <a:off x="2581238" y="5277358"/>
            <a:ext cx="735351" cy="183333"/>
            <a:chOff x="1381953" y="4414911"/>
            <a:chExt cx="433897" cy="203504"/>
          </a:xfrm>
        </p:grpSpPr>
        <p:sp>
          <p:nvSpPr>
            <p:cNvPr id="74" name="평행 사변형 122">
              <a:extLst>
                <a:ext uri="{FF2B5EF4-FFF2-40B4-BE49-F238E27FC236}">
                  <a16:creationId xmlns:a16="http://schemas.microsoft.com/office/drawing/2014/main" id="{4506A9A2-2712-CA92-5A59-00CB3A9E5B80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평행 사변형 123">
              <a:extLst>
                <a:ext uri="{FF2B5EF4-FFF2-40B4-BE49-F238E27FC236}">
                  <a16:creationId xmlns:a16="http://schemas.microsoft.com/office/drawing/2014/main" id="{ED0361C2-5298-0F42-13F1-65643796A931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평행 사변형 124">
              <a:extLst>
                <a:ext uri="{FF2B5EF4-FFF2-40B4-BE49-F238E27FC236}">
                  <a16:creationId xmlns:a16="http://schemas.microsoft.com/office/drawing/2014/main" id="{8503DF49-7126-4337-F025-3F3980BA100B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평행 사변형 125">
              <a:extLst>
                <a:ext uri="{FF2B5EF4-FFF2-40B4-BE49-F238E27FC236}">
                  <a16:creationId xmlns:a16="http://schemas.microsoft.com/office/drawing/2014/main" id="{FB6F3ADA-C0F6-B44E-0AB9-92BDF31E1C60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8" name="그룹 101">
            <a:extLst>
              <a:ext uri="{FF2B5EF4-FFF2-40B4-BE49-F238E27FC236}">
                <a16:creationId xmlns:a16="http://schemas.microsoft.com/office/drawing/2014/main" id="{7AC96E36-63E4-AEBA-B8D6-A8CAD80A1057}"/>
              </a:ext>
            </a:extLst>
          </p:cNvPr>
          <p:cNvGrpSpPr/>
          <p:nvPr/>
        </p:nvGrpSpPr>
        <p:grpSpPr>
          <a:xfrm>
            <a:off x="2452707" y="5471510"/>
            <a:ext cx="7975471" cy="750572"/>
            <a:chOff x="1597523" y="4937526"/>
            <a:chExt cx="6302757" cy="1122496"/>
          </a:xfrm>
        </p:grpSpPr>
        <p:cxnSp>
          <p:nvCxnSpPr>
            <p:cNvPr id="79" name="직선 연결선 117">
              <a:extLst>
                <a:ext uri="{FF2B5EF4-FFF2-40B4-BE49-F238E27FC236}">
                  <a16:creationId xmlns:a16="http://schemas.microsoft.com/office/drawing/2014/main" id="{0430D32F-A44D-0EA9-1461-7F778D4AC776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118">
              <a:extLst>
                <a:ext uri="{FF2B5EF4-FFF2-40B4-BE49-F238E27FC236}">
                  <a16:creationId xmlns:a16="http://schemas.microsoft.com/office/drawing/2014/main" id="{ACF89C57-7C98-B67B-3A81-7D419A937B73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102">
            <a:extLst>
              <a:ext uri="{FF2B5EF4-FFF2-40B4-BE49-F238E27FC236}">
                <a16:creationId xmlns:a16="http://schemas.microsoft.com/office/drawing/2014/main" id="{41C80EC9-C135-192E-9F53-E6496FF0107D}"/>
              </a:ext>
            </a:extLst>
          </p:cNvPr>
          <p:cNvSpPr txBox="1"/>
          <p:nvPr/>
        </p:nvSpPr>
        <p:spPr>
          <a:xfrm>
            <a:off x="1766499" y="5943634"/>
            <a:ext cx="75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Non-AP STA</a:t>
            </a:r>
          </a:p>
        </p:txBody>
      </p:sp>
      <p:sp>
        <p:nvSpPr>
          <p:cNvPr id="82" name="직사각형 103">
            <a:extLst>
              <a:ext uri="{FF2B5EF4-FFF2-40B4-BE49-F238E27FC236}">
                <a16:creationId xmlns:a16="http://schemas.microsoft.com/office/drawing/2014/main" id="{E585155D-EE7E-C4E6-941C-C75793BF49F0}"/>
              </a:ext>
            </a:extLst>
          </p:cNvPr>
          <p:cNvSpPr/>
          <p:nvPr/>
        </p:nvSpPr>
        <p:spPr>
          <a:xfrm>
            <a:off x="4891111" y="5867006"/>
            <a:ext cx="956260" cy="350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CF-End frame </a:t>
            </a:r>
            <a:r>
              <a:rPr lang="en-US" altLang="ko-KR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unicast</a:t>
            </a:r>
            <a:r>
              <a:rPr lang="en-US" altLang="ko-KR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3" name="그룹 104">
            <a:extLst>
              <a:ext uri="{FF2B5EF4-FFF2-40B4-BE49-F238E27FC236}">
                <a16:creationId xmlns:a16="http://schemas.microsoft.com/office/drawing/2014/main" id="{F9A67B59-E02D-F5AA-475E-B543A500D5BA}"/>
              </a:ext>
            </a:extLst>
          </p:cNvPr>
          <p:cNvGrpSpPr/>
          <p:nvPr/>
        </p:nvGrpSpPr>
        <p:grpSpPr>
          <a:xfrm>
            <a:off x="2605425" y="6035236"/>
            <a:ext cx="735351" cy="183333"/>
            <a:chOff x="1381953" y="4414911"/>
            <a:chExt cx="433897" cy="203504"/>
          </a:xfrm>
        </p:grpSpPr>
        <p:sp>
          <p:nvSpPr>
            <p:cNvPr id="84" name="평행 사변형 113">
              <a:extLst>
                <a:ext uri="{FF2B5EF4-FFF2-40B4-BE49-F238E27FC236}">
                  <a16:creationId xmlns:a16="http://schemas.microsoft.com/office/drawing/2014/main" id="{51BB0A4B-C40F-F7B7-8BC9-F65234F52DD1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평행 사변형 114">
              <a:extLst>
                <a:ext uri="{FF2B5EF4-FFF2-40B4-BE49-F238E27FC236}">
                  <a16:creationId xmlns:a16="http://schemas.microsoft.com/office/drawing/2014/main" id="{D0C31C8D-54B2-9F22-2CB2-6D34CA5F0E8B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평행 사변형 115">
              <a:extLst>
                <a:ext uri="{FF2B5EF4-FFF2-40B4-BE49-F238E27FC236}">
                  <a16:creationId xmlns:a16="http://schemas.microsoft.com/office/drawing/2014/main" id="{9290ADC2-BA4D-17A7-B00D-7C20A07769C5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평행 사변형 116">
              <a:extLst>
                <a:ext uri="{FF2B5EF4-FFF2-40B4-BE49-F238E27FC236}">
                  <a16:creationId xmlns:a16="http://schemas.microsoft.com/office/drawing/2014/main" id="{4750A1A0-473F-8794-B94D-EC35C01A2D68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0" name="직사각형 109">
            <a:extLst>
              <a:ext uri="{FF2B5EF4-FFF2-40B4-BE49-F238E27FC236}">
                <a16:creationId xmlns:a16="http://schemas.microsoft.com/office/drawing/2014/main" id="{F8A605BE-255C-38B3-87F1-7D69B8A970DB}"/>
              </a:ext>
            </a:extLst>
          </p:cNvPr>
          <p:cNvSpPr/>
          <p:nvPr/>
        </p:nvSpPr>
        <p:spPr>
          <a:xfrm>
            <a:off x="6215207" y="5093974"/>
            <a:ext cx="2747828" cy="371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 controlled by AP</a:t>
            </a:r>
          </a:p>
        </p:txBody>
      </p:sp>
      <p:sp>
        <p:nvSpPr>
          <p:cNvPr id="92" name="직사각형 127">
            <a:extLst>
              <a:ext uri="{FF2B5EF4-FFF2-40B4-BE49-F238E27FC236}">
                <a16:creationId xmlns:a16="http://schemas.microsoft.com/office/drawing/2014/main" id="{F0CB1207-BA45-0CD3-26CB-98BC0A6D87F9}"/>
              </a:ext>
            </a:extLst>
          </p:cNvPr>
          <p:cNvSpPr/>
          <p:nvPr/>
        </p:nvSpPr>
        <p:spPr>
          <a:xfrm>
            <a:off x="5870946" y="5473952"/>
            <a:ext cx="3108199" cy="1918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shared by the non-AP STA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3" name="직선 연결선 128">
            <a:extLst>
              <a:ext uri="{FF2B5EF4-FFF2-40B4-BE49-F238E27FC236}">
                <a16:creationId xmlns:a16="http://schemas.microsoft.com/office/drawing/2014/main" id="{5CCCC200-654D-3A9F-EE46-F9822CFD80EE}"/>
              </a:ext>
            </a:extLst>
          </p:cNvPr>
          <p:cNvCxnSpPr>
            <a:cxnSpLocks/>
          </p:cNvCxnSpPr>
          <p:nvPr/>
        </p:nvCxnSpPr>
        <p:spPr bwMode="auto">
          <a:xfrm flipV="1">
            <a:off x="5847371" y="5012593"/>
            <a:ext cx="0" cy="14628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직선 연결선 134">
            <a:extLst>
              <a:ext uri="{FF2B5EF4-FFF2-40B4-BE49-F238E27FC236}">
                <a16:creationId xmlns:a16="http://schemas.microsoft.com/office/drawing/2014/main" id="{74BEBF46-5546-A63B-B704-E778DEAC19BF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5207" y="5003855"/>
            <a:ext cx="0" cy="147314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接箭头连接符 98">
            <a:extLst>
              <a:ext uri="{FF2B5EF4-FFF2-40B4-BE49-F238E27FC236}">
                <a16:creationId xmlns:a16="http://schemas.microsoft.com/office/drawing/2014/main" id="{09F51AD7-0C60-28DB-8640-35A071B01E24}"/>
              </a:ext>
            </a:extLst>
          </p:cNvPr>
          <p:cNvCxnSpPr>
            <a:cxnSpLocks/>
          </p:cNvCxnSpPr>
          <p:nvPr/>
        </p:nvCxnSpPr>
        <p:spPr>
          <a:xfrm>
            <a:off x="5844965" y="5393593"/>
            <a:ext cx="37024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>
            <a:extLst>
              <a:ext uri="{FF2B5EF4-FFF2-40B4-BE49-F238E27FC236}">
                <a16:creationId xmlns:a16="http://schemas.microsoft.com/office/drawing/2014/main" id="{60FBFFEA-DD13-8ED5-1ADB-9B68E3D4FD05}"/>
              </a:ext>
            </a:extLst>
          </p:cNvPr>
          <p:cNvSpPr txBox="1"/>
          <p:nvPr/>
        </p:nvSpPr>
        <p:spPr>
          <a:xfrm>
            <a:off x="5811332" y="5163669"/>
            <a:ext cx="43636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xIFS</a:t>
            </a:r>
            <a:endParaRPr lang="zh-CN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직사각형 103">
            <a:extLst>
              <a:ext uri="{FF2B5EF4-FFF2-40B4-BE49-F238E27FC236}">
                <a16:creationId xmlns:a16="http://schemas.microsoft.com/office/drawing/2014/main" id="{8D7CD116-B6C6-F6BC-B40C-01EF778F17CF}"/>
              </a:ext>
            </a:extLst>
          </p:cNvPr>
          <p:cNvSpPr/>
          <p:nvPr/>
        </p:nvSpPr>
        <p:spPr>
          <a:xfrm>
            <a:off x="3359280" y="5867005"/>
            <a:ext cx="59419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PPDU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487E682A-280E-FA91-A3F9-165FD3DEE582}"/>
              </a:ext>
            </a:extLst>
          </p:cNvPr>
          <p:cNvSpPr txBox="1"/>
          <p:nvPr/>
        </p:nvSpPr>
        <p:spPr>
          <a:xfrm>
            <a:off x="4170814" y="5867005"/>
            <a:ext cx="504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47CBF304-1712-8A05-475F-1FAD0B9EE840}"/>
              </a:ext>
            </a:extLst>
          </p:cNvPr>
          <p:cNvSpPr txBox="1"/>
          <p:nvPr/>
        </p:nvSpPr>
        <p:spPr>
          <a:xfrm>
            <a:off x="5240523" y="5526392"/>
            <a:ext cx="6287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TXOP sharing</a:t>
            </a:r>
            <a:endParaRPr kumimoji="0" lang="ko-KR" altLang="en-US" sz="800" i="0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cxnSp>
        <p:nvCxnSpPr>
          <p:cNvPr id="142" name="직선 연결선 128">
            <a:extLst>
              <a:ext uri="{FF2B5EF4-FFF2-40B4-BE49-F238E27FC236}">
                <a16:creationId xmlns:a16="http://schemas.microsoft.com/office/drawing/2014/main" id="{821A1BAE-4111-0821-DC56-66758B9FCBB1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9145" y="5003855"/>
            <a:ext cx="0" cy="1471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直接箭头连接符 144">
            <a:extLst>
              <a:ext uri="{FF2B5EF4-FFF2-40B4-BE49-F238E27FC236}">
                <a16:creationId xmlns:a16="http://schemas.microsoft.com/office/drawing/2014/main" id="{3A1C2004-3120-7206-7EFD-8B514D71850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69241" y="5512003"/>
            <a:ext cx="2594" cy="3277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直接箭头连接符 146">
            <a:extLst>
              <a:ext uri="{FF2B5EF4-FFF2-40B4-BE49-F238E27FC236}">
                <a16:creationId xmlns:a16="http://schemas.microsoft.com/office/drawing/2014/main" id="{FB6B2298-9332-51FC-BF80-53D1077A71A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53784" y="5506924"/>
            <a:ext cx="2594" cy="3277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8" name="그룹 97">
            <a:extLst>
              <a:ext uri="{FF2B5EF4-FFF2-40B4-BE49-F238E27FC236}">
                <a16:creationId xmlns:a16="http://schemas.microsoft.com/office/drawing/2014/main" id="{9F7CE60E-23A8-3DF5-3077-4EBFE8983094}"/>
              </a:ext>
            </a:extLst>
          </p:cNvPr>
          <p:cNvGrpSpPr/>
          <p:nvPr/>
        </p:nvGrpSpPr>
        <p:grpSpPr>
          <a:xfrm>
            <a:off x="8995788" y="5261589"/>
            <a:ext cx="735351" cy="183333"/>
            <a:chOff x="1381953" y="4414911"/>
            <a:chExt cx="433897" cy="203504"/>
          </a:xfrm>
        </p:grpSpPr>
        <p:sp>
          <p:nvSpPr>
            <p:cNvPr id="149" name="평행 사변형 122">
              <a:extLst>
                <a:ext uri="{FF2B5EF4-FFF2-40B4-BE49-F238E27FC236}">
                  <a16:creationId xmlns:a16="http://schemas.microsoft.com/office/drawing/2014/main" id="{5D8F7696-2F56-98E2-3B61-9B4B3A7D6F79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평행 사변형 123">
              <a:extLst>
                <a:ext uri="{FF2B5EF4-FFF2-40B4-BE49-F238E27FC236}">
                  <a16:creationId xmlns:a16="http://schemas.microsoft.com/office/drawing/2014/main" id="{3763AFCE-BD66-D59C-77A3-7525E7D01920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평행 사변형 124">
              <a:extLst>
                <a:ext uri="{FF2B5EF4-FFF2-40B4-BE49-F238E27FC236}">
                  <a16:creationId xmlns:a16="http://schemas.microsoft.com/office/drawing/2014/main" id="{613FBFE6-75F6-D390-B58E-244975E62CC3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평행 사변형 125">
              <a:extLst>
                <a:ext uri="{FF2B5EF4-FFF2-40B4-BE49-F238E27FC236}">
                  <a16:creationId xmlns:a16="http://schemas.microsoft.com/office/drawing/2014/main" id="{9C22C3C9-0C83-9F70-36BD-281388F6991C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3" name="그룹 97">
            <a:extLst>
              <a:ext uri="{FF2B5EF4-FFF2-40B4-BE49-F238E27FC236}">
                <a16:creationId xmlns:a16="http://schemas.microsoft.com/office/drawing/2014/main" id="{5494C8AB-EF3D-D437-11C2-7C06B556EA6C}"/>
              </a:ext>
            </a:extLst>
          </p:cNvPr>
          <p:cNvGrpSpPr/>
          <p:nvPr/>
        </p:nvGrpSpPr>
        <p:grpSpPr>
          <a:xfrm>
            <a:off x="8995256" y="6012162"/>
            <a:ext cx="735351" cy="183333"/>
            <a:chOff x="1381953" y="4414911"/>
            <a:chExt cx="433897" cy="203504"/>
          </a:xfrm>
        </p:grpSpPr>
        <p:sp>
          <p:nvSpPr>
            <p:cNvPr id="154" name="평행 사변형 122">
              <a:extLst>
                <a:ext uri="{FF2B5EF4-FFF2-40B4-BE49-F238E27FC236}">
                  <a16:creationId xmlns:a16="http://schemas.microsoft.com/office/drawing/2014/main" id="{236C4E05-C595-7A5F-3C4E-D4702FC08A21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평행 사변형 123">
              <a:extLst>
                <a:ext uri="{FF2B5EF4-FFF2-40B4-BE49-F238E27FC236}">
                  <a16:creationId xmlns:a16="http://schemas.microsoft.com/office/drawing/2014/main" id="{839A4C9C-C722-7444-FDDB-496C470FE146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평행 사변형 124">
              <a:extLst>
                <a:ext uri="{FF2B5EF4-FFF2-40B4-BE49-F238E27FC236}">
                  <a16:creationId xmlns:a16="http://schemas.microsoft.com/office/drawing/2014/main" id="{1A3CFFA6-85D5-2EF9-F176-E1AAD0A98FD7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평행 사변형 125">
              <a:extLst>
                <a:ext uri="{FF2B5EF4-FFF2-40B4-BE49-F238E27FC236}">
                  <a16:creationId xmlns:a16="http://schemas.microsoft.com/office/drawing/2014/main" id="{47948BA2-76C3-26CD-1C45-824953C1DE85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sz="1600" dirty="0"/>
              <a:t>How does AP return the shared TXOP (if there is still remaining time)?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Is it necessary to return?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not necessary, AP can simply broadcast CF-End frame to terminate the current TXOP and start new channel contention.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necessary, AP may use MU-RTS TXS TF (as defined in 11be) to share the remaining </a:t>
            </a:r>
            <a:r>
              <a:rPr lang="en-US" altLang="zh-CN" sz="1400" dirty="0"/>
              <a:t>time to the “original” non-AP STA.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>
                <a:cs typeface="+mn-cs"/>
              </a:rPr>
              <a:t>How does non-AP STA indicate its shared bandwidth (channel)?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By default, shared bandwidth = non-AP STA’s operation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Other methods TBD.</a:t>
            </a:r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b="1" dirty="0">
              <a:cs typeface="+mn-cs"/>
            </a:endParaRPr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>
                <a:cs typeface="+mn-cs"/>
              </a:rPr>
              <a:t>How does AP expand more bandwidths (channels) than non-AP STA’s sharing?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 performs backoff on other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AP performs PIFS CCA on other channels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Other methods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Non-AP STA can sharing it obtained TXOP with associated AP.</a:t>
            </a:r>
          </a:p>
          <a:p>
            <a:pPr marL="0" indent="0"/>
            <a:r>
              <a:rPr lang="en-US" sz="2000" b="0" dirty="0"/>
              <a:t>	</a:t>
            </a:r>
          </a:p>
          <a:p>
            <a:pPr marL="0" indent="0"/>
            <a:r>
              <a:rPr lang="en-US" sz="2000" b="0" dirty="0"/>
              <a:t>Note: the detailed method is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3FB68-358B-E61E-02E7-A046AD157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E1FFF-625D-A3B5-5129-584CCEE7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C77A8-7703-366E-84B7-AA6B035CB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altLang="zh-CN" sz="2000" b="0" dirty="0"/>
              <a:t>       Non-AP STA can sharing it obtained TXOP with associated AP by transmitting an unicast CF-End frame, and the RA field is set to associated AP’s MAC address.</a:t>
            </a:r>
          </a:p>
          <a:p>
            <a:pPr marL="0" indent="0"/>
            <a:r>
              <a:rPr lang="en-US" sz="2000" b="0" dirty="0"/>
              <a:t>	</a:t>
            </a:r>
          </a:p>
          <a:p>
            <a:pPr marL="0" indent="0"/>
            <a:r>
              <a:rPr lang="en-US" sz="2000" b="0" dirty="0"/>
              <a:t>Note: the detailed rules are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AB481-988C-5CFA-3CB8-63FCF0E0C4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F9329-2A99-090C-414E-7CB167855D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9A934-5361-667F-4A9D-0565E91AE1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68425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11-23-0581-00-0uhr-non-ap-initiated-txop-sharing</a:t>
            </a:r>
          </a:p>
          <a:p>
            <a:pPr marL="0" indent="0"/>
            <a:r>
              <a:rPr lang="en-US" altLang="ko-KR" sz="1800" b="0" dirty="0"/>
              <a:t>[2] 11-23-1847-00-00bn-non-ap-initiated-txop-sharing-follow-up</a:t>
            </a:r>
          </a:p>
          <a:p>
            <a:pPr marL="0" indent="0"/>
            <a:r>
              <a:rPr lang="en-US" sz="1800" b="0" dirty="0"/>
              <a:t>[3] 11-23-1874-00-00bn-reverse-txop-sharing</a:t>
            </a:r>
          </a:p>
          <a:p>
            <a:pPr marL="0" indent="0"/>
            <a:r>
              <a:rPr lang="en-US" sz="1800" b="0" dirty="0"/>
              <a:t>[4]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901</TotalTime>
  <Words>1009</Words>
  <Application>Microsoft Office PowerPoint</Application>
  <PresentationFormat>宽屏</PresentationFormat>
  <Paragraphs>137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Wingdings</vt:lpstr>
      <vt:lpstr>Office Theme</vt:lpstr>
      <vt:lpstr>STA initiated TXOP Sharing via Unicast CF-End</vt:lpstr>
      <vt:lpstr>Introduction</vt:lpstr>
      <vt:lpstr>Re-cap: STA initiated TXOP Sharing</vt:lpstr>
      <vt:lpstr>Re-cap: CF-End frame and Truncation of TXOP</vt:lpstr>
      <vt:lpstr>Proposal: Unicast CF-End frame for STA initiated TXOP Sharing</vt:lpstr>
      <vt:lpstr>Discussions and Next Steps</vt:lpstr>
      <vt:lpstr>Straw Poll 1</vt:lpstr>
      <vt:lpstr>Straw Poll 2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Unicast CF-End</dc:title>
  <dc:subject>IEEE 802.11 contributions</dc:subject>
  <dc:creator>Pei Zhou</dc:creator>
  <cp:lastModifiedBy>Pei Zhou</cp:lastModifiedBy>
  <cp:revision>235</cp:revision>
  <cp:lastPrinted>1601-01-01T00:00:00Z</cp:lastPrinted>
  <dcterms:created xsi:type="dcterms:W3CDTF">2022-10-28T01:22:29Z</dcterms:created>
  <dcterms:modified xsi:type="dcterms:W3CDTF">2024-08-22T01:51:25Z</dcterms:modified>
</cp:coreProperties>
</file>