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54" r:id="rId56"/>
    <p:sldId id="1155" r:id="rId57"/>
    <p:sldId id="1153" r:id="rId58"/>
    <p:sldId id="1126" r:id="rId59"/>
    <p:sldId id="1149" r:id="rId60"/>
    <p:sldId id="356" r:id="rId61"/>
    <p:sldId id="1039" r:id="rId62"/>
    <p:sldId id="1156" r:id="rId63"/>
    <p:sldId id="1069"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372" dt="2024-05-16T13:22:55.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6T13:42:30.798" v="4916"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5T11:31:00.753" v="4217" actId="207"/>
        <pc:sldMkLst>
          <pc:docMk/>
          <pc:sldMk cId="2696761607" sldId="393"/>
        </pc:sldMkLst>
        <pc:graphicFrameChg chg="mod modGraphic">
          <ac:chgData name="Alfred Asterjadhi" userId="39de57b9-85c0-4fd1-aaac-8ca2b6560ad0" providerId="ADAL" clId="{CD86C3AA-724F-47E4-A1B1-D2C1BA05633B}" dt="2024-05-15T11:31:00.753" v="4217"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3:37:31.657" v="4875" actId="207"/>
        <pc:sldMkLst>
          <pc:docMk/>
          <pc:sldMk cId="3140364693" sldId="997"/>
        </pc:sldMkLst>
        <pc:spChg chg="mod">
          <ac:chgData name="Alfred Asterjadhi" userId="39de57b9-85c0-4fd1-aaac-8ca2b6560ad0" providerId="ADAL" clId="{CD86C3AA-724F-47E4-A1B1-D2C1BA05633B}" dt="2024-05-16T13:37:31.657" v="4875" actId="20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6T13:17:55.931" v="4741" actId="403"/>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3:17:55.931" v="4741" actId="403"/>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3:17:37.278" v="4740" actId="2057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3:17:37.278" v="4740" actId="2057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08:02:24.584" v="4657"/>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08:02:24.584" v="465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5T11:44:03.418" v="4223" actId="14734"/>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5T11:44:03.418" v="4223" actId="14734"/>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5T11:07:55.873" v="3989"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5T11:07:55.873" v="3989"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11:05:39.044" v="3974" actId="2057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11:05:39.044" v="3974" actId="2057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5T11:08:10.673" v="3991"/>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5T11:08:10.673" v="3991"/>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5T11:04:18.937" v="3964"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5T11:04:18.937" v="3964"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5T11:04:04.814" v="396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5T11:04:04.814" v="396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08:12:58.689" v="4686" actId="20577"/>
        <pc:sldMkLst>
          <pc:docMk/>
          <pc:sldMk cId="1375566931" sldId="1153"/>
        </pc:sldMkLst>
        <pc:spChg chg="mod">
          <ac:chgData name="Alfred Asterjadhi" userId="39de57b9-85c0-4fd1-aaac-8ca2b6560ad0" providerId="ADAL" clId="{CD86C3AA-724F-47E4-A1B1-D2C1BA05633B}" dt="2024-05-16T08:12:58.689" v="4686" actId="2057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3:23:11.917" v="4758"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3:23:11.917" v="4758"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16T13:42:30.798" v="4916" actId="20577"/>
        <pc:sldMasterMkLst>
          <pc:docMk/>
          <pc:sldMasterMk cId="0" sldId="2147483648"/>
        </pc:sldMasterMkLst>
        <pc:spChg chg="mod">
          <ac:chgData name="Alfred Asterjadhi" userId="39de57b9-85c0-4fd1-aaac-8ca2b6560ad0" providerId="ADAL" clId="{CD86C3AA-724F-47E4-A1B1-D2C1BA05633B}" dt="2024-05-16T13:42:30.798" v="4916"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84-02-00bn-low-latency-based-on-l4s.pptx" TargetMode="External"/><Relationship Id="rId3" Type="http://schemas.openxmlformats.org/officeDocument/2006/relationships/hyperlink" Target="https://mentor.ieee.org/802.11/dcn/24/11-24-0110-00-00bn-regarding-mpdu-identification-issue-in-cross-link-error-recovery.pptx" TargetMode="External"/><Relationship Id="rId7" Type="http://schemas.openxmlformats.org/officeDocument/2006/relationships/hyperlink" Target="https://mentor.ieee.org/802.11/dcn/24/11-24-0318-00-00bn-robust-secondary-channel-acces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070-00-00bn-some-details-about-non-primary-channel-access.pptx" TargetMode="External"/><Relationship Id="rId9" Type="http://schemas.openxmlformats.org/officeDocument/2006/relationships/hyperlink" Target="https://mentor.ieee.org/802.11/dcn/24/11-24-0385-00-00bn-discussion-on-11bn-relay-oper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87-00-00bn-txop-sharing-for-c-bf-transmission.pptx" TargetMode="External"/><Relationship Id="rId7" Type="http://schemas.openxmlformats.org/officeDocument/2006/relationships/hyperlink" Target="https://mentor.ieee.org/802.11/dcn/24/11-24-0403-00-00bn-managed-on-channel-p2p-communication.pptx" TargetMode="External"/><Relationship Id="rId2" Type="http://schemas.openxmlformats.org/officeDocument/2006/relationships/hyperlink" Target="https://mentor.ieee.org/802.11/dcn/24/11-24-0386-00-00bn-lower-mac-relay-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98-00-00bn-coordinated-roaming-through-target-ap-mld.pptx" TargetMode="External"/><Relationship Id="rId5" Type="http://schemas.openxmlformats.org/officeDocument/2006/relationships/hyperlink" Target="https://mentor.ieee.org/802.11/dcn/24/11-24-0397-00-00bn-support-for-end-to-end-qos.pptx" TargetMode="External"/><Relationship Id="rId4" Type="http://schemas.openxmlformats.org/officeDocument/2006/relationships/hyperlink" Target="https://mentor.ieee.org/802.11/dcn/24/11-24-0396-00-00bn-seamless-roaming-within-a-mobility-domain-follow-up.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7"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90-00-00bn-discussion-on-control-frame-and-mac-header-protection.pptx" TargetMode="Externa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523-00-00bn-channel-switching-for-coordinating-aps.pptx" TargetMode="External"/><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522-00-00bn-map-co-edca-for-edging-sta.pptx" TargetMode="External"/><Relationship Id="rId2" Type="http://schemas.openxmlformats.org/officeDocument/2006/relationships/hyperlink" Target="https://mentor.ieee.org/802.11/dcn/24/11-24-0496-00-00bn-secondary-channel-usag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11"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18-00-00bn-troubleshootingmetricsfouhr.pptx" TargetMode="External"/><Relationship Id="rId10"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5-00-00bn-multi-ap-coordination-for-ap-failure-mitigation.pptx" TargetMode="External"/><Relationship Id="rId9" Type="http://schemas.openxmlformats.org/officeDocument/2006/relationships/hyperlink" Target="https://mentor.ieee.org/802.11/dcn/24/11-24-0525-00-00bn-mac-header-data-integrity-with-relaxed-receiver-requirement.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532-00-00bn-wman-vs-wlan-tg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85-02-00bn-longer-ldpc-codeword.pptx" TargetMode="External"/><Relationship Id="rId11" Type="http://schemas.openxmlformats.org/officeDocument/2006/relationships/hyperlink" Target="https://mentor.ieee.org/802.11/dcn/24/11-24-0450-00-00bn-a-proposal-for-uhr-soft-ap-power-save.pptx" TargetMode="External"/><Relationship Id="rId5" Type="http://schemas.openxmlformats.org/officeDocument/2006/relationships/hyperlink" Target="https://mentor.ieee.org/802.11/dcn/23/11-23-1906-01-00bn-channel-information-feedback-for-smooth-beamforming-follow-up.pptx" TargetMode="External"/><Relationship Id="rId10" Type="http://schemas.openxmlformats.org/officeDocument/2006/relationships/hyperlink" Target="https://mentor.ieee.org/802.11/dcn/24/11-24-0431-02-00bn-signal-for-preemption-request.pptx" TargetMode="External"/><Relationship Id="rId4" Type="http://schemas.openxmlformats.org/officeDocument/2006/relationships/hyperlink" Target="https://mentor.ieee.org/802.11/dcn/24/11-24-0541-00-00bn-ascon-the-lightweight-cryptography-as-a-new-cipher-choice-for-802-11bn.pptx" TargetMode="External"/><Relationship Id="rId9" Type="http://schemas.openxmlformats.org/officeDocument/2006/relationships/hyperlink" Target="https://mentor.ieee.org/802.11/dcn/24/11-24-0399-00-00bn-thoughts-on-l4s-in-wi-fi.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3-00-00bn-design-targets-and-considerations-for-enhanced-long-range.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3/11-23-1985-03-00bn-longer-ldpc-codeword.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812-01-00bn-using-multi-layer-transmission-with-legacy-devices.pptx" TargetMode="External"/><Relationship Id="rId4" Type="http://schemas.openxmlformats.org/officeDocument/2006/relationships/hyperlink" Target="https://mentor.ieee.org/802.11/dcn/24/11-24-0435-00-00bn-ideas-related-to-achieving-ultra-high-reliability.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85-03-00bn-longer-ldpc-codeword.pptx" TargetMode="External"/><Relationship Id="rId7" Type="http://schemas.openxmlformats.org/officeDocument/2006/relationships/hyperlink" Target="https://mentor.ieee.org/802.11/dcn/24/11-24-0869-00-00bn-beamforming-feedback-for-ul-beamforming.pptx" TargetMode="External"/><Relationship Id="rId2" Type="http://schemas.openxmlformats.org/officeDocument/2006/relationships/hyperlink" Target="https://mentor.ieee.org/802.11/dcn/24/11-24-0873-00-00bn-design-targets-and-considerations-for-enhanced-long-rang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0-03-00bn-dpwifi-mimo-multiplexing-and-beamforming.pptx" TargetMode="External"/><Relationship Id="rId5" Type="http://schemas.openxmlformats.org/officeDocument/2006/relationships/hyperlink" Target="https://mentor.ieee.org/802.11/dcn/24/11-24-0750-00-00bn-tx-evm-setting-for-mimo-detection.pptx" TargetMode="External"/><Relationship Id="rId4" Type="http://schemas.openxmlformats.org/officeDocument/2006/relationships/hyperlink" Target="https://mentor.ieee.org/802.11/dcn/24/11-24-0508-00-00bn-extended-6-ghz-channeliz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96-00-00bn-secondary-channel-usage-follow-up.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62-01-00bn-mapc-sp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538-00-00bn-sp-based-non-primary-channel-access.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3/11-23-2007-02-00bn-enhancement-of-bsr.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869-00-00bn-beamforming-feedback-for-ul-beamforming.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810-03-00bn-dpwifi-mimo-multiplexing-an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6-00-00bn-uhr-ppdu-phy-version.pptx" TargetMode="External"/><Relationship Id="rId5" Type="http://schemas.openxmlformats.org/officeDocument/2006/relationships/hyperlink" Target="https://mentor.ieee.org/802.11/dcn/24/11-24-0921-00-00bn-an-enhanced-long-range-ppdu.pptx" TargetMode="External"/><Relationship Id="rId4" Type="http://schemas.openxmlformats.org/officeDocument/2006/relationships/hyperlink" Target="https://mentor.ieee.org/802.11/dcn/24/11-24-0875-00-00bn-uhr-enhanced-long-range-support.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493-00-00bn-dynamic-channel-switch-operation.pptx" TargetMode="External"/><Relationship Id="rId3" Type="http://schemas.openxmlformats.org/officeDocument/2006/relationships/hyperlink" Target="https://mentor.ieee.org/802.11/dcn/24/11-24-0462-01-00bn-mapc-sps.pptx" TargetMode="External"/><Relationship Id="rId7" Type="http://schemas.openxmlformats.org/officeDocument/2006/relationships/hyperlink" Target="https://mentor.ieee.org/802.11/dcn/24/11-24-0449-01-00bn-considerations-on-dynamic-subchannel-operation-follow-up.pptx" TargetMode="External"/><Relationship Id="rId2" Type="http://schemas.openxmlformats.org/officeDocument/2006/relationships/hyperlink" Target="https://mentor.ieee.org/802.11/dcn/24/11-24-0072-00-00bn-map-channel-access-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8-00-00bn-robust-secondary-channel-access.pptx" TargetMode="External"/><Relationship Id="rId5" Type="http://schemas.openxmlformats.org/officeDocument/2006/relationships/hyperlink" Target="https://mentor.ieee.org/802.11/dcn/24/11-24-0523-00-00bn-channel-switching-for-coordinating-aps.pptx" TargetMode="External"/><Relationship Id="rId4" Type="http://schemas.openxmlformats.org/officeDocument/2006/relationships/hyperlink" Target="https://mentor.ieee.org/802.11/dcn/24/11-24-0522-00-00bn-map-co-edca-for-edging-sta.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529-01-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3/11-23-1037-00-0uhr-performance-of-coordinated-spatial-reus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023-02-0uhr-coordinated-spatial-reuse-in-a-4-ap-topoplogy.pptx" TargetMode="External"/><Relationship Id="rId12" Type="http://schemas.openxmlformats.org/officeDocument/2006/relationships/hyperlink" Target="https://mentor.ieee.org/802.11/dcn/24/11-24-0577-00-00bn-thoughts-on-coordinated-spatial-reuse-c-sr.pptx" TargetMode="External"/><Relationship Id="rId2" Type="http://schemas.openxmlformats.org/officeDocument/2006/relationships/hyperlink" Target="https://mentor.ieee.org/802.11/dcn/22/11-22-1822-00-0uhr-recap-on-coordinated-spatial-reus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4/11-24-0011-00-00bn-coordinated-spatial-nulling-c-sn-concept.pptx" TargetMode="External"/><Relationship Id="rId5" Type="http://schemas.openxmlformats.org/officeDocument/2006/relationships/hyperlink" Target="https://mentor.ieee.org/802.11/dcn/23/11-23-0776-01-0uhr-performance-of-c-bf-and-c-sr.pptx" TargetMode="External"/><Relationship Id="rId10" Type="http://schemas.openxmlformats.org/officeDocument/2006/relationships/hyperlink" Target="https://mentor.ieee.org/802.11/dcn/24/11-24-0010-00-00bn-coordinated-beamforming-for-802-11bn.pptx" TargetMode="External"/><Relationship Id="rId4" Type="http://schemas.openxmlformats.org/officeDocument/2006/relationships/hyperlink" Target="https://mentor.ieee.org/802.11/dcn/23/11-23-0325-00-0uhr-coordinated-spatial-reuse-for-uhr.pptx" TargetMode="External"/><Relationship Id="rId9" Type="http://schemas.openxmlformats.org/officeDocument/2006/relationships/hyperlink" Target="https://mentor.ieee.org/802.11/dcn/23/11-23-1998-00-00bn-zero-mui-coordinated-bf.pptx" TargetMode="Externa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171-07-00bn-tgbn-motions-list-part-1.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3398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24/0110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Juseong Moon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Acknowledgment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24/0070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Some details about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24/0072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Jay Yang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24/0299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Initial ctrl frame for BW switching modes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Vishnu Ratnam</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Miscellaneous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24/0318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Yanchun</a:t>
                      </a:r>
                      <a:r>
                        <a:rPr lang="en-GB" sz="800" dirty="0">
                          <a:solidFill>
                            <a:srgbClr val="000000"/>
                          </a:solidFill>
                          <a:effectLst/>
                          <a:latin typeface="Times New Roman" panose="02020603050405020304" pitchFamily="18" charset="0"/>
                          <a:ea typeface="Times New Roman" panose="02020603050405020304" pitchFamily="18" charset="0"/>
                        </a:rPr>
                        <a:t> Li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24/0384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24/0385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2518586"/>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24/0403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24/0408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Enhancements on TWT SP Management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Kumail Haider</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Miscellaneous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24/0426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EDCA for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22938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Enabling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24/0435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Leif Wilhelmsson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Kazunobu</a:t>
                      </a:r>
                      <a:r>
                        <a:rPr lang="en-GB" sz="800" dirty="0">
                          <a:solidFill>
                            <a:srgbClr val="000000"/>
                          </a:solidFill>
                          <a:effectLst/>
                          <a:latin typeface="Times New Roman" panose="02020603050405020304" pitchFamily="18" charset="0"/>
                          <a:ea typeface="Times New Roman" panose="02020603050405020304" pitchFamily="18" charset="0"/>
                        </a:rPr>
                        <a:t> Serizawa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Liuming</a:t>
                      </a:r>
                      <a:r>
                        <a:rPr lang="en-GB" sz="800" dirty="0">
                          <a:solidFill>
                            <a:srgbClr val="000000"/>
                          </a:solidFill>
                          <a:effectLst/>
                          <a:latin typeface="Times New Roman" panose="02020603050405020304" pitchFamily="18" charset="0"/>
                          <a:ea typeface="Times New Roman" panose="02020603050405020304" pitchFamily="18" charset="0"/>
                        </a:rPr>
                        <a:t> Lu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Brian Hart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24/0480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24/0490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6"/>
                        </a:rPr>
                        <a:t>24/0493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24/0495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97191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24/0522</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24/0523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Leonardo </a:t>
                      </a:r>
                      <a:r>
                        <a:rPr lang="en-GB" sz="800" dirty="0" err="1">
                          <a:solidFill>
                            <a:srgbClr val="000000"/>
                          </a:solidFill>
                          <a:effectLst/>
                          <a:latin typeface="Times New Roman" panose="02020603050405020304" pitchFamily="18" charset="0"/>
                          <a:ea typeface="Times New Roman" panose="02020603050405020304" pitchFamily="18" charset="0"/>
                        </a:rPr>
                        <a:t>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24/0525</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0"/>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1"/>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590645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23/1906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JEON EUNSUNG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dirty="0" err="1">
                          <a:solidFill>
                            <a:srgbClr val="000000"/>
                          </a:solidFill>
                          <a:effectLst/>
                          <a:latin typeface="Times New Roman" panose="02020603050405020304" pitchFamily="18" charset="0"/>
                        </a:rPr>
                        <a:t>Rethna</a:t>
                      </a: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Pulikkoonattu</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24/0001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Michail</a:t>
                      </a:r>
                      <a:r>
                        <a:rPr lang="en-GB" sz="800" b="0" i="0" u="none" strike="noStrike" dirty="0">
                          <a:solidFill>
                            <a:srgbClr val="000000"/>
                          </a:solidFill>
                          <a:effectLst/>
                          <a:latin typeface="Times New Roman" panose="02020603050405020304" pitchFamily="18" charset="0"/>
                        </a:rPr>
                        <a:t> KOUNDOURAKIS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24/0224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24/0431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7269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Genadiy</a:t>
                      </a:r>
                      <a:r>
                        <a:rPr lang="en-GB" sz="800" b="0" i="0" u="none" strike="noStrike" dirty="0">
                          <a:solidFill>
                            <a:srgbClr val="000000"/>
                          </a:solidFill>
                          <a:effectLst/>
                          <a:latin typeface="Times New Roman" panose="02020603050405020304" pitchFamily="18" charset="0"/>
                        </a:rPr>
                        <a:t> </a:t>
                      </a:r>
                      <a:r>
                        <a:rPr lang="en-GB" sz="800" b="0" i="0" u="none" strike="noStrike" dirty="0" err="1">
                          <a:solidFill>
                            <a:srgbClr val="000000"/>
                          </a:solidFill>
                          <a:effectLst/>
                          <a:latin typeface="Times New Roman" panose="02020603050405020304" pitchFamily="18" charset="0"/>
                        </a:rPr>
                        <a:t>Tsodik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96668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21768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24/0814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49417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98215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dirty="0">
                          <a:solidFill>
                            <a:srgbClr val="00B050"/>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B05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Yusuke </a:t>
                      </a:r>
                      <a:r>
                        <a:rPr lang="en-US" sz="800" b="0" i="0" u="none" strike="noStrike" dirty="0" err="1">
                          <a:solidFill>
                            <a:srgbClr val="00B050"/>
                          </a:solidFill>
                          <a:effectLst/>
                          <a:latin typeface="Times New Roman" panose="02020603050405020304" pitchFamily="18" charset="0"/>
                        </a:rPr>
                        <a:t>Asai</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Submissions–Miscellaneous Part 2 (mics. plus channel access)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24/0224</a:t>
            </a:r>
            <a:r>
              <a:rPr lang="en-GB" sz="1100" dirty="0">
                <a:solidFill>
                  <a:srgbClr val="00B050"/>
                </a:solidFill>
              </a:rPr>
              <a:t> Discussion on A-PPDU follow-up							Ross Jian Yu</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24/0431</a:t>
            </a:r>
            <a:r>
              <a:rPr lang="en-GB" sz="1100" dirty="0">
                <a:solidFill>
                  <a:srgbClr val="00B050"/>
                </a:solidFill>
              </a:rPr>
              <a:t> Signal for </a:t>
            </a:r>
            <a:r>
              <a:rPr lang="en-GB" sz="1100" dirty="0" err="1">
                <a:solidFill>
                  <a:srgbClr val="00B050"/>
                </a:solidFill>
              </a:rPr>
              <a:t>preemption</a:t>
            </a:r>
            <a:r>
              <a:rPr lang="en-GB" sz="1100" dirty="0">
                <a:solidFill>
                  <a:srgbClr val="00B050"/>
                </a:solidFill>
              </a:rPr>
              <a:t> request							</a:t>
            </a:r>
            <a:r>
              <a:rPr lang="en-GB" sz="1100" dirty="0" err="1">
                <a:solidFill>
                  <a:srgbClr val="00B050"/>
                </a:solidFill>
              </a:rPr>
              <a:t>Xiangxin</a:t>
            </a:r>
            <a:r>
              <a:rPr lang="en-GB" sz="1100" dirty="0">
                <a:solidFill>
                  <a:srgbClr val="00B050"/>
                </a:solidFill>
              </a:rPr>
              <a:t> Gu</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24/0435</a:t>
            </a:r>
            <a:r>
              <a:rPr lang="en-GB" sz="1100" dirty="0">
                <a:solidFill>
                  <a:srgbClr val="00B050"/>
                </a:solidFill>
              </a:rPr>
              <a:t> Ideas related to achieving (Ultra) High Reliability</a:t>
            </a:r>
            <a:r>
              <a:rPr lang="en-US" sz="1100" dirty="0">
                <a:solidFill>
                  <a:srgbClr val="00B050"/>
                </a:solidFill>
              </a:rPr>
              <a:t> 				</a:t>
            </a:r>
            <a:r>
              <a:rPr lang="en-GB" sz="1100" dirty="0">
                <a:solidFill>
                  <a:srgbClr val="00B050"/>
                </a:solidFill>
              </a:rPr>
              <a:t>Leif Wilhelmsson</a:t>
            </a:r>
            <a:endParaRPr lang="en-US" sz="1100" dirty="0">
              <a:solidFill>
                <a:srgbClr val="00B050"/>
              </a:solidFill>
            </a:endParaRPr>
          </a:p>
          <a:p>
            <a:pPr marL="800100" lvl="1" indent="-342900">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24/0812</a:t>
            </a:r>
            <a:r>
              <a:rPr lang="en-US" sz="1100" dirty="0">
                <a:solidFill>
                  <a:srgbClr val="00B050"/>
                </a:solidFill>
              </a:rPr>
              <a:t>* Using Multi-Layer Transmission with Legacy Devices				Leif Wilhelmsson</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24/0774</a:t>
            </a:r>
            <a:r>
              <a:rPr lang="en-US" sz="1100" dirty="0">
                <a:solidFill>
                  <a:srgbClr val="00B050"/>
                </a:solidFill>
              </a:rPr>
              <a:t> UHR preamble design follow-up							Sigurd Schelstraete</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1985r1</a:t>
            </a:r>
            <a:r>
              <a:rPr lang="en-GB" sz="1100" dirty="0">
                <a:solidFill>
                  <a:schemeClr val="bg1">
                    <a:lumMod val="65000"/>
                  </a:schemeClr>
                </a:solidFill>
              </a:rPr>
              <a:t>** Longer LDPC Codeword							</a:t>
            </a:r>
            <a:r>
              <a:rPr lang="en-GB" sz="1100" dirty="0" err="1">
                <a:solidFill>
                  <a:schemeClr val="bg1">
                    <a:lumMod val="65000"/>
                  </a:schemeClr>
                </a:solidFill>
              </a:rPr>
              <a:t>Rethna</a:t>
            </a:r>
            <a:r>
              <a:rPr lang="en-GB" sz="1100" dirty="0">
                <a:solidFill>
                  <a:schemeClr val="bg1">
                    <a:lumMod val="65000"/>
                  </a:schemeClr>
                </a:solidFill>
              </a:rPr>
              <a:t> </a:t>
            </a:r>
            <a:r>
              <a:rPr lang="en-GB" sz="1100" dirty="0" err="1">
                <a:solidFill>
                  <a:schemeClr val="bg1">
                    <a:lumMod val="65000"/>
                  </a:schemeClr>
                </a:solidFill>
              </a:rPr>
              <a:t>Pulikkoonattu</a:t>
            </a:r>
            <a:endParaRPr lang="en-GB" sz="1100" dirty="0">
              <a:solidFill>
                <a:schemeClr val="bg1">
                  <a:lumMod val="65000"/>
                </a:schemeClr>
              </a:solidFill>
            </a:endParaRPr>
          </a:p>
          <a:p>
            <a:pPr marL="800100" lvl="1" indent="-342900">
              <a:buFont typeface="Arial" panose="020B0604020202020204" pitchFamily="34" charset="0"/>
              <a:buChar char="•"/>
            </a:pPr>
            <a:r>
              <a:rPr lang="en-GB" sz="1100" dirty="0">
                <a:solidFill>
                  <a:srgbClr val="00B050"/>
                </a:solidFill>
              </a:rPr>
              <a:t> </a:t>
            </a:r>
            <a:r>
              <a:rPr lang="en-GB" sz="1100" dirty="0">
                <a:solidFill>
                  <a:srgbClr val="00B050"/>
                </a:solidFill>
                <a:hlinkClick r:id="rId8">
                  <a:extLst>
                    <a:ext uri="{A12FA001-AC4F-418D-AE19-62706E023703}">
                      <ahyp:hlinkClr xmlns:ahyp="http://schemas.microsoft.com/office/drawing/2018/hyperlinkcolor" val="tx"/>
                    </a:ext>
                  </a:extLst>
                </a:hlinkClick>
              </a:rPr>
              <a:t>873r0</a:t>
            </a:r>
            <a:r>
              <a:rPr lang="en-GB" sz="1100" dirty="0">
                <a:solidFill>
                  <a:srgbClr val="00B050"/>
                </a:solidFill>
              </a:rPr>
              <a:t>** </a:t>
            </a:r>
            <a:r>
              <a:rPr lang="en-US" sz="1100" dirty="0">
                <a:solidFill>
                  <a:srgbClr val="00B050"/>
                </a:solidFill>
              </a:rPr>
              <a:t>Design Targets and Considerations for Enhanced Long Range			Jianhan Liu</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24/0070</a:t>
            </a:r>
            <a:r>
              <a:rPr lang="en-US" sz="1200" dirty="0">
                <a:solidFill>
                  <a:srgbClr val="00B050"/>
                </a:solidFill>
              </a:rPr>
              <a:t> Some details about non-primary channel access				</a:t>
            </a:r>
            <a:r>
              <a:rPr lang="en-US" sz="1200" dirty="0" err="1">
                <a:solidFill>
                  <a:srgbClr val="00B050"/>
                </a:solidFill>
              </a:rPr>
              <a:t>Yunbo</a:t>
            </a:r>
            <a:r>
              <a:rPr lang="en-US" sz="1200" dirty="0">
                <a:solidFill>
                  <a:srgbClr val="00B050"/>
                </a:solidFill>
              </a:rPr>
              <a:t> Li</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24/0426</a:t>
            </a:r>
            <a:r>
              <a:rPr lang="en-US" sz="1200" dirty="0">
                <a:solidFill>
                  <a:srgbClr val="00B050"/>
                </a:solidFill>
              </a:rPr>
              <a:t> EDCA for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24/0427</a:t>
            </a:r>
            <a:r>
              <a:rPr lang="en-US" sz="1200" dirty="0">
                <a:solidFill>
                  <a:srgbClr val="00B050"/>
                </a:solidFill>
              </a:rPr>
              <a:t> Enabling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24/0458</a:t>
            </a:r>
            <a:r>
              <a:rPr lang="en-US" sz="1200" dirty="0">
                <a:solidFill>
                  <a:srgbClr val="00B050"/>
                </a:solidFill>
              </a:rPr>
              <a:t> Considerations on Non-Primary Channel Access				Salvatore </a:t>
            </a:r>
            <a:r>
              <a:rPr lang="en-US" sz="1200" dirty="0" err="1">
                <a:solidFill>
                  <a:srgbClr val="00B050"/>
                </a:solidFill>
              </a:rPr>
              <a:t>Talarico</a:t>
            </a:r>
            <a:endParaRPr lang="en-US" sz="1200" b="0" i="0"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 + Coding + Beamforming</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24/0873</a:t>
            </a:r>
            <a:r>
              <a:rPr lang="en-GB" sz="1200" i="0" strike="noStrike" kern="1200" dirty="0">
                <a:solidFill>
                  <a:srgbClr val="00B050"/>
                </a:solidFill>
                <a:effectLst/>
                <a:ea typeface="Times New Roman" panose="02020603050405020304" pitchFamily="18" charset="0"/>
              </a:rPr>
              <a:t> Design Targets and Considerations for Enhanced Long Range		Jianhan Liu [Q&amp;A]</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24/1985</a:t>
            </a:r>
            <a:r>
              <a:rPr lang="en-GB" sz="1200" kern="1200" dirty="0">
                <a:solidFill>
                  <a:srgbClr val="00B050"/>
                </a:solidFill>
                <a:ea typeface="Times New Roman" panose="02020603050405020304" pitchFamily="18" charset="0"/>
              </a:rPr>
              <a:t> Longer LDPC Codeword							Rethna Pulikkoonattu</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24/0508</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Extended 6 GHz channelization 						Thomas Derham</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24/0750</a:t>
            </a:r>
            <a:r>
              <a:rPr lang="en-US" sz="1200" dirty="0">
                <a:solidFill>
                  <a:srgbClr val="00B050"/>
                </a:solidFill>
              </a:rPr>
              <a:t> Tx EVM Setting for MIMO Detection					Genadiy Tsodik</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24/0810</a:t>
            </a:r>
            <a:r>
              <a:rPr lang="en-US" sz="1200" dirty="0">
                <a:solidFill>
                  <a:srgbClr val="00B050"/>
                </a:solidFill>
              </a:rPr>
              <a:t> </a:t>
            </a:r>
            <a:r>
              <a:rPr lang="en-US" sz="1200" dirty="0" err="1">
                <a:solidFill>
                  <a:srgbClr val="00B050"/>
                </a:solidFill>
              </a:rPr>
              <a:t>DPWiFi</a:t>
            </a:r>
            <a:r>
              <a:rPr lang="en-US" sz="1200" dirty="0">
                <a:solidFill>
                  <a:srgbClr val="00B050"/>
                </a:solidFill>
              </a:rPr>
              <a:t> MIMO Multiplexing and Beamforming				Carlos Rios</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24/0869</a:t>
            </a:r>
            <a:r>
              <a:rPr lang="en-US" sz="1200" dirty="0">
                <a:solidFill>
                  <a:schemeClr val="bg1">
                    <a:lumMod val="65000"/>
                  </a:schemeClr>
                </a:solidFill>
              </a:rPr>
              <a:t> Beamforming Feedback for UL Beamforming				Leonardo </a:t>
            </a:r>
            <a:r>
              <a:rPr lang="en-US" sz="1200" dirty="0" err="1">
                <a:solidFill>
                  <a:schemeClr val="bg1">
                    <a:lumMod val="65000"/>
                  </a:schemeClr>
                </a:solidFill>
              </a:rPr>
              <a:t>Lanante</a:t>
            </a:r>
            <a:r>
              <a:rPr lang="en-US" sz="1200" dirty="0">
                <a:solidFill>
                  <a:schemeClr val="bg1">
                    <a:lumMod val="6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 + MAP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24/0495</a:t>
            </a:r>
            <a:r>
              <a:rPr lang="en-US" sz="1200" dirty="0">
                <a:solidFill>
                  <a:srgbClr val="00B050"/>
                </a:solidFill>
              </a:rPr>
              <a:t> Non-primary channel access (NPCA) - follow up			Minyoung Park</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24/0496</a:t>
            </a:r>
            <a:r>
              <a:rPr lang="en-US" sz="1200" dirty="0">
                <a:solidFill>
                  <a:srgbClr val="00B050"/>
                </a:solidFill>
              </a:rPr>
              <a:t> Secondary channel usage follow up					Liwen Chu</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24/0538</a:t>
            </a:r>
            <a:r>
              <a:rPr lang="en-US" sz="1200" dirty="0">
                <a:solidFill>
                  <a:srgbClr val="00B050"/>
                </a:solidFill>
              </a:rPr>
              <a:t> SP-based non-primary-channel-access 				Yue Zhao</a:t>
            </a:r>
          </a:p>
          <a:p>
            <a:pPr lvl="1">
              <a:buFont typeface="Arial" panose="020B0604020202020204" pitchFamily="34" charset="0"/>
              <a:buChar char="•"/>
            </a:pPr>
            <a:r>
              <a:rPr lang="en-GB" sz="1200" dirty="0">
                <a:solidFill>
                  <a:schemeClr val="bg1">
                    <a:lumMod val="65000"/>
                  </a:schemeClr>
                </a:solidFill>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24/0072</a:t>
            </a:r>
            <a:r>
              <a:rPr lang="en-GB" sz="1200" dirty="0">
                <a:solidFill>
                  <a:schemeClr val="bg1">
                    <a:lumMod val="65000"/>
                  </a:schemeClr>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24/0462</a:t>
            </a:r>
            <a:r>
              <a:rPr lang="en-US" sz="1200" b="0" i="0" strike="noStrike" dirty="0">
                <a:solidFill>
                  <a:schemeClr val="bg1">
                    <a:lumMod val="65000"/>
                  </a:schemeClr>
                </a:solidFill>
                <a:effectLst/>
              </a:rPr>
              <a:t> MAPC SPs								Brian Hart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023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a:p>
            <a:pPr marL="0" marR="0" algn="just">
              <a:spcBef>
                <a:spcPts val="0"/>
              </a:spcBef>
              <a:spcAft>
                <a:spcPts val="0"/>
              </a:spcAft>
            </a:pPr>
            <a:r>
              <a:rPr lang="en-US" sz="1400" b="1" dirty="0">
                <a:effectLst/>
                <a:latin typeface="Calibri" panose="020F0502020204030204" pitchFamily="34" charset="0"/>
                <a:ea typeface="Calibri" panose="020F0502020204030204" pitchFamily="34" charset="0"/>
              </a:rPr>
              <a:t>Straw Poll 2: Do you support to define a mechanism that allows an AP affiliated with an AP MLD to be in the PS mode?</a:t>
            </a:r>
            <a:endParaRPr lang="en-US" sz="14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3:</a:t>
            </a:r>
            <a:r>
              <a:rPr lang="en-US" sz="1400" dirty="0">
                <a:effectLst/>
                <a:latin typeface="Calibri" panose="020F0502020204030204" pitchFamily="34" charset="0"/>
                <a:ea typeface="Calibri" panose="020F0502020204030204" pitchFamily="34" charset="0"/>
              </a:rPr>
              <a:t> 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846833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Long Range + PPDU format</a:t>
            </a:r>
          </a:p>
          <a:p>
            <a:pPr lvl="1">
              <a:buFont typeface="Arial" panose="020B0604020202020204" pitchFamily="34" charset="0"/>
              <a:buChar char="•"/>
            </a:pPr>
            <a:r>
              <a:rPr lang="en-US" sz="1200" dirty="0">
                <a:solidFill>
                  <a:srgbClr val="FF0000"/>
                </a:solidFill>
                <a:hlinkClick r:id="rId2"/>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 [cont.]</a:t>
            </a:r>
          </a:p>
          <a:p>
            <a:pPr lvl="1">
              <a:buFont typeface="Arial" panose="020B0604020202020204" pitchFamily="34" charset="0"/>
              <a:buChar char="•"/>
            </a:pPr>
            <a:r>
              <a:rPr lang="en-US" sz="1200" dirty="0">
                <a:solidFill>
                  <a:schemeClr val="tx1"/>
                </a:solidFill>
                <a:hlinkClick r:id="rId3"/>
              </a:rPr>
              <a:t>24/0869</a:t>
            </a:r>
            <a:r>
              <a:rPr lang="en-US" sz="1200" dirty="0">
                <a:solidFill>
                  <a:schemeClr val="tx1"/>
                </a:solidFill>
              </a:rPr>
              <a:t> Beamforming Feedback for UL Beamforming				Leonardo </a:t>
            </a:r>
            <a:r>
              <a:rPr lang="en-US" sz="1200" dirty="0" err="1">
                <a:solidFill>
                  <a:schemeClr val="tx1"/>
                </a:solidFill>
              </a:rPr>
              <a:t>Lanante</a:t>
            </a:r>
            <a:r>
              <a:rPr lang="en-US" sz="1200" dirty="0">
                <a:solidFill>
                  <a:schemeClr val="tx1"/>
                </a:solidFill>
              </a:rPr>
              <a:t> </a:t>
            </a:r>
          </a:p>
          <a:p>
            <a:pPr lvl="1">
              <a:buFont typeface="Arial" panose="020B0604020202020204" pitchFamily="34" charset="0"/>
              <a:buChar char="•"/>
            </a:pPr>
            <a:r>
              <a:rPr lang="en-US" sz="1200" dirty="0">
                <a:solidFill>
                  <a:schemeClr val="tx1"/>
                </a:solidFill>
                <a:hlinkClick r:id="rId4"/>
              </a:rPr>
              <a:t>24/0875</a:t>
            </a:r>
            <a:r>
              <a:rPr lang="en-US" sz="1200" dirty="0">
                <a:solidFill>
                  <a:schemeClr val="tx1"/>
                </a:solidFill>
              </a:rPr>
              <a:t> UHR-enhanced-long-range-support						Rui Cao</a:t>
            </a:r>
          </a:p>
          <a:p>
            <a:pPr lvl="1">
              <a:buFont typeface="Arial" panose="020B0604020202020204" pitchFamily="34" charset="0"/>
              <a:buChar char="•"/>
            </a:pPr>
            <a:r>
              <a:rPr lang="en-US" sz="1200" dirty="0">
                <a:solidFill>
                  <a:schemeClr val="tx1"/>
                </a:solidFill>
                <a:hlinkClick r:id="rId5"/>
              </a:rPr>
              <a:t>24/0921</a:t>
            </a:r>
            <a:r>
              <a:rPr lang="en-US" sz="1200" dirty="0">
                <a:solidFill>
                  <a:schemeClr val="tx1"/>
                </a:solidFill>
              </a:rPr>
              <a:t> An Enhanced Long Range PPDU						Wook Bong Lee</a:t>
            </a:r>
          </a:p>
          <a:p>
            <a:pPr lvl="1">
              <a:buFont typeface="Arial" panose="020B0604020202020204" pitchFamily="34" charset="0"/>
              <a:buChar char="•"/>
            </a:pPr>
            <a:r>
              <a:rPr lang="en-US" sz="1200" dirty="0">
                <a:solidFill>
                  <a:schemeClr val="tx1"/>
                </a:solidFill>
                <a:hlinkClick r:id="rId6"/>
              </a:rPr>
              <a:t>24/0876</a:t>
            </a:r>
            <a:r>
              <a:rPr lang="en-US" sz="1200" dirty="0">
                <a:solidFill>
                  <a:schemeClr val="tx1"/>
                </a:solidFill>
              </a:rPr>
              <a:t> UHR-PPDU-PHY-Version							Rui Cao</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7"/>
              </a:rPr>
              <a:t>24/0001</a:t>
            </a:r>
            <a:r>
              <a:rPr lang="en-US" sz="1200" dirty="0"/>
              <a:t> </a:t>
            </a:r>
            <a:r>
              <a:rPr lang="en-GB" sz="1200" b="0" i="0" u="none" strike="noStrike" kern="1200" dirty="0">
                <a:solidFill>
                  <a:srgbClr val="000000"/>
                </a:solidFill>
                <a:effectLst/>
                <a:ea typeface="MS Gothic" panose="020B0609070205080204" pitchFamily="49" charset="-128"/>
              </a:rPr>
              <a:t>DL MU Ext PPDUs 								</a:t>
            </a:r>
            <a:r>
              <a:rPr lang="en-GB" sz="1200" b="0" i="0" u="none" strike="noStrike" kern="1200" dirty="0" err="1">
                <a:solidFill>
                  <a:srgbClr val="000000"/>
                </a:solidFill>
                <a:effectLst/>
                <a:ea typeface="MS Gothic" panose="020B0609070205080204" pitchFamily="49" charset="-128"/>
              </a:rPr>
              <a:t>Michail</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Koundurakis</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75566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Part 2 + DSO</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GB" sz="1200" dirty="0">
                <a:solidFill>
                  <a:schemeClr val="tx1"/>
                </a:solidFill>
                <a:ea typeface="Calibri" panose="020F0502020204030204" pitchFamily="34" charset="0"/>
                <a:cs typeface="Times New Roman" panose="02020603050405020304" pitchFamily="18" charset="0"/>
                <a:hlinkClick r:id="rId2"/>
              </a:rPr>
              <a:t>24/0072</a:t>
            </a:r>
            <a:r>
              <a:rPr lang="en-GB" sz="1200" dirty="0">
                <a:solidFill>
                  <a:schemeClr val="tx1"/>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tx1"/>
                </a:solidFill>
                <a:effectLst/>
                <a:hlinkClick r:id="rId3"/>
              </a:rPr>
              <a:t>24/0462</a:t>
            </a:r>
            <a:r>
              <a:rPr lang="en-US" sz="1200" b="0" i="0" strike="noStrike" dirty="0">
                <a:solidFill>
                  <a:schemeClr val="tx1"/>
                </a:solidFill>
                <a:effectLst/>
              </a:rPr>
              <a:t> MAPC SPs								Brian Hart</a:t>
            </a:r>
          </a:p>
          <a:p>
            <a:pPr lvl="1">
              <a:buFont typeface="Arial" panose="020B0604020202020204" pitchFamily="34" charset="0"/>
              <a:buChar char="•"/>
            </a:pPr>
            <a:r>
              <a:rPr lang="en-US" sz="1200" dirty="0">
                <a:hlinkClick r:id="rId4"/>
              </a:rPr>
              <a:t>24/0522</a:t>
            </a:r>
            <a:r>
              <a:rPr lang="en-US" sz="1200" dirty="0"/>
              <a:t> MAP co-EDCA for edging STA					Jay Yang</a:t>
            </a:r>
          </a:p>
          <a:p>
            <a:pPr lvl="1">
              <a:buFont typeface="Arial" panose="020B0604020202020204" pitchFamily="34" charset="0"/>
              <a:buChar char="•"/>
            </a:pPr>
            <a:r>
              <a:rPr lang="en-US" sz="1200" b="0" dirty="0">
                <a:hlinkClick r:id="rId5"/>
              </a:rPr>
              <a:t>24/0523</a:t>
            </a:r>
            <a:r>
              <a:rPr lang="en-US" sz="1200" b="0" dirty="0"/>
              <a:t> Channel Switching For Coordinating APs				Leonardo </a:t>
            </a:r>
            <a:r>
              <a:rPr lang="en-US" sz="1200" b="0" dirty="0" err="1"/>
              <a:t>Lanante</a:t>
            </a:r>
            <a:endParaRPr lang="en-US" sz="1200" b="0" dirty="0"/>
          </a:p>
          <a:p>
            <a:pPr lvl="1">
              <a:buFont typeface="Arial" panose="020B0604020202020204" pitchFamily="34" charset="0"/>
              <a:buChar char="•"/>
            </a:pPr>
            <a:r>
              <a:rPr lang="en-US" sz="1200" dirty="0">
                <a:hlinkClick r:id="rId6"/>
              </a:rPr>
              <a:t>24/0318</a:t>
            </a:r>
            <a:r>
              <a:rPr lang="en-US" sz="1200" dirty="0"/>
              <a:t> Robust Secondary Channel Access					</a:t>
            </a:r>
            <a:r>
              <a:rPr lang="en-US" sz="1200" dirty="0" err="1"/>
              <a:t>Yanchun</a:t>
            </a:r>
            <a:r>
              <a:rPr lang="en-US" sz="1200" dirty="0"/>
              <a:t> Li</a:t>
            </a:r>
          </a:p>
          <a:p>
            <a:pPr lvl="1">
              <a:buFont typeface="Arial" panose="020B0604020202020204" pitchFamily="34" charset="0"/>
              <a:buChar char="•"/>
            </a:pPr>
            <a:r>
              <a:rPr lang="en-US" sz="1200" b="0" dirty="0">
                <a:hlinkClick r:id="rId7"/>
              </a:rPr>
              <a:t>24/0449</a:t>
            </a:r>
            <a:r>
              <a:rPr lang="en-US" sz="1200" b="0" dirty="0"/>
              <a:t> Considerations on Dynamic Subchannel Operation - Follow up	</a:t>
            </a:r>
            <a:r>
              <a:rPr lang="en-US" sz="1200" b="0" dirty="0" err="1"/>
              <a:t>Liuming</a:t>
            </a:r>
            <a:r>
              <a:rPr lang="en-US" sz="1200" b="0" dirty="0"/>
              <a:t> Lu</a:t>
            </a:r>
          </a:p>
          <a:p>
            <a:pPr lvl="1">
              <a:buFont typeface="Arial" panose="020B0604020202020204" pitchFamily="34" charset="0"/>
              <a:buChar char="•"/>
            </a:pPr>
            <a:r>
              <a:rPr lang="en-US" sz="1200" dirty="0">
                <a:hlinkClick r:id="rId8"/>
              </a:rPr>
              <a:t>24/0493</a:t>
            </a:r>
            <a:r>
              <a:rPr lang="en-US" sz="1200" dirty="0"/>
              <a:t> Dynamic channel switch operation					Liwen Chu </a:t>
            </a:r>
            <a:endParaRPr lang="en-US" sz="12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algn="just">
              <a:spcBef>
                <a:spcPts val="0"/>
              </a:spcBef>
              <a:spcAft>
                <a:spcPts val="0"/>
              </a:spcAft>
            </a:pPr>
            <a:r>
              <a:rPr lang="en-US" sz="1400" b="1" dirty="0">
                <a:effectLst/>
                <a:ea typeface="Calibri" panose="020F0502020204030204" pitchFamily="34" charset="0"/>
              </a:rPr>
              <a:t>Straw Poll 1: Do you support to improve the current fast BSS transition protocol in 11bn?</a:t>
            </a:r>
            <a:endParaRPr lang="en-US" sz="1400" dirty="0">
              <a:effectLst/>
              <a:ea typeface="Calibri" panose="020F0502020204030204" pitchFamily="34" charset="0"/>
            </a:endParaRPr>
          </a:p>
          <a:p>
            <a:pPr marL="0" marR="0" algn="just">
              <a:spcBef>
                <a:spcPts val="0"/>
              </a:spcBef>
              <a:spcAft>
                <a:spcPts val="0"/>
              </a:spcAft>
            </a:pPr>
            <a:r>
              <a:rPr lang="en-US" sz="1400" b="0" dirty="0">
                <a:effectLst/>
                <a:ea typeface="Calibri" panose="020F0502020204030204" pitchFamily="34" charset="0"/>
              </a:rPr>
              <a:t>Note: Some harmonization based on [</a:t>
            </a:r>
            <a:r>
              <a:rPr lang="en-US" sz="1400" b="0" u="sng" dirty="0">
                <a:solidFill>
                  <a:srgbClr val="0563C1"/>
                </a:solidFill>
                <a:effectLst/>
                <a:ea typeface="Calibri" panose="020F0502020204030204" pitchFamily="34" charset="0"/>
              </a:rPr>
              <a:t>24/0349r3</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rPr>
              <a:t>24/0679r0</a:t>
            </a:r>
            <a:r>
              <a:rPr lang="en-US" sz="1400" b="0" dirty="0">
                <a:effectLst/>
                <a:ea typeface="Calibri" panose="020F0502020204030204" pitchFamily="34" charset="0"/>
              </a:rPr>
              <a:t>]</a:t>
            </a:r>
          </a:p>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2:</a:t>
            </a:r>
            <a:r>
              <a:rPr lang="en-US" sz="1400" dirty="0">
                <a:effectLst/>
                <a:latin typeface="Calibri" panose="020F0502020204030204" pitchFamily="34" charset="0"/>
                <a:ea typeface="Calibri" panose="020F0502020204030204" pitchFamily="34" charset="0"/>
              </a:rPr>
              <a:t> Do you support to define in 11bn that a non-AP MLD probes the target AP MLD over the DS via the current AP MLD?</a:t>
            </a:r>
          </a:p>
          <a:p>
            <a:pPr marL="0" marR="0" algn="just">
              <a:spcBef>
                <a:spcPts val="0"/>
              </a:spcBef>
              <a:spcAft>
                <a:spcPts val="0"/>
              </a:spcAft>
            </a:pPr>
            <a:r>
              <a:rPr lang="en-US" sz="1400" b="0" dirty="0">
                <a:ea typeface="Calibri" panose="020F0502020204030204" pitchFamily="34" charset="0"/>
              </a:rPr>
              <a:t>Note: Some harmonization based on [</a:t>
            </a:r>
            <a:r>
              <a:rPr lang="en-US" sz="1400" b="0" dirty="0">
                <a:ea typeface="Calibri" panose="020F0502020204030204" pitchFamily="34" charset="0"/>
                <a:hlinkClick r:id="rId2"/>
              </a:rPr>
              <a:t>24/0349r3</a:t>
            </a:r>
            <a:r>
              <a:rPr lang="en-US" sz="1400" b="0" dirty="0">
                <a:ea typeface="Calibri" panose="020F0502020204030204" pitchFamily="34" charset="0"/>
              </a:rPr>
              <a:t>, </a:t>
            </a:r>
            <a:r>
              <a:rPr lang="en-US" sz="1400" b="0" dirty="0">
                <a:ea typeface="Calibri" panose="020F0502020204030204" pitchFamily="34" charset="0"/>
                <a:hlinkClick r:id="rId3"/>
              </a:rPr>
              <a:t>24/0679r0</a:t>
            </a:r>
            <a:r>
              <a:rPr lang="en-US" sz="1400" b="0" dirty="0">
                <a:ea typeface="Calibri" panose="020F0502020204030204" pitchFamily="34" charset="0"/>
              </a:rPr>
              <a:t>]</a:t>
            </a:r>
          </a:p>
          <a:p>
            <a:endParaRPr lang="en-US" sz="1400" b="0" dirty="0"/>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Straw Polls (20’)</a:t>
            </a:r>
          </a:p>
          <a:p>
            <a:pPr>
              <a:buFont typeface="Arial" panose="020B0604020202020204" pitchFamily="34" charset="0"/>
              <a:buChar char="•"/>
            </a:pPr>
            <a:r>
              <a:rPr lang="en-US" sz="1600" b="0" dirty="0">
                <a:hlinkClick r:id="rId2"/>
              </a:rPr>
              <a:t>24/0444</a:t>
            </a:r>
            <a:r>
              <a:rPr lang="en-US" sz="1600" b="0" dirty="0"/>
              <a:t> Considerations on Joint Transmission				</a:t>
            </a:r>
            <a:r>
              <a:rPr lang="en-US" sz="1600" b="0" dirty="0" err="1"/>
              <a:t>Kazunobu</a:t>
            </a:r>
            <a:r>
              <a:rPr lang="en-US" sz="1600" b="0" dirty="0"/>
              <a:t> Serizawa</a:t>
            </a:r>
          </a:p>
          <a:p>
            <a:pPr>
              <a:buFont typeface="Arial" panose="020B0604020202020204" pitchFamily="34" charset="0"/>
              <a:buChar char="•"/>
            </a:pPr>
            <a:r>
              <a:rPr lang="en-GB" sz="1600" b="0" i="0" u="sng" strike="noStrike" kern="1200" dirty="0">
                <a:solidFill>
                  <a:srgbClr val="0000FF"/>
                </a:solidFill>
                <a:effectLst/>
                <a:ea typeface="Times New Roman" panose="02020603050405020304" pitchFamily="18" charset="0"/>
                <a:hlinkClick r:id="rId3"/>
              </a:rPr>
              <a:t>24/0529</a:t>
            </a:r>
            <a:r>
              <a:rPr lang="en-GB" sz="1600" b="0" i="0" u="none" strike="noStrike" kern="1200" dirty="0">
                <a:solidFill>
                  <a:srgbClr val="000000"/>
                </a:solidFill>
                <a:effectLst/>
                <a:ea typeface="Times New Roman" panose="02020603050405020304" pitchFamily="18" charset="0"/>
              </a:rPr>
              <a:t> Coordinated Spatial Reuse discussion 				Yusuke Tanaka</a:t>
            </a:r>
            <a:endParaRPr lang="en-US" sz="1600" b="0" i="0" u="none" strike="noStrike" dirty="0">
              <a:effectLs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p:txBody>
          <a:bodyPr/>
          <a:lstStyle/>
          <a:p>
            <a:r>
              <a:rPr lang="en-US" sz="1800" dirty="0"/>
              <a:t>Straw Poll 1: </a:t>
            </a:r>
            <a:r>
              <a:rPr lang="en-US" sz="1800" dirty="0" err="1"/>
              <a:t>TGbn</a:t>
            </a:r>
            <a:r>
              <a:rPr lang="en-US" sz="1800" dirty="0"/>
              <a:t> shall define Coordinated Beamforming (CBF) and Coordinated Spatial Reuse (CSR), which allow concurrent transmissions of at least two PPDUs from at least two </a:t>
            </a:r>
            <a:r>
              <a:rPr lang="en-US" sz="1800" dirty="0" err="1"/>
              <a:t>BSSes</a:t>
            </a:r>
            <a:r>
              <a:rPr lang="en-US" sz="1800" dirty="0"/>
              <a:t> on the same channel.</a:t>
            </a:r>
          </a:p>
          <a:p>
            <a:r>
              <a:rPr lang="en-US" sz="1600" b="0" dirty="0"/>
              <a:t>Note: Supporting list: [</a:t>
            </a:r>
            <a:r>
              <a:rPr lang="en-US" sz="1600" b="0" dirty="0">
                <a:hlinkClick r:id="rId2"/>
              </a:rPr>
              <a:t>22/1822r0</a:t>
            </a:r>
            <a:r>
              <a:rPr lang="en-US" sz="1600" b="0" dirty="0"/>
              <a:t>,</a:t>
            </a:r>
            <a:r>
              <a:rPr lang="en-US" sz="1600" b="0" dirty="0">
                <a:hlinkClick r:id="rId3"/>
              </a:rPr>
              <a:t> </a:t>
            </a:r>
            <a:r>
              <a:rPr lang="en-US" sz="1600" b="0" dirty="0">
                <a:hlinkClick r:id="rId4"/>
              </a:rPr>
              <a:t>23/0325r0</a:t>
            </a:r>
            <a:r>
              <a:rPr lang="en-US" sz="1600" b="0" dirty="0"/>
              <a:t>, </a:t>
            </a:r>
            <a:r>
              <a:rPr lang="en-US" sz="1600" b="0" dirty="0">
                <a:hlinkClick r:id="rId5"/>
              </a:rPr>
              <a:t>23/0776r1</a:t>
            </a:r>
            <a:r>
              <a:rPr lang="en-US" sz="1600" b="0" dirty="0"/>
              <a:t>,</a:t>
            </a:r>
            <a:r>
              <a:rPr lang="en-US" sz="1600" b="0" dirty="0">
                <a:hlinkClick r:id="rId6"/>
              </a:rPr>
              <a:t> 23/1917r0</a:t>
            </a:r>
            <a:r>
              <a:rPr lang="en-US" sz="1600" b="0" dirty="0"/>
              <a:t>, </a:t>
            </a:r>
            <a:r>
              <a:rPr lang="en-US" sz="1600" b="0" dirty="0">
                <a:hlinkClick r:id="rId7"/>
              </a:rPr>
              <a:t>23/1023r2</a:t>
            </a:r>
            <a:r>
              <a:rPr lang="en-US" sz="1600" b="0" dirty="0"/>
              <a:t>,</a:t>
            </a:r>
            <a:r>
              <a:rPr lang="en-US" sz="1600" b="0" dirty="0">
                <a:hlinkClick r:id="rId8"/>
              </a:rPr>
              <a:t> 23/1037r0</a:t>
            </a:r>
            <a:r>
              <a:rPr lang="en-US" sz="1600" b="0" dirty="0"/>
              <a:t>, </a:t>
            </a:r>
            <a:r>
              <a:rPr lang="en-US" sz="1600" b="0" dirty="0">
                <a:hlinkClick r:id="rId3"/>
              </a:rPr>
              <a:t>23/1832r0</a:t>
            </a:r>
            <a:r>
              <a:rPr lang="en-US" sz="1600" b="0" dirty="0"/>
              <a:t>, </a:t>
            </a:r>
            <a:r>
              <a:rPr lang="en-US" sz="1600" b="0" dirty="0">
                <a:hlinkClick r:id="rId9"/>
              </a:rPr>
              <a:t>23/1998r0</a:t>
            </a:r>
            <a:r>
              <a:rPr lang="en-US" sz="1600" b="0" dirty="0"/>
              <a:t>, </a:t>
            </a:r>
            <a:r>
              <a:rPr lang="en-US" sz="1600" b="0" dirty="0">
                <a:hlinkClick r:id="rId10"/>
              </a:rPr>
              <a:t>24/0010r0</a:t>
            </a:r>
            <a:r>
              <a:rPr lang="en-US" sz="1600" b="0" dirty="0"/>
              <a:t>, </a:t>
            </a:r>
            <a:r>
              <a:rPr lang="en-US" sz="1600" b="0" dirty="0">
                <a:hlinkClick r:id="rId11"/>
              </a:rPr>
              <a:t>24/0011r0</a:t>
            </a:r>
            <a:r>
              <a:rPr lang="en-US" sz="1600" b="0" dirty="0"/>
              <a:t>, </a:t>
            </a:r>
            <a:r>
              <a:rPr lang="en-US" sz="1600" b="0" dirty="0">
                <a:hlinkClick r:id="rId12"/>
              </a:rPr>
              <a:t>24/0577r0</a:t>
            </a:r>
            <a:r>
              <a:rPr lang="en-US" sz="1600" b="0" dirty="0"/>
              <a:t>, </a:t>
            </a:r>
            <a:r>
              <a:rPr lang="en-US" sz="1600" b="0" dirty="0">
                <a:hlinkClick r:id="rId13"/>
              </a:rPr>
              <a:t>24/0529r0</a:t>
            </a:r>
            <a:r>
              <a:rPr lang="en-US" sz="1600" b="0" dirty="0"/>
              <a:t>]</a:t>
            </a:r>
          </a:p>
          <a:p>
            <a:endParaRPr lang="en-US"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hlinkClick r:id="rId2"/>
              </a:rPr>
              <a:t>24/171r7</a:t>
            </a:r>
            <a:r>
              <a:rPr lang="en-US" dirty="0"/>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30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03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06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June</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10 			(Monday)			– MAC/PHY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13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17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Joint</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01 			(Monday)			–  Joint			19:00-21:00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July</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04 			(Thursday) 		– MAC/PHY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08 			(Monday)			– MAC/PHY		19:00-21:00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a:t>
            </a:r>
            <a:r>
              <a:rPr lang="en-US"/>
              <a:t>the TGbn SFD</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205438</TotalTime>
  <Words>8572</Words>
  <Application>Microsoft Office PowerPoint</Application>
  <PresentationFormat>On-screen Show (4:3)</PresentationFormat>
  <Paragraphs>1880</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Agenda-PM2</vt:lpstr>
      <vt:lpstr>Submissions</vt:lpstr>
      <vt:lpstr>Straw Polls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2024-05-16T13:42:35Z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