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54" r:id="rId56"/>
    <p:sldId id="1155" r:id="rId57"/>
    <p:sldId id="1153" r:id="rId58"/>
    <p:sldId id="1126" r:id="rId59"/>
    <p:sldId id="1149" r:id="rId60"/>
    <p:sldId id="356" r:id="rId61"/>
    <p:sldId id="1039" r:id="rId62"/>
    <p:sldId id="1156" r:id="rId63"/>
    <p:sldId id="1069" r:id="rId64"/>
    <p:sldId id="997" r:id="rId65"/>
    <p:sldId id="362"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351" dt="2024-05-16T08:11:48.2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6T08:13:14.830" v="4688" actId="20577"/>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5T11:31:00.753" v="4217" actId="207"/>
        <pc:sldMkLst>
          <pc:docMk/>
          <pc:sldMk cId="2696761607" sldId="393"/>
        </pc:sldMkLst>
        <pc:graphicFrameChg chg="mod modGraphic">
          <ac:chgData name="Alfred Asterjadhi" userId="39de57b9-85c0-4fd1-aaac-8ca2b6560ad0" providerId="ADAL" clId="{CD86C3AA-724F-47E4-A1B1-D2C1BA05633B}" dt="2024-05-15T11:31:00.753" v="4217"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4T05:56:07.924" v="3443" actId="478"/>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4T05:56:02.248" v="3441"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08:02:24.584" v="4657"/>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08:02:24.584" v="465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5T11:44:03.418" v="4223" actId="14734"/>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5T11:44:03.418" v="4223" actId="14734"/>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4T05:53:19.595" v="3412"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4T05:53:19.595" v="3412"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5T11:07:55.873" v="3989"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5T11:07:55.873" v="3989"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5T11:05:39.044" v="3974" actId="2057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15T11:05:39.044" v="3974" actId="2057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5T11:08:10.673" v="3991"/>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5T11:08:10.673" v="3991"/>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5T11:04:18.937" v="3964"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5T11:04:18.937" v="3964"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5T11:04:04.814" v="396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5T11:04:04.814" v="396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08:12:58.689" v="4686" actId="20577"/>
        <pc:sldMkLst>
          <pc:docMk/>
          <pc:sldMk cId="1375566931" sldId="1153"/>
        </pc:sldMkLst>
        <pc:spChg chg="mod">
          <ac:chgData name="Alfred Asterjadhi" userId="39de57b9-85c0-4fd1-aaac-8ca2b6560ad0" providerId="ADAL" clId="{CD86C3AA-724F-47E4-A1B1-D2C1BA05633B}" dt="2024-05-16T08:12:58.689" v="4686" actId="2057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5T14:47:56.303" v="4649" actId="404"/>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5T14:47:56.303" v="4649" actId="404"/>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16T08:13:14.830" v="4688" actId="20577"/>
        <pc:sldMasterMkLst>
          <pc:docMk/>
          <pc:sldMasterMk cId="0" sldId="2147483648"/>
        </pc:sldMasterMkLst>
        <pc:spChg chg="mod">
          <ac:chgData name="Alfred Asterjadhi" userId="39de57b9-85c0-4fd1-aaac-8ca2b6560ad0" providerId="ADAL" clId="{CD86C3AA-724F-47E4-A1B1-D2C1BA05633B}" dt="2024-05-16T08:13:14.830" v="4688"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84-02-00bn-low-latency-based-on-l4s.pptx" TargetMode="External"/><Relationship Id="rId3" Type="http://schemas.openxmlformats.org/officeDocument/2006/relationships/hyperlink" Target="https://mentor.ieee.org/802.11/dcn/24/11-24-0110-00-00bn-regarding-mpdu-identification-issue-in-cross-link-error-recovery.pptx" TargetMode="External"/><Relationship Id="rId7" Type="http://schemas.openxmlformats.org/officeDocument/2006/relationships/hyperlink" Target="https://mentor.ieee.org/802.11/dcn/24/11-24-0318-00-00bn-robust-secondary-channel-acces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84-00-00bn-low-latency-low-collision-low-power-uhr-medium-acces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070-00-00bn-some-details-about-non-primary-channel-access.pptx" TargetMode="External"/><Relationship Id="rId9" Type="http://schemas.openxmlformats.org/officeDocument/2006/relationships/hyperlink" Target="https://mentor.ieee.org/802.11/dcn/24/11-24-0385-00-00bn-discussion-on-11bn-relay-operation.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87-00-00bn-txop-sharing-for-c-bf-transmission.pptx" TargetMode="External"/><Relationship Id="rId7" Type="http://schemas.openxmlformats.org/officeDocument/2006/relationships/hyperlink" Target="https://mentor.ieee.org/802.11/dcn/24/11-24-0403-00-00bn-managed-on-channel-p2p-communication.pptx" TargetMode="External"/><Relationship Id="rId2" Type="http://schemas.openxmlformats.org/officeDocument/2006/relationships/hyperlink" Target="https://mentor.ieee.org/802.11/dcn/24/11-24-0386-00-00bn-lower-mac-relay-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98-00-00bn-coordinated-roaming-through-target-ap-mld.pptx" TargetMode="External"/><Relationship Id="rId5" Type="http://schemas.openxmlformats.org/officeDocument/2006/relationships/hyperlink" Target="https://mentor.ieee.org/802.11/dcn/24/11-24-0397-00-00bn-support-for-end-to-end-qos.pptx" TargetMode="External"/><Relationship Id="rId4" Type="http://schemas.openxmlformats.org/officeDocument/2006/relationships/hyperlink" Target="https://mentor.ieee.org/802.11/dcn/24/11-24-0396-00-00bn-seamless-roaming-within-a-mobility-domain-follow-up.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7" Type="http://schemas.openxmlformats.org/officeDocument/2006/relationships/hyperlink" Target="https://mentor.ieee.org/802.11/dcn/24/11-24-0495-00-00bn-non-primary-channel-access-npca-follow-up.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93-00-00bn-dynamic-channel-switch-operation.pptx" TargetMode="External"/><Relationship Id="rId5" Type="http://schemas.openxmlformats.org/officeDocument/2006/relationships/hyperlink" Target="https://mentor.ieee.org/802.11/dcn/24/11-24-0490-00-00bn-discussion-on-control-frame-and-mac-header-protection.pptx" TargetMode="Externa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523-00-00bn-channel-switching-for-coordinating-aps.pptx" TargetMode="External"/><Relationship Id="rId3" Type="http://schemas.openxmlformats.org/officeDocument/2006/relationships/hyperlink" Target="https://mentor.ieee.org/802.11/dcn/24/11-24-0508-00-00bn-extended-6-ghz-channelization.pptx" TargetMode="External"/><Relationship Id="rId7" Type="http://schemas.openxmlformats.org/officeDocument/2006/relationships/hyperlink" Target="https://mentor.ieee.org/802.11/dcn/24/11-24-0522-00-00bn-map-co-edca-for-edging-sta.pptx" TargetMode="External"/><Relationship Id="rId2" Type="http://schemas.openxmlformats.org/officeDocument/2006/relationships/hyperlink" Target="https://mentor.ieee.org/802.11/dcn/24/11-24-0496-00-00bn-secondary-channel-usag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11" Type="http://schemas.openxmlformats.org/officeDocument/2006/relationships/hyperlink" Target="https://mentor.ieee.org/802.11/dcn/24/11-24-0530-00-00bn-indication-of-11bn-feature-set.pptx" TargetMode="External"/><Relationship Id="rId5" Type="http://schemas.openxmlformats.org/officeDocument/2006/relationships/hyperlink" Target="https://mentor.ieee.org/802.11/dcn/24/11-24-0518-00-00bn-troubleshootingmetricsfouhr.pptx" TargetMode="External"/><Relationship Id="rId10" Type="http://schemas.openxmlformats.org/officeDocument/2006/relationships/hyperlink" Target="https://mentor.ieee.org/802.11/dcn/24/11-24-0529-00-00bn-coordinated-spatial-reuse-discussion.pptx" TargetMode="External"/><Relationship Id="rId4" Type="http://schemas.openxmlformats.org/officeDocument/2006/relationships/hyperlink" Target="https://mentor.ieee.org/802.11/dcn/24/11-24-0515-00-00bn-multi-ap-coordination-for-ap-failure-mitigation.pptx" TargetMode="External"/><Relationship Id="rId9" Type="http://schemas.openxmlformats.org/officeDocument/2006/relationships/hyperlink" Target="https://mentor.ieee.org/802.11/dcn/24/11-24-0525-00-00bn-mac-header-data-integrity-with-relaxed-receiver-requirement.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24-01-00bn-discussion-on-a-ppdu-follow-up.pptx" TargetMode="External"/><Relationship Id="rId3"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532-00-00bn-wman-vs-wlan-tg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85-02-00bn-longer-ldpc-codeword.pptx" TargetMode="External"/><Relationship Id="rId11" Type="http://schemas.openxmlformats.org/officeDocument/2006/relationships/hyperlink" Target="https://mentor.ieee.org/802.11/dcn/24/11-24-0450-00-00bn-a-proposal-for-uhr-soft-ap-power-save.pptx" TargetMode="External"/><Relationship Id="rId5" Type="http://schemas.openxmlformats.org/officeDocument/2006/relationships/hyperlink" Target="https://mentor.ieee.org/802.11/dcn/23/11-23-1906-01-00bn-channel-information-feedback-for-smooth-beamforming-follow-up.pptx" TargetMode="External"/><Relationship Id="rId10" Type="http://schemas.openxmlformats.org/officeDocument/2006/relationships/hyperlink" Target="https://mentor.ieee.org/802.11/dcn/24/11-24-0431-02-00bn-signal-for-preemption-request.pptx" TargetMode="External"/><Relationship Id="rId4" Type="http://schemas.openxmlformats.org/officeDocument/2006/relationships/hyperlink" Target="https://mentor.ieee.org/802.11/dcn/24/11-24-0541-00-00bn-ascon-the-lightweight-cryptography-as-a-new-cipher-choice-for-802-11bn.pptx" TargetMode="External"/><Relationship Id="rId9" Type="http://schemas.openxmlformats.org/officeDocument/2006/relationships/hyperlink" Target="https://mentor.ieee.org/802.11/dcn/24/11-24-0399-00-00bn-thoughts-on-l4s-in-wi-fi.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892-00-00bn-integrating-wur-into-11bn.pptx" TargetMode="External"/><Relationship Id="rId2" Type="http://schemas.openxmlformats.org/officeDocument/2006/relationships/hyperlink" Target="https://mentor.ieee.org/802.11/dcn/24/11-24-0921-00-00bn-an-enhanced-long-range-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14-00-00bn-tone-distribution-in-drus.pptx" TargetMode="External"/><Relationship Id="rId3"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801-00-00bn-discussion-on-distribution-bandwidth-of-dru.pptx" TargetMode="External"/><Relationship Id="rId2"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0-02-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0-00-00bn-extra-drus-construction.pptx" TargetMode="External"/><Relationship Id="rId9" Type="http://schemas.openxmlformats.org/officeDocument/2006/relationships/hyperlink" Target="https://mentor.ieee.org/802.11/dcn/24/11-24-0882-00-00bn-thoughts-on-dru-availability.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398-00-00bn-coordinated-roaming-through-target-ap-mld.pptx" TargetMode="External"/><Relationship Id="rId2" Type="http://schemas.openxmlformats.org/officeDocument/2006/relationships/hyperlink" Target="https://mentor.ieee.org/802.11/dcn/24/11-24-0396-02-00bn-seamless-roaming-within-a-mobility-domai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0-00-00bn-details-on-context-transfer-and-data-forwarding-under-ft-protocol.pptx" TargetMode="External"/><Relationship Id="rId5" Type="http://schemas.openxmlformats.org/officeDocument/2006/relationships/hyperlink" Target="https://mentor.ieee.org/802.11/dcn/24/11-24-0413-00-00bn-seamless-roaming-recommendation.pptx" TargetMode="External"/><Relationship Id="rId4" Type="http://schemas.openxmlformats.org/officeDocument/2006/relationships/hyperlink" Target="https://mentor.ieee.org/802.11/dcn/24/11-24-0412-00-00bn-seamless-roaming-procedur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882-00-00bn-thoughts-on-dru-availability.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1-02-00bn-signal-for-preemption-request.pptx" TargetMode="External"/><Relationship Id="rId5" Type="http://schemas.openxmlformats.org/officeDocument/2006/relationships/hyperlink" Target="https://mentor.ieee.org/802.11/dcn/24/11-24-0224-01-00bn-discussion-on-a-ppdu-follow-up.pptx" TargetMode="External"/><Relationship Id="rId4" Type="http://schemas.openxmlformats.org/officeDocument/2006/relationships/hyperlink" Target="https://mentor.ieee.org/802.11/dcn/23/11-23-1906-01-00bn-channel-information-feedback-for-smooth-beamforming-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299-01-00bn-initial-ctrl-frame-for-bw-switching-modes.pptx" TargetMode="External"/><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08-00-00bn-enhancements-on-twt-sp-management.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13" Type="http://schemas.openxmlformats.org/officeDocument/2006/relationships/hyperlink" Target="https://mentor.ieee.org/802.11/dcn/23/11-23-1911-00-00bn-secondary-channel-access-and-frame-transmission.pptx" TargetMode="External"/><Relationship Id="rId18" Type="http://schemas.openxmlformats.org/officeDocument/2006/relationships/hyperlink" Target="https://mentor.ieee.org/802.11/dcn/24/11-24-0070-01-00bn-some-details-about-non-primary-channel-access.pptx" TargetMode="External"/><Relationship Id="rId3" Type="http://schemas.openxmlformats.org/officeDocument/2006/relationships/hyperlink" Target="https://mentor.ieee.org/802.11/dcn/23/11-23-1887-01-00bn-coordinated-medium-access-for-multi-ap-deployments.pptx" TargetMode="External"/><Relationship Id="rId21"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17"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0250-00-0uhr-ap-coordination-with-r-twt.pptx" TargetMode="External"/><Relationship Id="rId16" Type="http://schemas.openxmlformats.org/officeDocument/2006/relationships/hyperlink" Target="https://mentor.ieee.org/802.11/dcn/23/11-23-2005-01-00bn-non-primary-channel-access-npca.pptx" TargetMode="External"/><Relationship Id="rId20"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4/11-24-0161-01-00bn-r-twt-announcement-in-multi-bss.pptx" TargetMode="External"/><Relationship Id="rId19" Type="http://schemas.openxmlformats.org/officeDocument/2006/relationships/hyperlink" Target="https://mentor.ieee.org/802.11/dcn/24/11-24-0458-01-00bn-considerations-on-non-primary-channel-acce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 Id="rId14" Type="http://schemas.openxmlformats.org/officeDocument/2006/relationships/hyperlink" Target="https://mentor.ieee.org/802.11/dcn/23/11-23-1913-02-00bn-secondary-channel-access-operation.pptx" TargetMode="External"/><Relationship Id="rId22" Type="http://schemas.openxmlformats.org/officeDocument/2006/relationships/hyperlink" Target="https://mentor.ieee.org/802.11/dcn/24/11-24-0670-00-00bn-different-view-problems-of-npca.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3-00-00bn-design-targets-and-considerations-for-enhanced-long-range.pptx" TargetMode="External"/><Relationship Id="rId3" Type="http://schemas.openxmlformats.org/officeDocument/2006/relationships/hyperlink" Target="https://mentor.ieee.org/802.11/dcn/24/11-24-0431-02-00bn-signal-for-preemption-request.pptx" TargetMode="External"/><Relationship Id="rId7" Type="http://schemas.openxmlformats.org/officeDocument/2006/relationships/hyperlink" Target="https://mentor.ieee.org/802.11/dcn/23/11-23-1985-03-00bn-longer-ldpc-codeword.pptx" TargetMode="External"/><Relationship Id="rId2" Type="http://schemas.openxmlformats.org/officeDocument/2006/relationships/hyperlink" Target="https://mentor.ieee.org/802.11/dcn/24/11-24-0224-01-00bn-discussion-on-a-ppd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74-00-00bn-uhr-preamble-design-follow-up.pptx" TargetMode="External"/><Relationship Id="rId5" Type="http://schemas.openxmlformats.org/officeDocument/2006/relationships/hyperlink" Target="https://mentor.ieee.org/802.11/dcn/24/11-24-0812-01-00bn-using-multi-layer-transmission-with-legacy-devices.pptx" TargetMode="External"/><Relationship Id="rId4" Type="http://schemas.openxmlformats.org/officeDocument/2006/relationships/hyperlink" Target="https://mentor.ieee.org/802.11/dcn/24/11-24-0435-00-00bn-ideas-related-to-achieving-ultra-high-reliability.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26-00-00bn-edca-for-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8-00-00bn-considerations-on-non-primary-channel-access.pptx" TargetMode="External"/><Relationship Id="rId4" Type="http://schemas.openxmlformats.org/officeDocument/2006/relationships/hyperlink" Target="https://mentor.ieee.org/802.11/dcn/24/11-24-0427-00-00bn-enabling-non-primary-channel-access.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10" Type="http://schemas.openxmlformats.org/officeDocument/2006/relationships/hyperlink" Target="https://mentor.ieee.org/802.11/dcn/23/11-23-2007-02-00bn-enhancement-of-bsr.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3/11-23-1985-03-00bn-longer-ldpc-codeword.pptx" TargetMode="External"/><Relationship Id="rId7" Type="http://schemas.openxmlformats.org/officeDocument/2006/relationships/hyperlink" Target="https://mentor.ieee.org/802.11/dcn/24/11-24-0869-00-00bn-beamforming-feedback-for-ul-beamforming.pptx" TargetMode="External"/><Relationship Id="rId2" Type="http://schemas.openxmlformats.org/officeDocument/2006/relationships/hyperlink" Target="https://mentor.ieee.org/802.11/dcn/24/11-24-0873-00-00bn-design-targets-and-considerations-for-enhanced-long-rang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10-03-00bn-dpwifi-mimo-multiplexing-and-beamforming.pptx" TargetMode="External"/><Relationship Id="rId5" Type="http://schemas.openxmlformats.org/officeDocument/2006/relationships/hyperlink" Target="https://mentor.ieee.org/802.11/dcn/24/11-24-0750-00-00bn-tx-evm-setting-for-mimo-detection.pptx" TargetMode="External"/><Relationship Id="rId4" Type="http://schemas.openxmlformats.org/officeDocument/2006/relationships/hyperlink" Target="https://mentor.ieee.org/802.11/dcn/24/11-24-0508-00-00bn-extended-6-ghz-channelization.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496-00-00bn-secondary-channel-usage-follow-up.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62-01-00bn-mapc-sp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538-00-00bn-sp-based-non-primary-channel-access.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3/11-23-1935-01-00bn-secondary-channel-usage-follow-up.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1913-02-00bn-secondary-channel-access-operation.pptx" TargetMode="External"/><Relationship Id="rId2" Type="http://schemas.openxmlformats.org/officeDocument/2006/relationships/hyperlink" Target="https://mentor.ieee.org/802.11/dcn/22/11-22-2204-00-0uhr-dynamic-sub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3/11-23-2007-02-00bn-enhancement-of-bsr.pptx" TargetMode="External"/><Relationship Id="rId5" Type="http://schemas.openxmlformats.org/officeDocument/2006/relationships/hyperlink" Target="https://mentor.ieee.org/802.11/dcn/23/11-23-1496-00-0uhr-emlsr-dynamic-subband-operation.pptx" TargetMode="External"/><Relationship Id="rId10"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27-02-00bn-considerations-for-dso-sub-band-switch-delay.ppt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0869-00-00bn-beamforming-feedback-for-ul-beamforming.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810-03-00bn-dpwifi-mimo-multiplexing-and-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6-00-00bn-uhr-ppdu-phy-version.pptx" TargetMode="External"/><Relationship Id="rId5" Type="http://schemas.openxmlformats.org/officeDocument/2006/relationships/hyperlink" Target="https://mentor.ieee.org/802.11/dcn/24/11-24-0921-00-00bn-an-enhanced-long-range-ppdu.pptx" TargetMode="External"/><Relationship Id="rId4" Type="http://schemas.openxmlformats.org/officeDocument/2006/relationships/hyperlink" Target="https://mentor.ieee.org/802.11/dcn/24/11-24-0875-00-00bn-uhr-enhanced-long-range-support.pptx"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493-00-00bn-dynamic-channel-switch-operation.pptx" TargetMode="External"/><Relationship Id="rId3" Type="http://schemas.openxmlformats.org/officeDocument/2006/relationships/hyperlink" Target="https://mentor.ieee.org/802.11/dcn/24/11-24-0462-01-00bn-mapc-sps.pptx" TargetMode="External"/><Relationship Id="rId7" Type="http://schemas.openxmlformats.org/officeDocument/2006/relationships/hyperlink" Target="https://mentor.ieee.org/802.11/dcn/24/11-24-0449-01-00bn-considerations-on-dynamic-subchannel-operation-follow-up.pptx" TargetMode="External"/><Relationship Id="rId2" Type="http://schemas.openxmlformats.org/officeDocument/2006/relationships/hyperlink" Target="https://mentor.ieee.org/802.11/dcn/24/11-24-0072-00-00bn-map-channel-access-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8-00-00bn-robust-secondary-channel-access.pptx" TargetMode="External"/><Relationship Id="rId5" Type="http://schemas.openxmlformats.org/officeDocument/2006/relationships/hyperlink" Target="https://mentor.ieee.org/802.11/dcn/24/11-24-0523-00-00bn-channel-switching-for-coordinating-aps.pptx" TargetMode="External"/><Relationship Id="rId4" Type="http://schemas.openxmlformats.org/officeDocument/2006/relationships/hyperlink" Target="https://mentor.ieee.org/802.11/dcn/24/11-24-0522-00-00bn-map-co-edca-for-edging-sta.ppt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3398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24/0106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Consideration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Hitoshi MORIOKA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24/0110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Juseong Moon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Acknowledgment</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24/0070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Some details about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Yunbo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24/0072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Jay Yang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24/0299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Initial ctrl frame for BW switching modes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Vishnu Ratnam</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Miscellaneous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24/0318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Yanchun</a:t>
                      </a:r>
                      <a:r>
                        <a:rPr lang="en-GB" sz="800" dirty="0">
                          <a:solidFill>
                            <a:srgbClr val="000000"/>
                          </a:solidFill>
                          <a:effectLst/>
                          <a:latin typeface="Times New Roman" panose="02020603050405020304" pitchFamily="18" charset="0"/>
                          <a:ea typeface="Times New Roman" panose="02020603050405020304" pitchFamily="18" charset="0"/>
                        </a:rPr>
                        <a:t> Li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24/0349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Enhanced Fast BSS Transition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24/0384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24/0385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52518586"/>
              </p:ext>
            </p:extLst>
          </p:nvPr>
        </p:nvGraphicFramePr>
        <p:xfrm>
          <a:off x="851217" y="1587465"/>
          <a:ext cx="7736268" cy="43510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3"/>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24/0396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24/0398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Coordinated roaming through target AP MLD</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24/0403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24/0408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Enhancements on TWT SP Management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Kumail Haider</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Miscellaneous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24/0412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Procedure Follow-Up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24/0413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Recommendation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24/0426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EDCA for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722938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Enabling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24/0435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Leif Wilhelmsson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b="0" i="0" u="none" strike="noStrike" dirty="0">
                          <a:solidFill>
                            <a:srgbClr val="00B050"/>
                          </a:solidFill>
                          <a:effectLst/>
                          <a:latin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Kazunobu</a:t>
                      </a:r>
                      <a:r>
                        <a:rPr lang="en-GB" sz="800" dirty="0">
                          <a:solidFill>
                            <a:srgbClr val="000000"/>
                          </a:solidFill>
                          <a:effectLst/>
                          <a:latin typeface="Times New Roman" panose="02020603050405020304" pitchFamily="18" charset="0"/>
                          <a:ea typeface="Times New Roman" panose="02020603050405020304" pitchFamily="18" charset="0"/>
                        </a:rPr>
                        <a:t> Serizawa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Liuming</a:t>
                      </a:r>
                      <a:r>
                        <a:rPr lang="en-GB" sz="800" dirty="0">
                          <a:solidFill>
                            <a:srgbClr val="000000"/>
                          </a:solidFill>
                          <a:effectLst/>
                          <a:latin typeface="Times New Roman" panose="02020603050405020304" pitchFamily="18" charset="0"/>
                          <a:ea typeface="Times New Roman" panose="02020603050405020304" pitchFamily="18" charset="0"/>
                        </a:rPr>
                        <a:t> Lu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Considerations on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Salvatore Talarico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Brian Hart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24/0480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24/0490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6"/>
                        </a:rPr>
                        <a:t>24/0493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24/0495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97191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24/0522</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24/0523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Leonardo </a:t>
                      </a:r>
                      <a:r>
                        <a:rPr lang="en-GB" sz="800" dirty="0" err="1">
                          <a:solidFill>
                            <a:srgbClr val="000000"/>
                          </a:solidFill>
                          <a:effectLst/>
                          <a:latin typeface="Times New Roman" panose="02020603050405020304" pitchFamily="18" charset="0"/>
                          <a:ea typeface="Times New Roman" panose="02020603050405020304" pitchFamily="18" charset="0"/>
                        </a:rPr>
                        <a:t>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24/0525</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0"/>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Yusuke Tanaka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1"/>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590645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23/1906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JEON EUNSUNG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23/1985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dirty="0" err="1">
                          <a:solidFill>
                            <a:srgbClr val="000000"/>
                          </a:solidFill>
                          <a:effectLst/>
                          <a:latin typeface="Times New Roman" panose="02020603050405020304" pitchFamily="18" charset="0"/>
                        </a:rPr>
                        <a:t>Rethna</a:t>
                      </a: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Pulikkoonattu</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24/0001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Michail</a:t>
                      </a:r>
                      <a:r>
                        <a:rPr lang="en-GB" sz="800" b="0" i="0" u="none" strike="noStrike" dirty="0">
                          <a:solidFill>
                            <a:srgbClr val="000000"/>
                          </a:solidFill>
                          <a:effectLst/>
                          <a:latin typeface="Times New Roman" panose="02020603050405020304" pitchFamily="18" charset="0"/>
                        </a:rPr>
                        <a:t> KOUNDOURAKIS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24/0224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24/0431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7269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Yapu Li</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Bo Gong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Genadiy</a:t>
                      </a:r>
                      <a:r>
                        <a:rPr lang="en-GB" sz="800" b="0" i="0" u="none" strike="noStrike" dirty="0">
                          <a:solidFill>
                            <a:srgbClr val="000000"/>
                          </a:solidFill>
                          <a:effectLst/>
                          <a:latin typeface="Times New Roman" panose="02020603050405020304" pitchFamily="18" charset="0"/>
                        </a:rPr>
                        <a:t> </a:t>
                      </a:r>
                      <a:r>
                        <a:rPr lang="en-GB" sz="800" b="0" i="0" u="none" strike="noStrike" dirty="0" err="1">
                          <a:solidFill>
                            <a:srgbClr val="000000"/>
                          </a:solidFill>
                          <a:effectLst/>
                          <a:latin typeface="Times New Roman" panose="02020603050405020304" pitchFamily="18" charset="0"/>
                        </a:rPr>
                        <a:t>Tsodik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sng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Not Uploaded</a:t>
                      </a:r>
                    </a:p>
                  </a:txBody>
                  <a:tcPr marL="95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Mahmoud Kamel</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96668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Zhi Mao</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24/0799</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24/0800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921768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24/0814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49417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98215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24/0921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dirty="0">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dirty="0">
                          <a:solidFill>
                            <a:srgbClr val="00B050"/>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B05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Yusuke </a:t>
                      </a:r>
                      <a:r>
                        <a:rPr lang="en-US" sz="800" b="0" i="0" u="none" strike="noStrike" dirty="0" err="1">
                          <a:solidFill>
                            <a:srgbClr val="00B050"/>
                          </a:solidFill>
                          <a:effectLst/>
                          <a:latin typeface="Times New Roman" panose="02020603050405020304" pitchFamily="18" charset="0"/>
                        </a:rPr>
                        <a:t>Asai</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Interference Mitigation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t>
            </a:r>
            <a:r>
              <a:rPr lang="en-US" dirty="0">
                <a:highlight>
                  <a:srgbClr val="00FF00"/>
                </a:highlight>
              </a:rPr>
              <a:t>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24/0728</a:t>
            </a:r>
            <a:r>
              <a:rPr lang="en-GB" sz="1200" dirty="0">
                <a:solidFill>
                  <a:srgbClr val="00B050"/>
                </a:solidFill>
              </a:rPr>
              <a:t> Thoughts on DRU Pilots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24/0749</a:t>
            </a:r>
            <a:r>
              <a:rPr lang="en-GB" sz="1200" dirty="0">
                <a:solidFill>
                  <a:srgbClr val="00B050"/>
                </a:solidFill>
              </a:rPr>
              <a:t> Thoughts on STF Design for DRU					Bo Gong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24/0752</a:t>
            </a:r>
            <a:r>
              <a:rPr lang="en-GB" sz="1200" dirty="0">
                <a:solidFill>
                  <a:srgbClr val="00B050"/>
                </a:solidFill>
              </a:rPr>
              <a:t> STF design consideration for </a:t>
            </a:r>
            <a:r>
              <a:rPr lang="en-GB" sz="1200" dirty="0" err="1">
                <a:solidFill>
                  <a:srgbClr val="00B050"/>
                </a:solidFill>
              </a:rPr>
              <a:t>dRU</a:t>
            </a:r>
            <a:r>
              <a:rPr lang="en-GB" sz="1200" dirty="0">
                <a:solidFill>
                  <a:srgbClr val="00B050"/>
                </a:solidFill>
              </a:rPr>
              <a:t>					Lin Yang</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24/0766</a:t>
            </a:r>
            <a:r>
              <a:rPr lang="en-GB" sz="1200" dirty="0">
                <a:solidFill>
                  <a:srgbClr val="00B050"/>
                </a:solidFill>
              </a:rPr>
              <a:t> Distribution Bandwidth within 80 MHz for DRU			Eunsung Park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24/0767</a:t>
            </a:r>
            <a:r>
              <a:rPr lang="en-GB" sz="1200" dirty="0">
                <a:solidFill>
                  <a:schemeClr val="bg1">
                    <a:lumMod val="65000"/>
                  </a:schemeClr>
                </a:solidFill>
              </a:rPr>
              <a:t> 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24/0106</a:t>
            </a:r>
            <a:r>
              <a:rPr lang="en-US" sz="1200" dirty="0">
                <a:solidFill>
                  <a:srgbClr val="00B050"/>
                </a:solidFill>
              </a:rPr>
              <a:t> Seamless Roaming Consideration						Hitoshi MORIOKA</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24/0349</a:t>
            </a:r>
            <a:r>
              <a:rPr lang="en-US" sz="1200" dirty="0">
                <a:solidFill>
                  <a:srgbClr val="00B050"/>
                </a:solidFill>
              </a:rPr>
              <a:t> </a:t>
            </a:r>
            <a:r>
              <a:rPr lang="en-US" sz="1200" b="0" i="0" u="none" strike="noStrike" dirty="0">
                <a:solidFill>
                  <a:srgbClr val="00B050"/>
                </a:solidFill>
                <a:effectLst/>
              </a:rPr>
              <a:t>Enhanced Fast BSS Transition</a:t>
            </a:r>
            <a:r>
              <a:rPr lang="en-US" sz="1200" dirty="0">
                <a:solidFill>
                  <a:srgbClr val="00B050"/>
                </a:solidFill>
              </a:rPr>
              <a:t> 						</a:t>
            </a:r>
            <a:r>
              <a:rPr lang="en-US" sz="1200" b="0" i="0" u="none" strike="noStrike" dirty="0">
                <a:solidFill>
                  <a:srgbClr val="00B050"/>
                </a:solidFill>
                <a:effectLst/>
              </a:rPr>
              <a:t>Guogang Huang</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24/0396</a:t>
            </a:r>
            <a:r>
              <a:rPr lang="en-US" sz="1200" dirty="0">
                <a:solidFill>
                  <a:srgbClr val="00B050"/>
                </a:solidFill>
              </a:rPr>
              <a:t> </a:t>
            </a:r>
            <a:r>
              <a:rPr lang="en-US" sz="1200" b="0" i="0" u="none" strike="noStrike" dirty="0">
                <a:solidFill>
                  <a:srgbClr val="00B050"/>
                </a:solidFill>
                <a:effectLst/>
              </a:rPr>
              <a:t>Seamless roaming within a mobility domain - follow up</a:t>
            </a:r>
            <a:r>
              <a:rPr lang="en-US" sz="1200" dirty="0">
                <a:solidFill>
                  <a:srgbClr val="00B050"/>
                </a:solidFill>
              </a:rPr>
              <a:t> 			</a:t>
            </a:r>
            <a:r>
              <a:rPr lang="en-US" sz="1200" b="0" i="0" u="none" strike="noStrike" dirty="0">
                <a:solidFill>
                  <a:srgbClr val="00B050"/>
                </a:solidFill>
                <a:effectLst/>
              </a:rPr>
              <a:t>Binita Gupta</a:t>
            </a:r>
            <a:r>
              <a:rPr lang="en-US" sz="1200" dirty="0">
                <a:solidFill>
                  <a:srgbClr val="00B050"/>
                </a:solidFill>
              </a:rPr>
              <a:t> </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24/0398</a:t>
            </a:r>
            <a:r>
              <a:rPr lang="en-US" sz="1200" dirty="0">
                <a:solidFill>
                  <a:schemeClr val="bg1">
                    <a:lumMod val="65000"/>
                  </a:schemeClr>
                </a:solidFill>
              </a:rPr>
              <a:t> </a:t>
            </a:r>
            <a:r>
              <a:rPr lang="en-US" sz="1200" b="0" i="0" strike="noStrike" dirty="0">
                <a:solidFill>
                  <a:schemeClr val="bg1">
                    <a:lumMod val="65000"/>
                  </a:schemeClr>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24/0767</a:t>
            </a:r>
            <a:r>
              <a:rPr lang="en-GB" sz="1200" dirty="0">
                <a:solidFill>
                  <a:srgbClr val="00B050"/>
                </a:solidFill>
              </a:rPr>
              <a:t> 20 MHz Tone Plan and Pilot Design for DRU Follow Up		Eunsung Park</a:t>
            </a:r>
          </a:p>
          <a:p>
            <a:pPr lvl="1">
              <a:buFont typeface="Arial" panose="020B0604020202020204" pitchFamily="34" charset="0"/>
              <a:buChar char="•"/>
            </a:pPr>
            <a:r>
              <a:rPr lang="en-GB" sz="1200" strike="sngStrike" dirty="0">
                <a:solidFill>
                  <a:srgbClr val="FF0000"/>
                </a:solidFill>
              </a:rPr>
              <a:t>24/0768 40 MHz Tone Plan and Pilot Design for DRU			Eunsung Park</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24/0769</a:t>
            </a:r>
            <a:r>
              <a:rPr lang="en-GB" sz="1200" dirty="0">
                <a:solidFill>
                  <a:srgbClr val="00B050"/>
                </a:solidFill>
              </a:rPr>
              <a:t> On the Pilot Tone Allocations in DRU				Mahmoud Kamel</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24/0790</a:t>
            </a:r>
            <a:r>
              <a:rPr lang="en-GB" sz="1200" dirty="0">
                <a:solidFill>
                  <a:srgbClr val="00B050"/>
                </a:solidFill>
              </a:rPr>
              <a:t> Extra </a:t>
            </a:r>
            <a:r>
              <a:rPr lang="en-GB" sz="1200" dirty="0" err="1">
                <a:solidFill>
                  <a:srgbClr val="00B050"/>
                </a:solidFill>
              </a:rPr>
              <a:t>dRUs</a:t>
            </a:r>
            <a:r>
              <a:rPr lang="en-GB" sz="1200" dirty="0">
                <a:solidFill>
                  <a:srgbClr val="00B050"/>
                </a:solidFill>
              </a:rPr>
              <a:t> Construction						Zhi Mao</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24/0799</a:t>
            </a:r>
            <a:r>
              <a:rPr lang="en-GB" sz="1200" dirty="0">
                <a:solidFill>
                  <a:srgbClr val="00B050"/>
                </a:solidFill>
              </a:rPr>
              <a:t> DRU Tone Plan from the perspective of PAPR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24/0800</a:t>
            </a:r>
            <a:r>
              <a:rPr lang="en-GB" sz="1200" dirty="0">
                <a:solidFill>
                  <a:srgbClr val="00B050"/>
                </a:solidFill>
              </a:rPr>
              <a:t> Discussions on DRU pilot design principles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24/0801</a:t>
            </a:r>
            <a:r>
              <a:rPr lang="en-GB" sz="1200" dirty="0">
                <a:solidFill>
                  <a:srgbClr val="00B050"/>
                </a:solidFill>
              </a:rPr>
              <a:t> Discussion on Distribution Bandwidth of DRU			Mengshi Hu</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24/0814</a:t>
            </a:r>
            <a:r>
              <a:rPr lang="en-GB" sz="1200" dirty="0">
                <a:solidFill>
                  <a:schemeClr val="bg1">
                    <a:lumMod val="65000"/>
                  </a:schemeClr>
                </a:solidFill>
              </a:rPr>
              <a:t> Tone distribution in DRUs						Yan Xin</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24/0882</a:t>
            </a:r>
            <a:r>
              <a:rPr lang="en-US" sz="1200" dirty="0">
                <a:solidFill>
                  <a:schemeClr val="bg1">
                    <a:lumMod val="65000"/>
                  </a:schemeClr>
                </a:solidFill>
              </a:rPr>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24/0396</a:t>
            </a:r>
            <a:r>
              <a:rPr lang="en-US" sz="1200" b="0" i="0" strike="noStrike" dirty="0">
                <a:solidFill>
                  <a:srgbClr val="00B050"/>
                </a:solidFill>
                <a:effectLst/>
              </a:rPr>
              <a:t> Seamless roaming within a mobility domain - follow up 			Binita Gupta  [</a:t>
            </a:r>
            <a:r>
              <a:rPr lang="en-US" sz="1200" b="0" i="0" strike="noStrike" dirty="0" err="1">
                <a:solidFill>
                  <a:srgbClr val="00B050"/>
                </a:solidFill>
                <a:effectLst/>
              </a:rPr>
              <a:t>Cont</a:t>
            </a:r>
            <a:r>
              <a:rPr lang="en-US" sz="1200" b="0" i="0" strike="noStrike" dirty="0">
                <a:solidFill>
                  <a:srgbClr val="00B050"/>
                </a:solidFill>
                <a:effectLst/>
              </a:rPr>
              <a:t>]</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24/0398</a:t>
            </a:r>
            <a:r>
              <a:rPr lang="en-US" sz="1200" dirty="0">
                <a:solidFill>
                  <a:srgbClr val="00B050"/>
                </a:solidFill>
              </a:rPr>
              <a:t> </a:t>
            </a:r>
            <a:r>
              <a:rPr lang="en-US" sz="1200" b="0" i="0" strike="noStrike" dirty="0">
                <a:solidFill>
                  <a:srgbClr val="00B050"/>
                </a:solidFill>
                <a:effectLst/>
              </a:rPr>
              <a:t>Coordinated roaming through target AP MLD				Binita Gupta</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24/0412</a:t>
            </a:r>
            <a:r>
              <a:rPr lang="en-US" sz="1200" b="0" i="0" strike="noStrike" dirty="0">
                <a:solidFill>
                  <a:srgbClr val="00B050"/>
                </a:solidFill>
                <a:effectLst/>
              </a:rPr>
              <a:t> Seamless Roaming Procedure Follow-Up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rgbClr val="00B050"/>
                </a:solidFill>
                <a:effectLst/>
                <a:hlinkClick r:id="rId5">
                  <a:extLst>
                    <a:ext uri="{A12FA001-AC4F-418D-AE19-62706E023703}">
                      <ahyp:hlinkClr xmlns:ahyp="http://schemas.microsoft.com/office/drawing/2018/hyperlinkcolor" val="tx"/>
                    </a:ext>
                  </a:extLst>
                </a:hlinkClick>
              </a:rPr>
              <a:t>24/0413</a:t>
            </a:r>
            <a:r>
              <a:rPr lang="en-US" sz="1200" b="0" i="0" strike="noStrike" dirty="0">
                <a:solidFill>
                  <a:srgbClr val="00B050"/>
                </a:solidFill>
                <a:effectLst/>
              </a:rPr>
              <a:t> Seamless Roaming Recommendation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24/0480</a:t>
            </a:r>
            <a:r>
              <a:rPr lang="en-US" sz="1200" b="0" i="0" strike="noStrike" dirty="0">
                <a:solidFill>
                  <a:schemeClr val="bg1">
                    <a:lumMod val="65000"/>
                  </a:schemeClr>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(DRU, sounding, A-PPDU, </a:t>
            </a:r>
            <a:r>
              <a:rPr lang="en-GB" sz="1600" dirty="0" err="1"/>
              <a:t>preemption</a:t>
            </a:r>
            <a:r>
              <a:rPr lang="en-GB" sz="1600" dirty="0"/>
              <a:t>)</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24/0814</a:t>
            </a:r>
            <a:r>
              <a:rPr lang="en-GB" sz="1200" dirty="0">
                <a:solidFill>
                  <a:srgbClr val="00B050"/>
                </a:solidFill>
              </a:rPr>
              <a:t> Tone distribution in DRUs							Yan Xin</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24/0882</a:t>
            </a:r>
            <a:r>
              <a:rPr lang="en-US" sz="1200" dirty="0">
                <a:solidFill>
                  <a:srgbClr val="00B050"/>
                </a:solidFill>
              </a:rPr>
              <a:t> Thoughts on DRU Availability						Yusuke Asai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23/1906</a:t>
            </a:r>
            <a:r>
              <a:rPr lang="en-GB" sz="1200" dirty="0">
                <a:solidFill>
                  <a:srgbClr val="00B050"/>
                </a:solidFill>
              </a:rPr>
              <a:t> Channel Information Feedback for Smooth Beamforming - Follow Up	JEON EUNSUNG</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24/0224</a:t>
            </a:r>
            <a:r>
              <a:rPr lang="en-GB" sz="1200" dirty="0">
                <a:solidFill>
                  <a:schemeClr val="bg1">
                    <a:lumMod val="75000"/>
                  </a:schemeClr>
                </a:solidFill>
              </a:rPr>
              <a:t> Discussion on A-PPDU follow-up						Ross Jian Yu</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24/0431</a:t>
            </a:r>
            <a:r>
              <a:rPr lang="en-GB" sz="1200" dirty="0">
                <a:solidFill>
                  <a:schemeClr val="bg1">
                    <a:lumMod val="75000"/>
                  </a:schemeClr>
                </a:solidFill>
              </a:rPr>
              <a:t> Signal for </a:t>
            </a:r>
            <a:r>
              <a:rPr lang="en-GB" sz="1200" dirty="0" err="1">
                <a:solidFill>
                  <a:schemeClr val="bg1">
                    <a:lumMod val="75000"/>
                  </a:schemeClr>
                </a:solidFill>
              </a:rPr>
              <a:t>preemption</a:t>
            </a:r>
            <a:r>
              <a:rPr lang="en-GB" sz="1200" dirty="0">
                <a:solidFill>
                  <a:schemeClr val="bg1">
                    <a:lumMod val="75000"/>
                  </a:schemeClr>
                </a:solidFill>
              </a:rPr>
              <a:t> request							Xiangxin Gu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i="0" strike="noStrike" dirty="0">
                <a:solidFill>
                  <a:srgbClr val="00B050"/>
                </a:solidFill>
                <a:effectLst/>
                <a:hlinkClick r:id="rId2">
                  <a:extLst>
                    <a:ext uri="{A12FA001-AC4F-418D-AE19-62706E023703}">
                      <ahyp:hlinkClr xmlns:ahyp="http://schemas.microsoft.com/office/drawing/2018/hyperlinkcolor" val="tx"/>
                    </a:ext>
                  </a:extLst>
                </a:hlinkClick>
              </a:rPr>
              <a:t>24/0110</a:t>
            </a:r>
            <a:r>
              <a:rPr lang="en-US" sz="1200" dirty="0">
                <a:solidFill>
                  <a:srgbClr val="00B050"/>
                </a:solidFill>
              </a:rPr>
              <a:t> </a:t>
            </a:r>
            <a:r>
              <a:rPr lang="en-US" sz="1200" i="0" u="none" strike="noStrike" dirty="0">
                <a:solidFill>
                  <a:srgbClr val="00B050"/>
                </a:solidFill>
                <a:effectLst/>
              </a:rPr>
              <a:t>Regarding MPDU Identification Issue in Cross Link Error Recovery</a:t>
            </a:r>
            <a:r>
              <a:rPr lang="en-US" sz="1200" dirty="0">
                <a:solidFill>
                  <a:srgbClr val="00B050"/>
                </a:solidFill>
              </a:rPr>
              <a:t> 		</a:t>
            </a:r>
            <a:r>
              <a:rPr lang="en-US" sz="1200" i="0" u="none" strike="noStrike" dirty="0">
                <a:solidFill>
                  <a:srgbClr val="00B050"/>
                </a:solidFill>
                <a:effectLst/>
              </a:rPr>
              <a:t>Juseong Moon</a:t>
            </a:r>
            <a:r>
              <a:rPr lang="en-US" sz="1200" dirty="0">
                <a:solidFill>
                  <a:srgbClr val="00B050"/>
                </a:solidFill>
              </a:rPr>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00B050"/>
                </a:solidFill>
                <a:effectLst/>
                <a:hlinkClick r:id="rId3">
                  <a:extLst>
                    <a:ext uri="{A12FA001-AC4F-418D-AE19-62706E023703}">
                      <ahyp:hlinkClr xmlns:ahyp="http://schemas.microsoft.com/office/drawing/2018/hyperlinkcolor" val="tx"/>
                    </a:ext>
                  </a:extLst>
                </a:hlinkClick>
              </a:rPr>
              <a:t>24/0299</a:t>
            </a:r>
            <a:r>
              <a:rPr lang="en-US" sz="1200" dirty="0">
                <a:solidFill>
                  <a:srgbClr val="00B050"/>
                </a:solidFill>
              </a:rPr>
              <a:t> </a:t>
            </a:r>
            <a:r>
              <a:rPr lang="en-US" sz="1200" i="0" u="none" strike="noStrike" dirty="0">
                <a:solidFill>
                  <a:srgbClr val="00B050"/>
                </a:solidFill>
                <a:effectLst/>
              </a:rPr>
              <a:t>Initial ctrl frame for BW switching modes</a:t>
            </a:r>
            <a:r>
              <a:rPr lang="en-US" sz="1200" dirty="0">
                <a:solidFill>
                  <a:srgbClr val="00B050"/>
                </a:solidFill>
              </a:rPr>
              <a:t> 						</a:t>
            </a:r>
            <a:r>
              <a:rPr lang="en-US" sz="1200" i="0" u="none" strike="noStrike" dirty="0">
                <a:solidFill>
                  <a:srgbClr val="00B050"/>
                </a:solidFill>
                <a:effectLst/>
              </a:rPr>
              <a:t>Vishnu Ratnam</a:t>
            </a:r>
          </a:p>
          <a:p>
            <a:pPr lvl="1">
              <a:buFont typeface="Arial" panose="020B0604020202020204" pitchFamily="34" charset="0"/>
              <a:buChar char="•"/>
            </a:pPr>
            <a:r>
              <a:rPr lang="en-US" sz="1200" i="0" u="none" strike="noStrike" dirty="0">
                <a:solidFill>
                  <a:srgbClr val="00B050"/>
                </a:solidFill>
                <a:effectLst/>
                <a:hlinkClick r:id="rId4">
                  <a:extLst>
                    <a:ext uri="{A12FA001-AC4F-418D-AE19-62706E023703}">
                      <ahyp:hlinkClr xmlns:ahyp="http://schemas.microsoft.com/office/drawing/2018/hyperlinkcolor" val="tx"/>
                    </a:ext>
                  </a:extLst>
                </a:hlinkClick>
              </a:rPr>
              <a:t>24/0408</a:t>
            </a:r>
            <a:r>
              <a:rPr lang="en-US" sz="1200" dirty="0">
                <a:solidFill>
                  <a:srgbClr val="00B050"/>
                </a:solidFill>
              </a:rPr>
              <a:t> </a:t>
            </a:r>
            <a:r>
              <a:rPr lang="en-US" sz="1200" i="0" u="none" strike="noStrike" dirty="0">
                <a:solidFill>
                  <a:srgbClr val="00B050"/>
                </a:solidFill>
                <a:effectLst/>
              </a:rPr>
              <a:t>Enhancements on TWT SP Management</a:t>
            </a:r>
            <a:r>
              <a:rPr lang="en-US" sz="1200" dirty="0">
                <a:solidFill>
                  <a:srgbClr val="00B050"/>
                </a:solidFill>
              </a:rPr>
              <a:t> 						</a:t>
            </a:r>
            <a:r>
              <a:rPr lang="en-US" sz="1200" i="0" u="none" strike="noStrike" dirty="0">
                <a:solidFill>
                  <a:srgbClr val="00B050"/>
                </a:solidFill>
                <a:effectLst/>
              </a:rPr>
              <a:t>Kumail Haider</a:t>
            </a:r>
          </a:p>
          <a:p>
            <a:pPr lvl="1">
              <a:buFont typeface="Arial" panose="020B0604020202020204" pitchFamily="34" charset="0"/>
              <a:buChar char="•"/>
            </a:pPr>
            <a:r>
              <a:rPr lang="en-US" sz="1200" dirty="0">
                <a:solidFill>
                  <a:srgbClr val="00B050"/>
                </a:solidFill>
              </a:rPr>
              <a:t> 24/0480 Details on Context Transfer and Data Forwarding under FT Protocol		</a:t>
            </a:r>
            <a:r>
              <a:rPr lang="en-US" sz="1200" dirty="0" err="1">
                <a:solidFill>
                  <a:srgbClr val="00B050"/>
                </a:solidFill>
              </a:rPr>
              <a:t>Guogang</a:t>
            </a:r>
            <a:r>
              <a:rPr lang="en-US" sz="1200" dirty="0">
                <a:solidFill>
                  <a:srgbClr val="00B050"/>
                </a:solidFill>
              </a:rPr>
              <a:t> Huang</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Straw Poll 1: Do you agree to define mechanisms that enable APs operating on the same channel to coordinate their respective </a:t>
            </a:r>
            <a:r>
              <a:rPr lang="en-US" sz="1200" dirty="0" err="1"/>
              <a:t>rTWT</a:t>
            </a:r>
            <a:r>
              <a:rPr lang="en-US" sz="1200" dirty="0"/>
              <a:t> schedules and/or to ensure that one AP extends the protection of the </a:t>
            </a:r>
            <a:r>
              <a:rPr lang="en-US" sz="1200" dirty="0" err="1"/>
              <a:t>rTWT</a:t>
            </a:r>
            <a:r>
              <a:rPr lang="en-US" sz="1200" dirty="0"/>
              <a:t> schedule of the other AP.</a:t>
            </a:r>
          </a:p>
          <a:p>
            <a:pPr lvl="1">
              <a:buFont typeface="Arial" panose="020B0604020202020204" pitchFamily="34" charset="0"/>
              <a:buChar char="•"/>
            </a:pPr>
            <a:r>
              <a:rPr lang="en-US" sz="1100" dirty="0"/>
              <a:t>NOTE – TBD mechanisms including negotiation between 2 APs and advertisement.</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2: Do you agree that, if an AP extends the protection of the </a:t>
            </a:r>
            <a:r>
              <a:rPr lang="en-US" sz="1200" dirty="0" err="1"/>
              <a:t>rTWT</a:t>
            </a:r>
            <a:r>
              <a:rPr lang="en-US" sz="1200" dirty="0"/>
              <a:t> schedule of another AP, following negotiation or through other means, then:</a:t>
            </a:r>
          </a:p>
          <a:p>
            <a:pPr lvl="1">
              <a:buFont typeface="Arial" panose="020B0604020202020204" pitchFamily="34" charset="0"/>
              <a:buChar char="•"/>
            </a:pPr>
            <a:r>
              <a:rPr lang="en-US" sz="1100" dirty="0"/>
              <a:t>The AP shall ensure its TXOP ends before the start time of the corresponding OBSS </a:t>
            </a:r>
            <a:r>
              <a:rPr lang="en-US" sz="1100" dirty="0" err="1"/>
              <a:t>rTWT</a:t>
            </a:r>
            <a:r>
              <a:rPr lang="en-US" sz="1100" dirty="0"/>
              <a:t> SP(s)</a:t>
            </a:r>
          </a:p>
          <a:p>
            <a:pPr lvl="1">
              <a:buFont typeface="Arial" panose="020B0604020202020204" pitchFamily="34" charset="0"/>
              <a:buChar char="•"/>
            </a:pPr>
            <a:r>
              <a:rPr lang="en-US" sz="1100" dirty="0"/>
              <a:t>The AP shall advertise in the beacon frames it transmits the OBSS </a:t>
            </a:r>
            <a:r>
              <a:rPr lang="en-US" sz="1100" dirty="0" err="1"/>
              <a:t>rTWT</a:t>
            </a:r>
            <a:r>
              <a:rPr lang="en-US" sz="1100" dirty="0"/>
              <a:t> schedule so that its associated STAs supporting </a:t>
            </a:r>
            <a:r>
              <a:rPr lang="en-US" sz="1100" dirty="0" err="1"/>
              <a:t>rTWT</a:t>
            </a:r>
            <a:r>
              <a:rPr lang="en-US" sz="1100" dirty="0"/>
              <a:t> follow the baseline </a:t>
            </a:r>
            <a:r>
              <a:rPr lang="en-US" sz="1100" dirty="0" err="1"/>
              <a:t>rTWT</a:t>
            </a:r>
            <a:r>
              <a:rPr lang="en-US" sz="1100" dirty="0"/>
              <a:t> rules for the OBSS </a:t>
            </a:r>
            <a:r>
              <a:rPr lang="en-US" sz="1100" dirty="0" err="1"/>
              <a:t>rTWT</a:t>
            </a:r>
            <a:r>
              <a:rPr lang="en-US" sz="1100" dirty="0"/>
              <a:t> schedule.</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3: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13"/>
              </a:rPr>
              <a:t>23/1911r0</a:t>
            </a:r>
            <a:r>
              <a:rPr lang="en-US" sz="1200" b="0" dirty="0"/>
              <a:t>, </a:t>
            </a:r>
            <a:r>
              <a:rPr lang="en-US" sz="1200" b="0" dirty="0">
                <a:hlinkClick r:id="rId14"/>
              </a:rPr>
              <a:t>23/1913r2</a:t>
            </a:r>
            <a:r>
              <a:rPr lang="en-US" sz="1200" b="0" dirty="0"/>
              <a:t>, </a:t>
            </a:r>
            <a:r>
              <a:rPr lang="en-US" sz="1200" b="0" dirty="0">
                <a:hlinkClick r:id="rId15"/>
              </a:rPr>
              <a:t>23/1935r1</a:t>
            </a:r>
            <a:r>
              <a:rPr lang="en-US" sz="1200" b="0" dirty="0"/>
              <a:t>, </a:t>
            </a:r>
            <a:r>
              <a:rPr lang="en-US" sz="1200" b="0" dirty="0">
                <a:hlinkClick r:id="rId16"/>
              </a:rPr>
              <a:t>23/2005r1</a:t>
            </a:r>
            <a:r>
              <a:rPr lang="en-US" sz="1200" b="0" dirty="0"/>
              <a:t>, </a:t>
            </a:r>
            <a:r>
              <a:rPr lang="en-US" sz="1200" b="0" dirty="0">
                <a:hlinkClick r:id="rId17"/>
              </a:rPr>
              <a:t>23/2023r1</a:t>
            </a:r>
            <a:r>
              <a:rPr lang="en-US" sz="1200" b="0" dirty="0"/>
              <a:t>, </a:t>
            </a:r>
            <a:r>
              <a:rPr lang="en-US" sz="1200" b="0" dirty="0">
                <a:hlinkClick r:id="rId18"/>
              </a:rPr>
              <a:t>24/0070r1</a:t>
            </a:r>
            <a:r>
              <a:rPr lang="en-US" sz="1200" b="0" dirty="0"/>
              <a:t>, </a:t>
            </a:r>
            <a:r>
              <a:rPr lang="en-US" sz="1200" b="0" dirty="0">
                <a:hlinkClick r:id="rId19"/>
              </a:rPr>
              <a:t>24/458r0</a:t>
            </a:r>
            <a:r>
              <a:rPr lang="en-US" sz="1200" b="0" dirty="0"/>
              <a:t>, </a:t>
            </a:r>
            <a:r>
              <a:rPr lang="en-US" sz="1200" b="0" dirty="0">
                <a:hlinkClick r:id="rId20"/>
              </a:rPr>
              <a:t>24/486r0</a:t>
            </a:r>
            <a:r>
              <a:rPr lang="en-US" sz="1200" b="0" dirty="0"/>
              <a:t>, </a:t>
            </a:r>
            <a:r>
              <a:rPr lang="en-US" sz="1200" b="0" dirty="0">
                <a:hlinkClick r:id="rId21"/>
              </a:rPr>
              <a:t>24/538r0</a:t>
            </a:r>
            <a:r>
              <a:rPr lang="en-US" sz="1200" b="0" dirty="0"/>
              <a:t>, </a:t>
            </a:r>
            <a:r>
              <a:rPr lang="en-US" sz="1200" b="0" dirty="0">
                <a:hlinkClick r:id="rId22"/>
              </a:rPr>
              <a:t>24/670</a:t>
            </a:r>
            <a:r>
              <a:rPr lang="en-US" sz="1200" b="0" dirty="0"/>
              <a:t>]</a:t>
            </a:r>
          </a:p>
          <a:p>
            <a:pPr marL="0" indent="0"/>
            <a:endParaRPr lang="en-US" sz="12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Submissions–Miscellaneous Part 2 (mics. plus channel access)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24/0224</a:t>
            </a:r>
            <a:r>
              <a:rPr lang="en-GB" sz="1100" dirty="0">
                <a:solidFill>
                  <a:srgbClr val="00B050"/>
                </a:solidFill>
              </a:rPr>
              <a:t> Discussion on A-PPDU follow-up							Ross Jian Yu</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24/0431</a:t>
            </a:r>
            <a:r>
              <a:rPr lang="en-GB" sz="1100" dirty="0">
                <a:solidFill>
                  <a:srgbClr val="00B050"/>
                </a:solidFill>
              </a:rPr>
              <a:t> Signal for </a:t>
            </a:r>
            <a:r>
              <a:rPr lang="en-GB" sz="1100" dirty="0" err="1">
                <a:solidFill>
                  <a:srgbClr val="00B050"/>
                </a:solidFill>
              </a:rPr>
              <a:t>preemption</a:t>
            </a:r>
            <a:r>
              <a:rPr lang="en-GB" sz="1100" dirty="0">
                <a:solidFill>
                  <a:srgbClr val="00B050"/>
                </a:solidFill>
              </a:rPr>
              <a:t> request							</a:t>
            </a:r>
            <a:r>
              <a:rPr lang="en-GB" sz="1100" dirty="0" err="1">
                <a:solidFill>
                  <a:srgbClr val="00B050"/>
                </a:solidFill>
              </a:rPr>
              <a:t>Xiangxin</a:t>
            </a:r>
            <a:r>
              <a:rPr lang="en-GB" sz="1100" dirty="0">
                <a:solidFill>
                  <a:srgbClr val="00B050"/>
                </a:solidFill>
              </a:rPr>
              <a:t> Gu</a:t>
            </a:r>
          </a:p>
          <a:p>
            <a:pPr marL="800100" lvl="1" indent="-342900">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24/0435</a:t>
            </a:r>
            <a:r>
              <a:rPr lang="en-GB" sz="1100" dirty="0">
                <a:solidFill>
                  <a:srgbClr val="00B050"/>
                </a:solidFill>
              </a:rPr>
              <a:t> Ideas related to achieving (Ultra) High Reliability</a:t>
            </a:r>
            <a:r>
              <a:rPr lang="en-US" sz="1100" dirty="0">
                <a:solidFill>
                  <a:srgbClr val="00B050"/>
                </a:solidFill>
              </a:rPr>
              <a:t> 				</a:t>
            </a:r>
            <a:r>
              <a:rPr lang="en-GB" sz="1100" dirty="0">
                <a:solidFill>
                  <a:srgbClr val="00B050"/>
                </a:solidFill>
              </a:rPr>
              <a:t>Leif Wilhelmsson</a:t>
            </a:r>
            <a:endParaRPr lang="en-US" sz="1100" dirty="0">
              <a:solidFill>
                <a:srgbClr val="00B050"/>
              </a:solidFill>
            </a:endParaRPr>
          </a:p>
          <a:p>
            <a:pPr marL="800100" lvl="1" indent="-342900">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24/0812</a:t>
            </a:r>
            <a:r>
              <a:rPr lang="en-US" sz="1100" dirty="0">
                <a:solidFill>
                  <a:srgbClr val="00B050"/>
                </a:solidFill>
              </a:rPr>
              <a:t>* Using Multi-Layer Transmission with Legacy Devices				Leif Wilhelmsson</a:t>
            </a:r>
          </a:p>
          <a:p>
            <a:pPr marL="800100" lvl="1" indent="-342900">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24/0774</a:t>
            </a:r>
            <a:r>
              <a:rPr lang="en-US" sz="1100" dirty="0">
                <a:solidFill>
                  <a:srgbClr val="00B050"/>
                </a:solidFill>
              </a:rPr>
              <a:t> UHR preamble design follow-up							Sigurd Schelstraete</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1985r1</a:t>
            </a:r>
            <a:r>
              <a:rPr lang="en-GB" sz="1100" dirty="0">
                <a:solidFill>
                  <a:schemeClr val="bg1">
                    <a:lumMod val="65000"/>
                  </a:schemeClr>
                </a:solidFill>
              </a:rPr>
              <a:t>** Longer LDPC Codeword							</a:t>
            </a:r>
            <a:r>
              <a:rPr lang="en-GB" sz="1100" dirty="0" err="1">
                <a:solidFill>
                  <a:schemeClr val="bg1">
                    <a:lumMod val="65000"/>
                  </a:schemeClr>
                </a:solidFill>
              </a:rPr>
              <a:t>Rethna</a:t>
            </a:r>
            <a:r>
              <a:rPr lang="en-GB" sz="1100" dirty="0">
                <a:solidFill>
                  <a:schemeClr val="bg1">
                    <a:lumMod val="65000"/>
                  </a:schemeClr>
                </a:solidFill>
              </a:rPr>
              <a:t> </a:t>
            </a:r>
            <a:r>
              <a:rPr lang="en-GB" sz="1100" dirty="0" err="1">
                <a:solidFill>
                  <a:schemeClr val="bg1">
                    <a:lumMod val="65000"/>
                  </a:schemeClr>
                </a:solidFill>
              </a:rPr>
              <a:t>Pulikkoonattu</a:t>
            </a:r>
            <a:endParaRPr lang="en-GB" sz="1100" dirty="0">
              <a:solidFill>
                <a:schemeClr val="bg1">
                  <a:lumMod val="65000"/>
                </a:schemeClr>
              </a:solidFill>
            </a:endParaRPr>
          </a:p>
          <a:p>
            <a:pPr marL="800100" lvl="1" indent="-342900">
              <a:buFont typeface="Arial" panose="020B0604020202020204" pitchFamily="34" charset="0"/>
              <a:buChar char="•"/>
            </a:pPr>
            <a:r>
              <a:rPr lang="en-GB" sz="1100" dirty="0">
                <a:solidFill>
                  <a:srgbClr val="00B050"/>
                </a:solidFill>
              </a:rPr>
              <a:t> </a:t>
            </a:r>
            <a:r>
              <a:rPr lang="en-GB" sz="1100" dirty="0">
                <a:solidFill>
                  <a:srgbClr val="00B050"/>
                </a:solidFill>
                <a:hlinkClick r:id="rId8">
                  <a:extLst>
                    <a:ext uri="{A12FA001-AC4F-418D-AE19-62706E023703}">
                      <ahyp:hlinkClr xmlns:ahyp="http://schemas.microsoft.com/office/drawing/2018/hyperlinkcolor" val="tx"/>
                    </a:ext>
                  </a:extLst>
                </a:hlinkClick>
              </a:rPr>
              <a:t>873r0</a:t>
            </a:r>
            <a:r>
              <a:rPr lang="en-GB" sz="1100" dirty="0">
                <a:solidFill>
                  <a:srgbClr val="00B050"/>
                </a:solidFill>
              </a:rPr>
              <a:t>** </a:t>
            </a:r>
            <a:r>
              <a:rPr lang="en-US" sz="1100" dirty="0">
                <a:solidFill>
                  <a:srgbClr val="00B050"/>
                </a:solidFill>
              </a:rPr>
              <a:t>Design Targets and Considerations for Enhanced Long Range			Jianhan Liu</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endParaRPr lang="en-US" sz="14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1033418" y="6006559"/>
            <a:ext cx="4327275" cy="461665"/>
          </a:xfrm>
          <a:prstGeom prst="rect">
            <a:avLst/>
          </a:prstGeom>
          <a:noFill/>
        </p:spPr>
        <p:txBody>
          <a:bodyPr wrap="none" rtlCol="0">
            <a:spAutoFit/>
          </a:bodyPr>
          <a:lstStyle/>
          <a:p>
            <a:r>
              <a:rPr lang="en-US" sz="1200" dirty="0">
                <a:solidFill>
                  <a:schemeClr val="tx1"/>
                </a:solidFill>
              </a:rPr>
              <a:t>*Out of order per author’s request to present together with 24/0435</a:t>
            </a:r>
          </a:p>
          <a:p>
            <a:r>
              <a:rPr lang="en-US" sz="1200" dirty="0">
                <a:solidFill>
                  <a:schemeClr val="tx1"/>
                </a:solidFill>
              </a:rPr>
              <a:t>**Additions as per PHY ad-hoc chair’s report.</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(last Roaming plus NPCA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24/0070</a:t>
            </a:r>
            <a:r>
              <a:rPr lang="en-US" sz="1200" dirty="0">
                <a:solidFill>
                  <a:srgbClr val="00B050"/>
                </a:solidFill>
              </a:rPr>
              <a:t> Some details about non-primary channel access				</a:t>
            </a:r>
            <a:r>
              <a:rPr lang="en-US" sz="1200" dirty="0" err="1">
                <a:solidFill>
                  <a:srgbClr val="00B050"/>
                </a:solidFill>
              </a:rPr>
              <a:t>Yunbo</a:t>
            </a:r>
            <a:r>
              <a:rPr lang="en-US" sz="1200" dirty="0">
                <a:solidFill>
                  <a:srgbClr val="00B050"/>
                </a:solidFill>
              </a:rPr>
              <a:t> Li</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24/0426</a:t>
            </a:r>
            <a:r>
              <a:rPr lang="en-US" sz="1200" dirty="0">
                <a:solidFill>
                  <a:srgbClr val="00B050"/>
                </a:solidFill>
              </a:rPr>
              <a:t> EDCA for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24/0427</a:t>
            </a:r>
            <a:r>
              <a:rPr lang="en-US" sz="1200" dirty="0">
                <a:solidFill>
                  <a:srgbClr val="00B050"/>
                </a:solidFill>
              </a:rPr>
              <a:t> Enabling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24/0458</a:t>
            </a:r>
            <a:r>
              <a:rPr lang="en-US" sz="1200" dirty="0">
                <a:solidFill>
                  <a:srgbClr val="00B050"/>
                </a:solidFill>
              </a:rPr>
              <a:t> Considerations on Non-Primary Channel Access				Salvatore </a:t>
            </a:r>
            <a:r>
              <a:rPr lang="en-US" sz="1200" dirty="0" err="1">
                <a:solidFill>
                  <a:srgbClr val="00B050"/>
                </a:solidFill>
              </a:rPr>
              <a:t>Talarico</a:t>
            </a:r>
            <a:endParaRPr lang="en-US" sz="1200" b="0" i="0"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1: Do you agree that during roaming, after the request/response exchange that initiates notification of the DS mapping change from the current AP MLD to the target AP MLD,</a:t>
            </a:r>
          </a:p>
          <a:p>
            <a:pPr lvl="1"/>
            <a:r>
              <a:rPr lang="en-US" sz="1200" dirty="0"/>
              <a:t>The current AP MLD is able to deliver buffered DL data frames for a TBD period of time.</a:t>
            </a:r>
          </a:p>
          <a:p>
            <a:pPr lvl="1"/>
            <a:r>
              <a:rPr lang="en-US" sz="1200" dirty="0"/>
              <a:t>The non-AP MLD may retrieve buffered DL data frames from the current AP MLD</a:t>
            </a:r>
          </a:p>
          <a:p>
            <a:pPr lvl="1"/>
            <a:r>
              <a:rPr lang="en-US" sz="1200" dirty="0"/>
              <a:t>TBD – The non-AP MLD shall not send UL data to current AP MLD</a:t>
            </a:r>
          </a:p>
          <a:p>
            <a:pPr lvl="1"/>
            <a:r>
              <a:rPr lang="en-US" sz="1200" dirty="0"/>
              <a:t>The non-AP MLD may send UL data to target AP MLD.</a:t>
            </a:r>
          </a:p>
          <a:p>
            <a:pPr lvl="1"/>
            <a:r>
              <a:rPr lang="en-US" sz="1200" dirty="0"/>
              <a:t>It is assumed that the target AP MLD is able to deliver data frames after the DS mapping change</a:t>
            </a:r>
          </a:p>
          <a:p>
            <a:r>
              <a:rPr lang="en-US" sz="1400" b="0" dirty="0"/>
              <a:t>Note: Supporting list: [</a:t>
            </a:r>
            <a:r>
              <a:rPr lang="en-US" sz="1400" b="0" dirty="0">
                <a:hlinkClick r:id="rId2"/>
              </a:rPr>
              <a:t>23/1971</a:t>
            </a:r>
            <a:r>
              <a:rPr lang="en-US" sz="1400" b="0" dirty="0"/>
              <a:t>, </a:t>
            </a:r>
            <a:r>
              <a:rPr lang="en-US" sz="1400" b="0" dirty="0">
                <a:hlinkClick r:id="rId3"/>
              </a:rPr>
              <a:t>23/1996</a:t>
            </a:r>
            <a:r>
              <a:rPr lang="en-US" sz="1400" b="0" dirty="0"/>
              <a:t>, </a:t>
            </a:r>
            <a:r>
              <a:rPr lang="en-US" sz="1400" b="0" dirty="0">
                <a:hlinkClick r:id="rId4"/>
              </a:rPr>
              <a:t>24/0052</a:t>
            </a:r>
            <a:r>
              <a:rPr lang="en-US" sz="1400" b="0" dirty="0"/>
              <a:t>, </a:t>
            </a:r>
            <a:r>
              <a:rPr lang="en-US" sz="1400" b="0" dirty="0">
                <a:hlinkClick r:id="rId5"/>
              </a:rPr>
              <a:t>24/0083</a:t>
            </a:r>
            <a:r>
              <a:rPr lang="en-US" sz="1400" b="0" dirty="0"/>
              <a:t>, </a:t>
            </a:r>
            <a:r>
              <a:rPr lang="en-US" sz="1400" b="0" dirty="0">
                <a:hlinkClick r:id="rId6"/>
              </a:rPr>
              <a:t>24/0101</a:t>
            </a:r>
            <a:r>
              <a:rPr lang="en-US" sz="1400" b="0" dirty="0"/>
              <a:t>, </a:t>
            </a:r>
            <a:r>
              <a:rPr lang="en-US" sz="1400" b="0" dirty="0">
                <a:hlinkClick r:id="rId7"/>
              </a:rPr>
              <a:t>24/0396</a:t>
            </a:r>
            <a:r>
              <a:rPr lang="en-US" sz="1400" b="0" dirty="0"/>
              <a:t>, </a:t>
            </a:r>
            <a:r>
              <a:rPr lang="en-US" sz="1400" b="0" dirty="0">
                <a:hlinkClick r:id="rId8"/>
              </a:rPr>
              <a:t>24/0412</a:t>
            </a:r>
            <a:r>
              <a:rPr lang="en-US" sz="1400" b="0" dirty="0"/>
              <a:t>, </a:t>
            </a:r>
            <a:r>
              <a:rPr lang="en-US" sz="1400" b="0" dirty="0">
                <a:hlinkClick r:id="rId9"/>
              </a:rPr>
              <a:t>24/0679</a:t>
            </a:r>
            <a:r>
              <a:rPr lang="en-US" sz="1400" b="0" dirty="0"/>
              <a:t>]</a:t>
            </a:r>
          </a:p>
          <a:p>
            <a:r>
              <a:rPr lang="en-US" sz="1400" dirty="0"/>
              <a:t>Straw Poll 2: Do you agree to enable per TID buffer size reporting of a larger queue in UHR?</a:t>
            </a:r>
          </a:p>
          <a:p>
            <a:pPr lvl="1"/>
            <a:r>
              <a:rPr lang="en-US" sz="1200" dirty="0"/>
              <a:t>Note: It is an optional feature.</a:t>
            </a:r>
          </a:p>
          <a:p>
            <a:pPr lvl="1"/>
            <a:r>
              <a:rPr lang="en-US" sz="1200" dirty="0"/>
              <a:t>Note: In the baseline, the maximum approximate per TID queue size to report is 2,147,328 octets</a:t>
            </a:r>
          </a:p>
          <a:p>
            <a:r>
              <a:rPr lang="en-US" sz="1400" b="0" dirty="0"/>
              <a:t>Note: The reference document is </a:t>
            </a:r>
            <a:r>
              <a:rPr lang="en-US" sz="1400" b="0" dirty="0">
                <a:hlinkClick r:id="rId10"/>
              </a:rPr>
              <a:t>23-2007r2</a:t>
            </a:r>
            <a:r>
              <a:rPr lang="en-US" sz="1400" b="0" dirty="0"/>
              <a:t>.</a:t>
            </a:r>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 + Coding + Beamforming</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24/0873</a:t>
            </a:r>
            <a:r>
              <a:rPr lang="en-GB" sz="1200" i="0" strike="noStrike" kern="1200" dirty="0">
                <a:solidFill>
                  <a:srgbClr val="00B050"/>
                </a:solidFill>
                <a:effectLst/>
                <a:ea typeface="Times New Roman" panose="02020603050405020304" pitchFamily="18" charset="0"/>
              </a:rPr>
              <a:t> Design Targets and Considerations for Enhanced Long Range		Jianhan Liu [Q&amp;A]</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24/1985</a:t>
            </a:r>
            <a:r>
              <a:rPr lang="en-GB" sz="1200" kern="1200" dirty="0">
                <a:solidFill>
                  <a:srgbClr val="00B050"/>
                </a:solidFill>
                <a:ea typeface="Times New Roman" panose="02020603050405020304" pitchFamily="18" charset="0"/>
              </a:rPr>
              <a:t> Longer LDPC Codeword							Rethna Pulikkoonattu</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24/0508</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Extended 6 GHz channelization 						Thomas Derham</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24/0750</a:t>
            </a:r>
            <a:r>
              <a:rPr lang="en-US" sz="1200" dirty="0">
                <a:solidFill>
                  <a:srgbClr val="00B050"/>
                </a:solidFill>
              </a:rPr>
              <a:t> Tx EVM Setting for MIMO Detection					Genadiy Tsodik</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24/0810</a:t>
            </a:r>
            <a:r>
              <a:rPr lang="en-US" sz="1200" dirty="0">
                <a:solidFill>
                  <a:srgbClr val="00B050"/>
                </a:solidFill>
              </a:rPr>
              <a:t> </a:t>
            </a:r>
            <a:r>
              <a:rPr lang="en-US" sz="1200" dirty="0" err="1">
                <a:solidFill>
                  <a:srgbClr val="00B050"/>
                </a:solidFill>
              </a:rPr>
              <a:t>DPWiFi</a:t>
            </a:r>
            <a:r>
              <a:rPr lang="en-US" sz="1200" dirty="0">
                <a:solidFill>
                  <a:srgbClr val="00B050"/>
                </a:solidFill>
              </a:rPr>
              <a:t> MIMO Multiplexing and Beamforming				Carlos Rios</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24/0869</a:t>
            </a:r>
            <a:r>
              <a:rPr lang="en-US" sz="1200" dirty="0">
                <a:solidFill>
                  <a:schemeClr val="bg1">
                    <a:lumMod val="65000"/>
                  </a:schemeClr>
                </a:solidFill>
              </a:rPr>
              <a:t> Beamforming Feedback for UL Beamforming				Leonardo </a:t>
            </a:r>
            <a:r>
              <a:rPr lang="en-US" sz="1200" dirty="0" err="1">
                <a:solidFill>
                  <a:schemeClr val="bg1">
                    <a:lumMod val="65000"/>
                  </a:schemeClr>
                </a:solidFill>
              </a:rPr>
              <a:t>Lanante</a:t>
            </a:r>
            <a:r>
              <a:rPr lang="en-US" sz="1200" dirty="0">
                <a:solidFill>
                  <a:schemeClr val="bg1">
                    <a:lumMod val="65000"/>
                  </a:schemeClr>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 + MAP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24/0495</a:t>
            </a:r>
            <a:r>
              <a:rPr lang="en-US" sz="1200" dirty="0">
                <a:solidFill>
                  <a:srgbClr val="00B050"/>
                </a:solidFill>
              </a:rPr>
              <a:t> Non-primary channel access (NPCA) - follow up			Minyoung Park</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24/0496</a:t>
            </a:r>
            <a:r>
              <a:rPr lang="en-US" sz="1200" dirty="0">
                <a:solidFill>
                  <a:srgbClr val="00B050"/>
                </a:solidFill>
              </a:rPr>
              <a:t> Secondary channel usage follow up					Liwen Chu</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24/0538</a:t>
            </a:r>
            <a:r>
              <a:rPr lang="en-US" sz="1200" dirty="0">
                <a:solidFill>
                  <a:srgbClr val="00B050"/>
                </a:solidFill>
              </a:rPr>
              <a:t> SP-based non-primary-channel-access 				Yue Zhao</a:t>
            </a:r>
          </a:p>
          <a:p>
            <a:pPr lvl="1">
              <a:buFont typeface="Arial" panose="020B0604020202020204" pitchFamily="34" charset="0"/>
              <a:buChar char="•"/>
            </a:pPr>
            <a:r>
              <a:rPr lang="en-GB" sz="1200" dirty="0">
                <a:solidFill>
                  <a:schemeClr val="bg1">
                    <a:lumMod val="65000"/>
                  </a:schemeClr>
                </a:solidFill>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24/0072</a:t>
            </a:r>
            <a:r>
              <a:rPr lang="en-GB" sz="1200" dirty="0">
                <a:solidFill>
                  <a:schemeClr val="bg1">
                    <a:lumMod val="65000"/>
                  </a:schemeClr>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24/0462</a:t>
            </a:r>
            <a:r>
              <a:rPr lang="en-US" sz="1200" b="0" i="0" strike="noStrike" dirty="0">
                <a:solidFill>
                  <a:schemeClr val="bg1">
                    <a:lumMod val="65000"/>
                  </a:schemeClr>
                </a:solidFill>
                <a:effectLst/>
              </a:rPr>
              <a:t> MAPC SPs								Brian Hart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02366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1: Do you agree that </a:t>
            </a:r>
            <a:r>
              <a:rPr lang="en-US" sz="1400" dirty="0" err="1"/>
              <a:t>TGbn</a:t>
            </a:r>
            <a:r>
              <a:rPr lang="en-US" sz="1400" dirty="0"/>
              <a:t> will define a mechanism where a non-AP STA can be allocated resources dynamically (i.e., on a per-TXOP basis) outside of its current operating bandwidth and within the associated AP’s BSS bandwidth?</a:t>
            </a:r>
          </a:p>
          <a:p>
            <a:r>
              <a:rPr lang="en-US" sz="1400" b="0" dirty="0"/>
              <a:t>Note: A converged SP among the authors of - </a:t>
            </a:r>
            <a:r>
              <a:rPr lang="en-US" sz="1400" b="0" dirty="0">
                <a:hlinkClick r:id="rId2"/>
              </a:rPr>
              <a:t>11-22/2204</a:t>
            </a:r>
            <a:r>
              <a:rPr lang="en-US" sz="1400" b="0" dirty="0"/>
              <a:t>, </a:t>
            </a:r>
            <a:r>
              <a:rPr lang="en-US" sz="1400" b="0" dirty="0">
                <a:hlinkClick r:id="rId3"/>
              </a:rPr>
              <a:t>11-23/2141</a:t>
            </a:r>
            <a:r>
              <a:rPr lang="en-US" sz="1400" b="0" dirty="0"/>
              <a:t> (Sindhu &amp; </a:t>
            </a:r>
            <a:r>
              <a:rPr lang="en-US" sz="1400" b="0" dirty="0" err="1"/>
              <a:t>Shubho</a:t>
            </a:r>
            <a:r>
              <a:rPr lang="en-US" sz="1400" b="0" dirty="0"/>
              <a:t>), </a:t>
            </a:r>
            <a:r>
              <a:rPr lang="en-US" sz="1400" b="0" dirty="0">
                <a:hlinkClick r:id="rId4"/>
              </a:rPr>
              <a:t>11-23/843</a:t>
            </a:r>
            <a:r>
              <a:rPr lang="en-US" sz="1400" b="0" dirty="0"/>
              <a:t> (</a:t>
            </a:r>
            <a:r>
              <a:rPr lang="en-US" sz="1400" b="0" dirty="0" err="1"/>
              <a:t>Liuming</a:t>
            </a:r>
            <a:r>
              <a:rPr lang="en-US" sz="1400" b="0" dirty="0"/>
              <a:t>), </a:t>
            </a:r>
            <a:r>
              <a:rPr lang="en-US" sz="1400" b="0" dirty="0">
                <a:hlinkClick r:id="rId5"/>
              </a:rPr>
              <a:t>11-23/1496</a:t>
            </a:r>
            <a:r>
              <a:rPr lang="en-US" sz="1400" b="0" dirty="0"/>
              <a:t> (</a:t>
            </a:r>
            <a:r>
              <a:rPr lang="en-US" sz="1400" b="0" dirty="0" err="1"/>
              <a:t>Kaiying</a:t>
            </a:r>
            <a:r>
              <a:rPr lang="en-US" sz="1400" b="0" dirty="0"/>
              <a:t>), </a:t>
            </a:r>
            <a:r>
              <a:rPr lang="en-US" sz="1400" b="0" dirty="0">
                <a:hlinkClick r:id="rId6"/>
              </a:rPr>
              <a:t>11-23/1892</a:t>
            </a:r>
            <a:r>
              <a:rPr lang="en-US" sz="1400" b="0" dirty="0"/>
              <a:t> (Gaurang), </a:t>
            </a:r>
            <a:r>
              <a:rPr lang="en-US" sz="1400" b="0" dirty="0">
                <a:hlinkClick r:id="rId7"/>
              </a:rPr>
              <a:t>11-23/1913</a:t>
            </a:r>
            <a:r>
              <a:rPr lang="en-US" sz="1400" b="0" dirty="0"/>
              <a:t> (</a:t>
            </a:r>
            <a:r>
              <a:rPr lang="en-US" sz="1400" b="0" dirty="0" err="1"/>
              <a:t>DongJu</a:t>
            </a:r>
            <a:r>
              <a:rPr lang="en-US" sz="1400" b="0" dirty="0"/>
              <a:t>), </a:t>
            </a:r>
            <a:r>
              <a:rPr lang="en-US" sz="1400" b="0" dirty="0">
                <a:hlinkClick r:id="rId8"/>
              </a:rPr>
              <a:t>11-23/1935</a:t>
            </a:r>
            <a:r>
              <a:rPr lang="en-US" sz="1400" b="0" dirty="0"/>
              <a:t> (Liwen), </a:t>
            </a:r>
            <a:r>
              <a:rPr lang="en-US" sz="1400" b="0" dirty="0">
                <a:hlinkClick r:id="rId9"/>
              </a:rPr>
              <a:t>11-23/2027</a:t>
            </a:r>
            <a:r>
              <a:rPr lang="en-US" sz="1400" b="0" dirty="0"/>
              <a:t> (Vishnu), </a:t>
            </a:r>
            <a:r>
              <a:rPr lang="en-US" sz="1400" b="0" dirty="0">
                <a:hlinkClick r:id="rId10"/>
              </a:rPr>
              <a:t>11-24/591</a:t>
            </a:r>
            <a:r>
              <a:rPr lang="en-US" sz="1400" b="0" dirty="0"/>
              <a:t> (</a:t>
            </a:r>
            <a:r>
              <a:rPr lang="en-US" sz="1400" b="0" dirty="0" err="1"/>
              <a:t>Morteza</a:t>
            </a:r>
            <a:r>
              <a:rPr lang="en-US" sz="1400" b="0" dirty="0"/>
              <a:t>).</a:t>
            </a:r>
          </a:p>
          <a:p>
            <a:pPr marL="0" indent="0"/>
            <a:endParaRPr lang="en-US" sz="1400" dirty="0"/>
          </a:p>
          <a:p>
            <a:pPr marL="0" marR="0" algn="just">
              <a:spcBef>
                <a:spcPts val="0"/>
              </a:spcBef>
              <a:spcAft>
                <a:spcPts val="0"/>
              </a:spcAft>
            </a:pPr>
            <a:r>
              <a:rPr lang="en-US" sz="1400" b="1" dirty="0">
                <a:effectLst/>
                <a:latin typeface="Calibri" panose="020F0502020204030204" pitchFamily="34" charset="0"/>
                <a:ea typeface="Calibri" panose="020F0502020204030204" pitchFamily="34" charset="0"/>
              </a:rPr>
              <a:t>Straw Poll 2: Do you support to define a mechanism that allows an AP affiliated with an AP MLD to be in the PS mode?</a:t>
            </a:r>
            <a:endParaRPr lang="en-US" sz="14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3:</a:t>
            </a:r>
            <a:r>
              <a:rPr lang="en-US" sz="1400" dirty="0">
                <a:effectLst/>
                <a:latin typeface="Calibri" panose="020F0502020204030204" pitchFamily="34" charset="0"/>
                <a:ea typeface="Calibri" panose="020F0502020204030204" pitchFamily="34" charset="0"/>
              </a:rPr>
              <a:t> 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846833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Long Range + PPDU format</a:t>
            </a:r>
          </a:p>
          <a:p>
            <a:pPr lvl="1">
              <a:buFont typeface="Arial" panose="020B0604020202020204" pitchFamily="34" charset="0"/>
              <a:buChar char="•"/>
            </a:pPr>
            <a:r>
              <a:rPr lang="en-US" sz="1200" dirty="0">
                <a:solidFill>
                  <a:srgbClr val="FF0000"/>
                </a:solidFill>
                <a:hlinkClick r:id="rId2"/>
              </a:rPr>
              <a:t>24/0810</a:t>
            </a:r>
            <a:r>
              <a:rPr lang="en-US" sz="1200" dirty="0">
                <a:solidFill>
                  <a:srgbClr val="FF0000"/>
                </a:solidFill>
              </a:rPr>
              <a:t> </a:t>
            </a:r>
            <a:r>
              <a:rPr lang="en-US" sz="1200" dirty="0" err="1">
                <a:solidFill>
                  <a:schemeClr val="tx1"/>
                </a:solidFill>
              </a:rPr>
              <a:t>DPWiFi</a:t>
            </a:r>
            <a:r>
              <a:rPr lang="en-US" sz="1200" dirty="0">
                <a:solidFill>
                  <a:schemeClr val="tx1"/>
                </a:solidFill>
              </a:rPr>
              <a:t> MIMO Multiplexing and Beamforming				Carlos Rios [cont.]</a:t>
            </a:r>
          </a:p>
          <a:p>
            <a:pPr lvl="1">
              <a:buFont typeface="Arial" panose="020B0604020202020204" pitchFamily="34" charset="0"/>
              <a:buChar char="•"/>
            </a:pPr>
            <a:r>
              <a:rPr lang="en-US" sz="1200" dirty="0">
                <a:solidFill>
                  <a:schemeClr val="tx1"/>
                </a:solidFill>
                <a:hlinkClick r:id="rId3"/>
              </a:rPr>
              <a:t>24/0869</a:t>
            </a:r>
            <a:r>
              <a:rPr lang="en-US" sz="1200" dirty="0">
                <a:solidFill>
                  <a:schemeClr val="tx1"/>
                </a:solidFill>
              </a:rPr>
              <a:t> Beamforming Feedback for UL Beamforming				Leonardo </a:t>
            </a:r>
            <a:r>
              <a:rPr lang="en-US" sz="1200" dirty="0" err="1">
                <a:solidFill>
                  <a:schemeClr val="tx1"/>
                </a:solidFill>
              </a:rPr>
              <a:t>Lanante</a:t>
            </a:r>
            <a:r>
              <a:rPr lang="en-US" sz="1200" dirty="0">
                <a:solidFill>
                  <a:schemeClr val="tx1"/>
                </a:solidFill>
              </a:rPr>
              <a:t> </a:t>
            </a:r>
          </a:p>
          <a:p>
            <a:pPr lvl="1">
              <a:buFont typeface="Arial" panose="020B0604020202020204" pitchFamily="34" charset="0"/>
              <a:buChar char="•"/>
            </a:pPr>
            <a:r>
              <a:rPr lang="en-US" sz="1200" dirty="0">
                <a:solidFill>
                  <a:schemeClr val="tx1"/>
                </a:solidFill>
                <a:hlinkClick r:id="rId4"/>
              </a:rPr>
              <a:t>24/0875</a:t>
            </a:r>
            <a:r>
              <a:rPr lang="en-US" sz="1200" dirty="0">
                <a:solidFill>
                  <a:schemeClr val="tx1"/>
                </a:solidFill>
              </a:rPr>
              <a:t> UHR-enhanced-long-range-support						Rui Cao</a:t>
            </a:r>
          </a:p>
          <a:p>
            <a:pPr lvl="1">
              <a:buFont typeface="Arial" panose="020B0604020202020204" pitchFamily="34" charset="0"/>
              <a:buChar char="•"/>
            </a:pPr>
            <a:r>
              <a:rPr lang="en-US" sz="1200" dirty="0">
                <a:solidFill>
                  <a:schemeClr val="tx1"/>
                </a:solidFill>
                <a:hlinkClick r:id="rId5"/>
              </a:rPr>
              <a:t>24/0921</a:t>
            </a:r>
            <a:r>
              <a:rPr lang="en-US" sz="1200" dirty="0">
                <a:solidFill>
                  <a:schemeClr val="tx1"/>
                </a:solidFill>
              </a:rPr>
              <a:t> An Enhanced Long Range PPDU						Wook Bong Lee</a:t>
            </a:r>
          </a:p>
          <a:p>
            <a:pPr lvl="1">
              <a:buFont typeface="Arial" panose="020B0604020202020204" pitchFamily="34" charset="0"/>
              <a:buChar char="•"/>
            </a:pPr>
            <a:r>
              <a:rPr lang="en-US" sz="1200" dirty="0">
                <a:solidFill>
                  <a:schemeClr val="tx1"/>
                </a:solidFill>
                <a:hlinkClick r:id="rId6"/>
              </a:rPr>
              <a:t>24/0876</a:t>
            </a:r>
            <a:r>
              <a:rPr lang="en-US" sz="1200" dirty="0">
                <a:solidFill>
                  <a:schemeClr val="tx1"/>
                </a:solidFill>
              </a:rPr>
              <a:t> UHR-PPDU-PHY-Version							Rui Cao</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7"/>
              </a:rPr>
              <a:t>24/0001</a:t>
            </a:r>
            <a:r>
              <a:rPr lang="en-US" sz="1200" dirty="0"/>
              <a:t> </a:t>
            </a:r>
            <a:r>
              <a:rPr lang="en-GB" sz="1200" b="0" i="0" u="none" strike="noStrike" kern="1200" dirty="0">
                <a:solidFill>
                  <a:srgbClr val="000000"/>
                </a:solidFill>
                <a:effectLst/>
                <a:ea typeface="MS Gothic" panose="020B0609070205080204" pitchFamily="49" charset="-128"/>
              </a:rPr>
              <a:t>DL MU Ext PPDUs 								</a:t>
            </a:r>
            <a:r>
              <a:rPr lang="en-GB" sz="1200" b="0" i="0" u="none" strike="noStrike" kern="1200" dirty="0" err="1">
                <a:solidFill>
                  <a:srgbClr val="000000"/>
                </a:solidFill>
                <a:effectLst/>
                <a:ea typeface="MS Gothic" panose="020B0609070205080204" pitchFamily="49" charset="-128"/>
              </a:rPr>
              <a:t>Michail</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Koundurakis</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755669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Part 2 + DSO</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GB" sz="1200" dirty="0">
                <a:solidFill>
                  <a:schemeClr val="tx1"/>
                </a:solidFill>
                <a:ea typeface="Calibri" panose="020F0502020204030204" pitchFamily="34" charset="0"/>
                <a:cs typeface="Times New Roman" panose="02020603050405020304" pitchFamily="18" charset="0"/>
                <a:hlinkClick r:id="rId2"/>
              </a:rPr>
              <a:t>24/0072</a:t>
            </a:r>
            <a:r>
              <a:rPr lang="en-GB" sz="1200" dirty="0">
                <a:solidFill>
                  <a:schemeClr val="tx1"/>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chemeClr val="tx1"/>
                </a:solidFill>
                <a:effectLst/>
                <a:hlinkClick r:id="rId3"/>
              </a:rPr>
              <a:t>24/0462</a:t>
            </a:r>
            <a:r>
              <a:rPr lang="en-US" sz="1200" b="0" i="0" strike="noStrike" dirty="0">
                <a:solidFill>
                  <a:schemeClr val="tx1"/>
                </a:solidFill>
                <a:effectLst/>
              </a:rPr>
              <a:t> MAPC SPs								Brian Hart</a:t>
            </a:r>
          </a:p>
          <a:p>
            <a:pPr lvl="1">
              <a:buFont typeface="Arial" panose="020B0604020202020204" pitchFamily="34" charset="0"/>
              <a:buChar char="•"/>
            </a:pPr>
            <a:r>
              <a:rPr lang="en-US" sz="1200" dirty="0">
                <a:hlinkClick r:id="rId4"/>
              </a:rPr>
              <a:t>24/0522</a:t>
            </a:r>
            <a:r>
              <a:rPr lang="en-US" sz="1200" dirty="0"/>
              <a:t> MAP co-EDCA for edging STA					Jay Yang</a:t>
            </a:r>
          </a:p>
          <a:p>
            <a:pPr lvl="1">
              <a:buFont typeface="Arial" panose="020B0604020202020204" pitchFamily="34" charset="0"/>
              <a:buChar char="•"/>
            </a:pPr>
            <a:r>
              <a:rPr lang="en-US" sz="1200" b="0" dirty="0">
                <a:hlinkClick r:id="rId5"/>
              </a:rPr>
              <a:t>24/0523</a:t>
            </a:r>
            <a:r>
              <a:rPr lang="en-US" sz="1200" b="0" dirty="0"/>
              <a:t> Channel Switching For Coordinating APs				Leonardo </a:t>
            </a:r>
            <a:r>
              <a:rPr lang="en-US" sz="1200" b="0" dirty="0" err="1"/>
              <a:t>Lanante</a:t>
            </a:r>
            <a:endParaRPr lang="en-US" sz="1200" b="0" dirty="0"/>
          </a:p>
          <a:p>
            <a:pPr lvl="1">
              <a:buFont typeface="Arial" panose="020B0604020202020204" pitchFamily="34" charset="0"/>
              <a:buChar char="•"/>
            </a:pPr>
            <a:r>
              <a:rPr lang="en-US" sz="1200" dirty="0">
                <a:hlinkClick r:id="rId6"/>
              </a:rPr>
              <a:t>24/0318</a:t>
            </a:r>
            <a:r>
              <a:rPr lang="en-US" sz="1200" dirty="0"/>
              <a:t> Robust Secondary Channel Access					</a:t>
            </a:r>
            <a:r>
              <a:rPr lang="en-US" sz="1200" dirty="0" err="1"/>
              <a:t>Yanchun</a:t>
            </a:r>
            <a:r>
              <a:rPr lang="en-US" sz="1200" dirty="0"/>
              <a:t> Li</a:t>
            </a:r>
          </a:p>
          <a:p>
            <a:pPr lvl="1">
              <a:buFont typeface="Arial" panose="020B0604020202020204" pitchFamily="34" charset="0"/>
              <a:buChar char="•"/>
            </a:pPr>
            <a:r>
              <a:rPr lang="en-US" sz="1200" b="0" dirty="0">
                <a:hlinkClick r:id="rId7"/>
              </a:rPr>
              <a:t>24/0449</a:t>
            </a:r>
            <a:r>
              <a:rPr lang="en-US" sz="1200" b="0" dirty="0"/>
              <a:t> Considerations on Dynamic Subchannel Operation - Follow up	</a:t>
            </a:r>
            <a:r>
              <a:rPr lang="en-US" sz="1200" b="0" dirty="0" err="1"/>
              <a:t>Liuming</a:t>
            </a:r>
            <a:r>
              <a:rPr lang="en-US" sz="1200" b="0" dirty="0"/>
              <a:t> Lu</a:t>
            </a:r>
          </a:p>
          <a:p>
            <a:pPr lvl="1">
              <a:buFont typeface="Arial" panose="020B0604020202020204" pitchFamily="34" charset="0"/>
              <a:buChar char="•"/>
            </a:pPr>
            <a:r>
              <a:rPr lang="en-US" sz="1200" dirty="0">
                <a:hlinkClick r:id="rId8"/>
              </a:rPr>
              <a:t>24/0493</a:t>
            </a:r>
            <a:r>
              <a:rPr lang="en-US" sz="1200" dirty="0"/>
              <a:t> Dynamic channel switch operation					Liwen Chu </a:t>
            </a:r>
            <a:endParaRPr lang="en-US" sz="1200" b="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algn="just">
              <a:spcBef>
                <a:spcPts val="0"/>
              </a:spcBef>
              <a:spcAft>
                <a:spcPts val="0"/>
              </a:spcAft>
            </a:pPr>
            <a:r>
              <a:rPr lang="en-US" sz="1400" b="1" dirty="0">
                <a:effectLst/>
                <a:ea typeface="Calibri" panose="020F0502020204030204" pitchFamily="34" charset="0"/>
              </a:rPr>
              <a:t>Straw Poll 1: Do you support to improve the current fast BSS transition protocol in 11bn?</a:t>
            </a:r>
            <a:endParaRPr lang="en-US" sz="1400" dirty="0">
              <a:effectLst/>
              <a:ea typeface="Calibri" panose="020F0502020204030204" pitchFamily="34" charset="0"/>
            </a:endParaRPr>
          </a:p>
          <a:p>
            <a:pPr marL="0" marR="0" algn="just">
              <a:spcBef>
                <a:spcPts val="0"/>
              </a:spcBef>
              <a:spcAft>
                <a:spcPts val="0"/>
              </a:spcAft>
            </a:pPr>
            <a:r>
              <a:rPr lang="en-US" sz="1400" b="0" dirty="0">
                <a:effectLst/>
                <a:ea typeface="Calibri" panose="020F0502020204030204" pitchFamily="34" charset="0"/>
              </a:rPr>
              <a:t>Note: Some harmonization based on [</a:t>
            </a:r>
            <a:r>
              <a:rPr lang="en-US" sz="1400" b="0" u="sng" dirty="0">
                <a:solidFill>
                  <a:srgbClr val="0563C1"/>
                </a:solidFill>
                <a:effectLst/>
                <a:ea typeface="Calibri" panose="020F0502020204030204" pitchFamily="34" charset="0"/>
              </a:rPr>
              <a:t>24/0349r3</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rPr>
              <a:t>24/0679r0</a:t>
            </a:r>
            <a:r>
              <a:rPr lang="en-US" sz="1400" b="0" dirty="0">
                <a:effectLst/>
                <a:ea typeface="Calibri" panose="020F0502020204030204" pitchFamily="34" charset="0"/>
              </a:rPr>
              <a:t>]</a:t>
            </a:r>
          </a:p>
          <a:p>
            <a:pPr marL="0" marR="0" algn="just">
              <a:spcBef>
                <a:spcPts val="0"/>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2:</a:t>
            </a:r>
            <a:r>
              <a:rPr lang="en-US" sz="1400" dirty="0">
                <a:effectLst/>
                <a:latin typeface="Calibri" panose="020F0502020204030204" pitchFamily="34" charset="0"/>
                <a:ea typeface="Calibri" panose="020F0502020204030204" pitchFamily="34" charset="0"/>
              </a:rPr>
              <a:t> Do you support to define in 11bn that a non-AP MLD probes the target AP MLD over the DS via the current AP MLD?</a:t>
            </a:r>
          </a:p>
          <a:p>
            <a:pPr marL="0" marR="0" algn="just">
              <a:spcBef>
                <a:spcPts val="0"/>
              </a:spcBef>
              <a:spcAft>
                <a:spcPts val="0"/>
              </a:spcAft>
            </a:pPr>
            <a:r>
              <a:rPr lang="en-US" sz="1400" b="0" dirty="0">
                <a:ea typeface="Calibri" panose="020F0502020204030204" pitchFamily="34" charset="0"/>
              </a:rPr>
              <a:t>Note: Some harmonization based on [</a:t>
            </a:r>
            <a:r>
              <a:rPr lang="en-US" sz="1400" b="0" dirty="0">
                <a:ea typeface="Calibri" panose="020F0502020204030204" pitchFamily="34" charset="0"/>
                <a:hlinkClick r:id="rId2"/>
              </a:rPr>
              <a:t>24/0349r3</a:t>
            </a:r>
            <a:r>
              <a:rPr lang="en-US" sz="1400" b="0" dirty="0">
                <a:ea typeface="Calibri" panose="020F0502020204030204" pitchFamily="34" charset="0"/>
              </a:rPr>
              <a:t>, </a:t>
            </a:r>
            <a:r>
              <a:rPr lang="en-US" sz="1400" b="0" dirty="0">
                <a:ea typeface="Calibri" panose="020F0502020204030204" pitchFamily="34" charset="0"/>
                <a:hlinkClick r:id="rId3"/>
              </a:rPr>
              <a:t>24/0679r0</a:t>
            </a:r>
            <a:r>
              <a:rPr lang="en-US" sz="1400" b="0" dirty="0">
                <a:ea typeface="Calibri" panose="020F0502020204030204" pitchFamily="34" charset="0"/>
              </a:rPr>
              <a:t>]</a:t>
            </a:r>
          </a:p>
          <a:p>
            <a:endParaRPr lang="en-US" sz="1400" b="0" dirty="0"/>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24/0444</a:t>
            </a:r>
            <a:r>
              <a:rPr lang="en-US" sz="1400" b="0" dirty="0"/>
              <a:t> Considerations on Joint Transmission				</a:t>
            </a:r>
            <a:r>
              <a:rPr lang="en-US" sz="1400" b="0" dirty="0" err="1"/>
              <a:t>Kazunobu</a:t>
            </a:r>
            <a:r>
              <a:rPr lang="en-US" sz="1400" b="0" dirty="0"/>
              <a:t> Serizawa</a:t>
            </a:r>
          </a:p>
          <a:p>
            <a:pPr>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3"/>
              </a:rPr>
              <a:t>24/0529</a:t>
            </a:r>
            <a:r>
              <a:rPr lang="en-GB" sz="1400" b="0" i="0" u="none" strike="noStrike" kern="1200" dirty="0">
                <a:solidFill>
                  <a:srgbClr val="000000"/>
                </a:solidFill>
                <a:effectLst/>
                <a:ea typeface="Times New Roman" panose="02020603050405020304" pitchFamily="18" charset="0"/>
              </a:rPr>
              <a:t> Coordinated Spatial Reuse discussion 				Yusuke Tanaka</a:t>
            </a:r>
            <a:endParaRPr lang="en-US" sz="1400" b="0" i="0" u="none" strike="noStrike" dirty="0">
              <a:effectLst/>
            </a:endParaRP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p:txBody>
          <a:bodyPr/>
          <a:lstStyle/>
          <a:p>
            <a:r>
              <a:rPr lang="en-US" sz="1800" dirty="0"/>
              <a:t>Straw Poll 1: </a:t>
            </a:r>
            <a:r>
              <a:rPr lang="en-US" sz="1800" dirty="0" err="1"/>
              <a:t>TGbn</a:t>
            </a:r>
            <a:r>
              <a:rPr lang="en-US" sz="1800" dirty="0"/>
              <a:t> shall define Coordinated Beamforming (CBF) and Coordinated Spatial Reuse (CSR), which allow concurrent transmissions of at least two PPDUs from at least two </a:t>
            </a:r>
            <a:r>
              <a:rPr lang="en-US" sz="1800" dirty="0" err="1"/>
              <a:t>BSSes</a:t>
            </a:r>
            <a:r>
              <a:rPr lang="en-US" sz="1800" dirty="0"/>
              <a:t> on the same channel.</a:t>
            </a:r>
          </a:p>
          <a:p>
            <a:r>
              <a:rPr lang="en-US" sz="1600" b="0" dirty="0"/>
              <a:t>Note: Supporting list: [23/0776r1, 23/1998r0, 24/0010r0, 24/0011r0, 23/0325r0, 23/1917r0, 22/1822r0, 24/0577r0, 23/1037r0, 23/1023r2, 24/0529r0, 23/1832r0]</a:t>
            </a:r>
          </a:p>
          <a:p>
            <a:endParaRPr lang="en-US"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205402</TotalTime>
  <Words>8324</Words>
  <Application>Microsoft Office PowerPoint</Application>
  <PresentationFormat>On-screen Show (4:3)</PresentationFormat>
  <Paragraphs>1866</Paragraphs>
  <Slides>67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Agenda-PM2</vt:lpstr>
      <vt:lpstr>Submissions</vt:lpstr>
      <vt:lpstr>Straw Polls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2024-05-16T08:13:17Z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