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129" r:id="rId22"/>
    <p:sldId id="1130" r:id="rId23"/>
    <p:sldId id="1131" r:id="rId24"/>
    <p:sldId id="1132" r:id="rId25"/>
    <p:sldId id="1133" r:id="rId26"/>
    <p:sldId id="1134" r:id="rId27"/>
    <p:sldId id="1135" r:id="rId28"/>
    <p:sldId id="1152" r:id="rId29"/>
    <p:sldId id="1136" r:id="rId30"/>
    <p:sldId id="1141" r:id="rId31"/>
    <p:sldId id="1139" r:id="rId32"/>
    <p:sldId id="1137" r:id="rId33"/>
    <p:sldId id="1006" r:id="rId34"/>
    <p:sldId id="1023" r:id="rId35"/>
    <p:sldId id="1024" r:id="rId36"/>
    <p:sldId id="1142" r:id="rId37"/>
    <p:sldId id="1028" r:id="rId38"/>
    <p:sldId id="1143" r:id="rId39"/>
    <p:sldId id="1127" r:id="rId40"/>
    <p:sldId id="1128" r:id="rId41"/>
    <p:sldId id="1144" r:id="rId42"/>
    <p:sldId id="1081" r:id="rId43"/>
    <p:sldId id="1082" r:id="rId44"/>
    <p:sldId id="1145" r:id="rId45"/>
    <p:sldId id="1119" r:id="rId46"/>
    <p:sldId id="1120" r:id="rId47"/>
    <p:sldId id="1146" r:id="rId48"/>
    <p:sldId id="1121" r:id="rId49"/>
    <p:sldId id="1122" r:id="rId50"/>
    <p:sldId id="1147" r:id="rId51"/>
    <p:sldId id="1123" r:id="rId52"/>
    <p:sldId id="1124" r:id="rId53"/>
    <p:sldId id="1148" r:id="rId54"/>
    <p:sldId id="1125" r:id="rId55"/>
    <p:sldId id="1126" r:id="rId56"/>
    <p:sldId id="1149" r:id="rId57"/>
    <p:sldId id="356" r:id="rId58"/>
    <p:sldId id="1039" r:id="rId59"/>
    <p:sldId id="1069" r:id="rId60"/>
    <p:sldId id="997" r:id="rId61"/>
    <p:sldId id="362" r:id="rId62"/>
    <p:sldId id="1034" r:id="rId63"/>
    <p:sldId id="323" r:id="rId6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86C3AA-724F-47E4-A1B1-D2C1BA05633B}" v="274" dt="2024-05-15T08:21:51.8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591" autoAdjust="0"/>
    <p:restoredTop sz="94660"/>
  </p:normalViewPr>
  <p:slideViewPr>
    <p:cSldViewPr>
      <p:cViewPr varScale="1">
        <p:scale>
          <a:sx n="111" d="100"/>
          <a:sy n="111" d="100"/>
        </p:scale>
        <p:origin x="1788" y="90"/>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48"/>
        </pc:sldMasterMkLst>
        <pc:spChg chg="mod">
          <ac:chgData name="Alfred Asterjadhi" userId="39de57b9-85c0-4fd1-aaac-8ca2b6560ad0" providerId="ADAL" clId="{875D7F4B-4CFD-4D5A-A60B-02496C8C34BE}" dt="2024-02-02T18:23:22.317" v="41"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48"/>
        </pc:sldMasterMkLst>
        <pc:spChg chg="mod">
          <ac:chgData name="Alfred Asterjadhi" userId="39de57b9-85c0-4fd1-aaac-8ca2b6560ad0" providerId="ADAL" clId="{6DB0D687-C88D-4306-A291-1C75F3A322C2}" dt="2024-03-15T01:09:59.836" v="5727" actId="20577"/>
          <ac:spMkLst>
            <pc:docMk/>
            <pc:sldMasterMk cId="0" sldId="2147483648"/>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15T08:23:02.698" v="3904" actId="6549"/>
      <pc:docMkLst>
        <pc:docMk/>
      </pc:docMkLst>
      <pc:sldChg chg="modSp mod">
        <pc:chgData name="Alfred Asterjadhi" userId="39de57b9-85c0-4fd1-aaac-8ca2b6560ad0" providerId="ADAL" clId="{CD86C3AA-724F-47E4-A1B1-D2C1BA05633B}" dt="2024-05-10T02:26:07.394" v="3" actId="6549"/>
        <pc:sldMkLst>
          <pc:docMk/>
          <pc:sldMk cId="3976818858" sldId="269"/>
        </pc:sldMkLst>
        <pc:graphicFrameChg chg="modGraphic">
          <ac:chgData name="Alfred Asterjadhi" userId="39de57b9-85c0-4fd1-aaac-8ca2b6560ad0" providerId="ADAL" clId="{CD86C3AA-724F-47E4-A1B1-D2C1BA05633B}" dt="2024-05-10T02:26:07.394" v="3"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3T05:24:25.682" v="2245" actId="20577"/>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0T17:22:57.766" v="2139" actId="13926"/>
        <pc:sldMkLst>
          <pc:docMk/>
          <pc:sldMk cId="3930036297" sldId="356"/>
        </pc:sldMkLst>
        <pc:spChg chg="mod">
          <ac:chgData name="Alfred Asterjadhi" userId="39de57b9-85c0-4fd1-aaac-8ca2b6560ad0" providerId="ADAL" clId="{CD86C3AA-724F-47E4-A1B1-D2C1BA05633B}" dt="2024-05-10T17:22:57.766" v="2139" actId="13926"/>
          <ac:spMkLst>
            <pc:docMk/>
            <pc:sldMk cId="3930036297" sldId="356"/>
            <ac:spMk id="2" creationId="{4B5F0D0E-8BB7-48AB-9160-728B8B3399A2}"/>
          </ac:spMkLst>
        </pc:spChg>
      </pc:sldChg>
      <pc:sldChg chg="addSp delSp modSp mod">
        <pc:chgData name="Alfred Asterjadhi" userId="39de57b9-85c0-4fd1-aaac-8ca2b6560ad0" providerId="ADAL" clId="{CD86C3AA-724F-47E4-A1B1-D2C1BA05633B}" dt="2024-05-14T11:09:42.385" v="3535" actId="207"/>
        <pc:sldMkLst>
          <pc:docMk/>
          <pc:sldMk cId="2696761607" sldId="393"/>
        </pc:sldMkLst>
        <pc:graphicFrameChg chg="mod modGraphic">
          <ac:chgData name="Alfred Asterjadhi" userId="39de57b9-85c0-4fd1-aaac-8ca2b6560ad0" providerId="ADAL" clId="{CD86C3AA-724F-47E4-A1B1-D2C1BA05633B}" dt="2024-05-14T11:09:42.385" v="3535"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addSp delSp modSp mod chgLayout">
        <pc:chgData name="Alfred Asterjadhi" userId="39de57b9-85c0-4fd1-aaac-8ca2b6560ad0" providerId="ADAL" clId="{CD86C3AA-724F-47E4-A1B1-D2C1BA05633B}" dt="2024-05-14T05:56:07.924" v="3443" actId="478"/>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4T05:56:02.248" v="3441" actId="2057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06:21:50.291" v="3678"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06:21:50.291" v="3678"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08:22:08.906" v="3902" actId="20577"/>
        <pc:sldMkLst>
          <pc:docMk/>
          <pc:sldMk cId="3999548584" sldId="1123"/>
        </pc:sldMkLst>
        <pc:spChg chg="mod ord">
          <ac:chgData name="Alfred Asterjadhi" userId="39de57b9-85c0-4fd1-aaac-8ca2b6560ad0" providerId="ADAL" clId="{CD86C3AA-724F-47E4-A1B1-D2C1BA05633B}" dt="2024-05-10T17:22:46.549" v="213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08:22:08.906" v="3902" actId="2057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08:03:23.886" v="3775" actId="20577"/>
        <pc:sldMkLst>
          <pc:docMk/>
          <pc:sldMk cId="3263485424" sldId="1124"/>
        </pc:sldMkLst>
        <pc:spChg chg="mod">
          <ac:chgData name="Alfred Asterjadhi" userId="39de57b9-85c0-4fd1-aaac-8ca2b6560ad0" providerId="ADAL" clId="{CD86C3AA-724F-47E4-A1B1-D2C1BA05633B}" dt="2024-05-10T17:22:50.429" v="2136"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08:03:23.886" v="3775" actId="2057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modSp mod">
        <pc:chgData name="Alfred Asterjadhi" userId="39de57b9-85c0-4fd1-aaac-8ca2b6560ad0" providerId="ADAL" clId="{CD86C3AA-724F-47E4-A1B1-D2C1BA05633B}" dt="2024-05-12T16:48:37.718" v="2208"/>
        <pc:sldMkLst>
          <pc:docMk/>
          <pc:sldMk cId="1467436368" sldId="1125"/>
        </pc:sldMkLst>
        <pc:spChg chg="mod">
          <ac:chgData name="Alfred Asterjadhi" userId="39de57b9-85c0-4fd1-aaac-8ca2b6560ad0" providerId="ADAL" clId="{CD86C3AA-724F-47E4-A1B1-D2C1BA05633B}" dt="2024-05-10T17:22:52.489" v="2137"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2T16:48:37.718" v="2208"/>
          <ac:spMkLst>
            <pc:docMk/>
            <pc:sldMk cId="1467436368" sldId="1125"/>
            <ac:spMk id="3" creationId="{2F86CF3C-94C2-CF42-A8D8-2339A9A69E36}"/>
          </ac:spMkLst>
        </pc:spChg>
      </pc:sldChg>
      <pc:sldChg chg="modSp mod">
        <pc:chgData name="Alfred Asterjadhi" userId="39de57b9-85c0-4fd1-aaac-8ca2b6560ad0" providerId="ADAL" clId="{CD86C3AA-724F-47E4-A1B1-D2C1BA05633B}" dt="2024-05-15T07:02:11.853" v="3750" actId="400"/>
        <pc:sldMkLst>
          <pc:docMk/>
          <pc:sldMk cId="3629084029" sldId="1126"/>
        </pc:sldMkLst>
        <pc:spChg chg="mod">
          <ac:chgData name="Alfred Asterjadhi" userId="39de57b9-85c0-4fd1-aaac-8ca2b6560ad0" providerId="ADAL" clId="{CD86C3AA-724F-47E4-A1B1-D2C1BA05633B}" dt="2024-05-10T17:22:54.799" v="2138"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5T07:02:11.853" v="3750" actId="400"/>
          <ac:spMkLst>
            <pc:docMk/>
            <pc:sldMk cId="3629084029" sldId="1126"/>
            <ac:spMk id="3" creationId="{042F5F7D-D1A4-4F15-B474-D7E4FCB02B8C}"/>
          </ac:spMkLst>
        </pc:sp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06:23:38.203" v="3693"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06:23:38.203" v="3693"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14T05:53:02.946" v="3408"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14T05:53:02.946" v="3408"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14T05:53:19.595" v="3412"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14T05:53:19.595" v="3412"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13T06:44:48.267" v="3109" actId="2057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13T06:44:48.267" v="3109" actId="2057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15T06:18:45.825" v="3677"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15T06:18:45.825" v="3677"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3T06:46:28.031" v="3114" actId="20577"/>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ac:chgData name="Alfred Asterjadhi" userId="39de57b9-85c0-4fd1-aaac-8ca2b6560ad0" providerId="ADAL" clId="{CD86C3AA-724F-47E4-A1B1-D2C1BA05633B}" dt="2024-05-13T06:42:45.089" v="310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4T11:16:21.337" v="3586" actId="2057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4T11:16:21.337" v="3586" actId="2057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3T06:47:14.776" v="3116" actId="2057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ac:chgData name="Alfred Asterjadhi" userId="39de57b9-85c0-4fd1-aaac-8ca2b6560ad0" providerId="ADAL" clId="{CD86C3AA-724F-47E4-A1B1-D2C1BA05633B}" dt="2024-05-13T06:43:02.754" v="3101"/>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08:01:58.538" v="3773"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08:01:58.538" v="3773"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5T06:18:20.405" v="3663"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5T06:18:20.405" v="3663" actId="207"/>
          <ac:graphicFrameMkLst>
            <pc:docMk/>
            <pc:sldMk cId="2378069564" sldId="1152"/>
            <ac:graphicFrameMk id="6" creationId="{5094FBC8-BB74-47F3-965D-16BC678F4D1D}"/>
          </ac:graphicFrameMkLst>
        </pc:graphicFrameChg>
      </pc:sldChg>
      <pc:sldMasterChg chg="modSp mod">
        <pc:chgData name="Alfred Asterjadhi" userId="39de57b9-85c0-4fd1-aaac-8ca2b6560ad0" providerId="ADAL" clId="{CD86C3AA-724F-47E4-A1B1-D2C1BA05633B}" dt="2024-05-15T08:23:02.698" v="3904" actId="6549"/>
        <pc:sldMasterMkLst>
          <pc:docMk/>
          <pc:sldMasterMk cId="0" sldId="2147483648"/>
        </pc:sldMasterMkLst>
        <pc:spChg chg="mod">
          <ac:chgData name="Alfred Asterjadhi" userId="39de57b9-85c0-4fd1-aaac-8ca2b6560ad0" providerId="ADAL" clId="{CD86C3AA-724F-47E4-A1B1-D2C1BA05633B}" dt="2024-05-15T08:23:02.698" v="3904"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48"/>
        </pc:sldMasterMkLst>
        <pc:spChg chg="mod">
          <ac:chgData name="Alfred Asterjadhi" userId="39de57b9-85c0-4fd1-aaac-8ca2b6560ad0" providerId="ADAL" clId="{71C51894-AECB-4355-931C-92463EC6D6E0}" dt="2024-04-05T00:11:29.271" v="84" actId="20577"/>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802.11-24/0653r9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110-00-00bn-regarding-mpdu-identification-issue-in-cross-link-error-recovery.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0284-00-00bn-low-latency-low-collision-low-power-uhr-medium-access.pptx" TargetMode="External"/><Relationship Id="rId4" Type="http://schemas.openxmlformats.org/officeDocument/2006/relationships/hyperlink" Target="https://mentor.ieee.org/802.11/dcn/24/11-24-0070-00-00bn-some-details-about-non-primary-channel-access.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397-00-00bn-support-for-end-to-end-qos.pptx" TargetMode="External"/><Relationship Id="rId2" Type="http://schemas.openxmlformats.org/officeDocument/2006/relationships/hyperlink" Target="https://mentor.ieee.org/802.11/dcn/24/11-24-0396-00-00bn-seamless-roaming-within-a-mobility-domain-follow-up.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98-00-00bn-coordinated-roaming-through-target-ap-mld.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443-00-00bn-discussion-on-bounded-delay-in-industrial-scenarios.pptx" TargetMode="External"/><Relationship Id="rId2" Type="http://schemas.openxmlformats.org/officeDocument/2006/relationships/hyperlink" Target="https://mentor.ieee.org/802.11/dcn/24/11-24-0435-00-00bn-ideas-related-to-achieving-ultra-high-reliability.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449-00-00bn-considerations-on-dynamic-subchannel-operation-follow-up.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515-00-00bn-multi-ap-coordination-for-ap-failure-mitigation.pptx" TargetMode="External"/><Relationship Id="rId7" Type="http://schemas.openxmlformats.org/officeDocument/2006/relationships/hyperlink" Target="https://mentor.ieee.org/802.11/dcn/24/11-24-0530-00-00bn-indication-of-11bn-feature-set.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29-00-00bn-coordinated-spatial-reuse-discussion.pptx" TargetMode="External"/><Relationship Id="rId5" Type="http://schemas.openxmlformats.org/officeDocument/2006/relationships/hyperlink" Target="https://mentor.ieee.org/802.11/dcn/24/11-24-0519-00-00bn-pingpongwarningforuhr.pptx" TargetMode="External"/><Relationship Id="rId4" Type="http://schemas.openxmlformats.org/officeDocument/2006/relationships/hyperlink" Target="https://mentor.ieee.org/802.11/dcn/24/11-24-0518-00-00bn-troubleshootingmetricsfouhr.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399-00-00bn-thoughts-on-l4s-in-wi-fi.pptx" TargetMode="External"/><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224-01-00bn-discussion-on-a-ppdu-follow-up.pptx" TargetMode="External"/><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01-00-00bn-dl-mu-ext-ppdus.pptx" TargetMode="External"/><Relationship Id="rId5" Type="http://schemas.openxmlformats.org/officeDocument/2006/relationships/hyperlink" Target="https://mentor.ieee.org/802.11/dcn/23/11-23-1985-02-00bn-longer-ldpc-codeword.pptx" TargetMode="External"/><Relationship Id="rId10" Type="http://schemas.openxmlformats.org/officeDocument/2006/relationships/hyperlink" Target="https://mentor.ieee.org/802.11/dcn/24/11-24-0450-00-00bn-a-proposal-for-uhr-soft-ap-power-save.pptx" TargetMode="External"/><Relationship Id="rId4" Type="http://schemas.openxmlformats.org/officeDocument/2006/relationships/hyperlink" Target="https://mentor.ieee.org/802.11/dcn/23/11-23-1906-01-00bn-channel-information-feedback-for-smooth-beamforming-follow-up.pptx" TargetMode="External"/><Relationship Id="rId9" Type="http://schemas.openxmlformats.org/officeDocument/2006/relationships/hyperlink" Target="https://mentor.ieee.org/802.11/dcn/24/11-24-0431-02-00bn-signal-for-preemption-request.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0650-01-00bn-a-case-for-opportunistic-relaying.pptx" TargetMode="External"/><Relationship Id="rId3" Type="http://schemas.openxmlformats.org/officeDocument/2006/relationships/hyperlink" Target="https://mentor.ieee.org/802.11/dcn/24/11-24-0577-00-00bn-thoughts-on-coordinated-spatial-reuse-c-sr.pptx" TargetMode="External"/><Relationship Id="rId7" Type="http://schemas.openxmlformats.org/officeDocument/2006/relationships/hyperlink" Target="https://mentor.ieee.org/802.11/dcn/24/11-24-0635-00-00bn-coordinated-spatial-re-use-and-coordinated-spatial-nulling-follow-up.pptx" TargetMode="External"/><Relationship Id="rId2" Type="http://schemas.openxmlformats.org/officeDocument/2006/relationships/hyperlink" Target="https://mentor.ieee.org/802.11/dcn/24/11-24-0573-00-00bn-channel-bonding-rules-in-en-301-893-en-303-687.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591-00-00bn-emlsr-secondary-channel-operation.pptx" TargetMode="External"/><Relationship Id="rId4" Type="http://schemas.openxmlformats.org/officeDocument/2006/relationships/hyperlink" Target="https://mentor.ieee.org/802.11/dcn/24/11-24-0589-00-00bn-dynamic-tid-to-link-mapping-for-ap-mld-power-save.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686-00-00bn-sta-initiated-txop-sharing-via-unicast-cf-end.pptx" TargetMode="External"/><Relationship Id="rId2" Type="http://schemas.openxmlformats.org/officeDocument/2006/relationships/hyperlink" Target="https://mentor.ieee.org/802.11/dcn/24/11-24-0668-01-00bn-data-forwarding-within-txop-for-xr-use-case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716-00-00bn-buffer-status-report-in-multi-ap-follow-up.ppt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0757-00-00bn-sta-assisted-multi-ap-transmission-scheme-selection.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3" Type="http://schemas.openxmlformats.org/officeDocument/2006/relationships/hyperlink" Target="https://mentor.ieee.org/802.11/dcn/24/11-24-0783-00-00bn-non-ap-sta-triggered-dso.pptx" TargetMode="External"/><Relationship Id="rId7" Type="http://schemas.openxmlformats.org/officeDocument/2006/relationships/hyperlink" Target="https://mentor.ieee.org/802.11/dcn/24/11-24-0802-00-00bn-discussion-on-npca-and-sr.pptx" TargetMode="External"/><Relationship Id="rId2" Type="http://schemas.openxmlformats.org/officeDocument/2006/relationships/hyperlink" Target="https://mentor.ieee.org/802.11/dcn/24/11-24-0782-00-00bn-ap-power-sav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00-00-00bn-dsicussions-on-dru-pilot-design-principles.pptx" TargetMode="External"/><Relationship Id="rId5" Type="http://schemas.openxmlformats.org/officeDocument/2006/relationships/hyperlink" Target="https://mentor.ieee.org/802.11/dcn/24/11-24-0799-00-00bn-dru-tone-plan-from-the-perspective-of-papr.pptx" TargetMode="External"/><Relationship Id="rId4" Type="http://schemas.openxmlformats.org/officeDocument/2006/relationships/hyperlink" Target="https://mentor.ieee.org/802.11/dcn/24/11-24-0797-00-00bn-operating-mode-request.pptx" TargetMode="External"/><Relationship Id="rId9" Type="http://schemas.openxmlformats.org/officeDocument/2006/relationships/hyperlink" Target="https://mentor.ieee.org/802.11/dcn/24/11-24-0804-00-00bn-the-transmission-of-preemption-request-frame.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814-00-00bn-tone-distribution-in-dru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866-00-00bn-preemption-for-c-tdma.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0892-00-00bn-integrating-wur-into-11bn.pptx" TargetMode="External"/><Relationship Id="rId2" Type="http://schemas.openxmlformats.org/officeDocument/2006/relationships/hyperlink" Target="https://mentor.ieee.org/802.11/dcn/24/11-24-0921-00-00bn-an-enhanced-long-range-ppdu.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4/11-24-0633-15-00bn-mar-may-tgbn-teleconference-agenda.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748-02-00bn-tgbn-march-april-may-2024-teleconference-minutes.docx" TargetMode="External"/><Relationship Id="rId2" Type="http://schemas.openxmlformats.org/officeDocument/2006/relationships/hyperlink" Target="https://mentor.ieee.org/802.11/dcn/24/11-24-0693-01-00bn-tgbn-march-2024-meeting-minutes.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4/11-24-0405-00-00bn-managed-networks-under-highly-congested-scenarios-follow-up.pptx" TargetMode="External"/><Relationship Id="rId2" Type="http://schemas.openxmlformats.org/officeDocument/2006/relationships/hyperlink" Target="https://mentor.ieee.org/802.11/dcn/24/11-24-0317-00-00bn-coordinated-transmission-id.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454-00-00bn-multi-ap-sounding.pptx" TargetMode="External"/><Relationship Id="rId4" Type="http://schemas.openxmlformats.org/officeDocument/2006/relationships/hyperlink" Target="https://mentor.ieee.org/802.11/dcn/24/11-24-0453-00-00bn-multi-ap-coordination-and-roaming.pptx" TargetMode="Externa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0534-01-00bn-lpi-static-preamble-puncturing.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0454-00-00bn-multi-ap-sounding.pptx" TargetMode="External"/><Relationship Id="rId7" Type="http://schemas.openxmlformats.org/officeDocument/2006/relationships/hyperlink" Target="https://mentor.ieee.org/802.11/dcn/24/11-24-0573-00-00bn-channel-bonding-rules-in-en-301-893-en-303-687.pptx" TargetMode="External"/><Relationship Id="rId2" Type="http://schemas.openxmlformats.org/officeDocument/2006/relationships/hyperlink" Target="https://mentor.ieee.org/802.11/dcn/24/11-24-0284-02-00bn-low-latency-low-collision-low-power-uhr-medium-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84-02-00bn-low-latency-based-on-l4s.pptx" TargetMode="External"/><Relationship Id="rId5" Type="http://schemas.openxmlformats.org/officeDocument/2006/relationships/hyperlink" Target="https://mentor.ieee.org/802.11/dcn/24/11-24-0515-00-00bn-multi-ap-coordination-for-ap-failure-mitigation.pptx" TargetMode="External"/><Relationship Id="rId4" Type="http://schemas.openxmlformats.org/officeDocument/2006/relationships/hyperlink" Target="https://mentor.ieee.org/802.11/dcn/24/11-24-0511-00-00bn-requirements-and-functionalities-for-multi-ap-framework.ppt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736-00-00bn-preamble-and-pe-transmission-in-ppdu-using-dru.pptx" TargetMode="External"/><Relationship Id="rId7" Type="http://schemas.openxmlformats.org/officeDocument/2006/relationships/hyperlink" Target="https://mentor.ieee.org/802.11/dcn/24/11-24-0767-00-00bn-20-mhz-tone-plan-and-pilot-design-for-dru-follow-up.pptx" TargetMode="External"/><Relationship Id="rId2" Type="http://schemas.openxmlformats.org/officeDocument/2006/relationships/hyperlink" Target="https://mentor.ieee.org/802.11/dcn/24/11-24-0728-00-00bn-thoughts-on-dru-pilot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66-00-00bn-distribution-bandwidth-within-80-mhz-for-dru.pptx" TargetMode="External"/><Relationship Id="rId5" Type="http://schemas.openxmlformats.org/officeDocument/2006/relationships/hyperlink" Target="https://mentor.ieee.org/802.11/dcn/24/11-24-0752-00-00bn-stf-design-consideration-for-dru.pptx" TargetMode="External"/><Relationship Id="rId4" Type="http://schemas.openxmlformats.org/officeDocument/2006/relationships/hyperlink" Target="https://mentor.ieee.org/802.11/dcn/24/11-24-0749-00-00bn-thoughts-on-stf-design-for-dru.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349-02-00bn-enhanced-fast-bss-transition.pptx" TargetMode="External"/><Relationship Id="rId2" Type="http://schemas.openxmlformats.org/officeDocument/2006/relationships/hyperlink" Target="https://mentor.ieee.org/802.11/dcn/24/11-24-0106-01-00bn-seamless-roaming-consider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98-00-00bn-coordinated-roaming-through-target-ap-mld.pptx" TargetMode="External"/><Relationship Id="rId4" Type="http://schemas.openxmlformats.org/officeDocument/2006/relationships/hyperlink" Target="https://mentor.ieee.org/802.11/dcn/24/11-24-0396-00-00bn-seamless-roaming-within-a-mobility-domain-follow-up.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2078-05-00bn-coex-enhancement-for-xr-use-cases.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4" Type="http://schemas.openxmlformats.org/officeDocument/2006/relationships/hyperlink" Target="https://mentor.ieee.org/802.11/dcn/23/11-23-2002-02-00bn-in-device-coexistence-and-interference-follow-up.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4/11-24-0814-00-00bn-tone-distribution-in-drus.pptx" TargetMode="External"/><Relationship Id="rId3" Type="http://schemas.openxmlformats.org/officeDocument/2006/relationships/hyperlink" Target="https://mentor.ieee.org/802.11/dcn/24/11-24-0769-00-00bn-on-the-pilot-tone-allocations-in-dru.pptx" TargetMode="External"/><Relationship Id="rId7" Type="http://schemas.openxmlformats.org/officeDocument/2006/relationships/hyperlink" Target="https://mentor.ieee.org/802.11/dcn/24/11-24-0801-00-00bn-discussion-on-distribution-bandwidth-of-dru.pptx" TargetMode="External"/><Relationship Id="rId2" Type="http://schemas.openxmlformats.org/officeDocument/2006/relationships/hyperlink" Target="https://mentor.ieee.org/802.11/dcn/24/11-24-0767-00-00bn-20-mhz-tone-plan-and-pilot-design-for-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00-02-00bn-dsicussions-on-dru-pilot-design-principles.pptx" TargetMode="External"/><Relationship Id="rId5" Type="http://schemas.openxmlformats.org/officeDocument/2006/relationships/hyperlink" Target="https://mentor.ieee.org/802.11/dcn/24/11-24-0799-00-00bn-dru-tone-plan-from-the-perspective-of-papr.pptx" TargetMode="External"/><Relationship Id="rId4" Type="http://schemas.openxmlformats.org/officeDocument/2006/relationships/hyperlink" Target="https://mentor.ieee.org/802.11/dcn/24/11-24-0790-00-00bn-extra-drus-construction.pptx" TargetMode="External"/><Relationship Id="rId9" Type="http://schemas.openxmlformats.org/officeDocument/2006/relationships/hyperlink" Target="https://mentor.ieee.org/802.11/dcn/24/11-24-0882-00-00bn-thoughts-on-dru-availability.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4/11-24-0398-00-00bn-coordinated-roaming-through-target-ap-mld.pptx" TargetMode="External"/><Relationship Id="rId2" Type="http://schemas.openxmlformats.org/officeDocument/2006/relationships/hyperlink" Target="https://mentor.ieee.org/802.11/dcn/24/11-24-0396-02-00bn-seamless-roaming-within-a-mobility-domai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80-00-00bn-details-on-context-transfer-and-data-forwarding-under-ft-protocol.pptx" TargetMode="External"/><Relationship Id="rId5" Type="http://schemas.openxmlformats.org/officeDocument/2006/relationships/hyperlink" Target="https://mentor.ieee.org/802.11/dcn/24/11-24-0413-00-00bn-seamless-roaming-recommendation.pptx" TargetMode="External"/><Relationship Id="rId4" Type="http://schemas.openxmlformats.org/officeDocument/2006/relationships/hyperlink" Target="https://mentor.ieee.org/802.11/dcn/24/11-24-0412-00-00bn-seamless-roaming-procedure-follow-up.ppt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2003-01-00bn-client-power-save.pptx" TargetMode="External"/><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1873-01-00bn-post-fcs-mac-padding.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10" Type="http://schemas.openxmlformats.org/officeDocument/2006/relationships/hyperlink" Target="https://mentor.ieee.org/802.11/dcn/23/11-23-1875-01-00bn-power-save-proposal-for-non-ap-mobile-ap.pptx" TargetMode="External"/><Relationship Id="rId4" Type="http://schemas.openxmlformats.org/officeDocument/2006/relationships/hyperlink" Target="https://mentor.ieee.org/802.11/dcn/23/11-23-2002-02-00bn-in-device-coexistence-and-interference-follow-up.pptx" TargetMode="External"/><Relationship Id="rId9" Type="http://schemas.openxmlformats.org/officeDocument/2006/relationships/hyperlink" Target="https://mentor.ieee.org/802.11/dcn/23/11-23-1965-02-00bn-dynamic-power-save-follow-up.ppt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4/11-24-0882-00-00bn-thoughts-on-dru-availability.pptx" TargetMode="External"/><Relationship Id="rId2" Type="http://schemas.openxmlformats.org/officeDocument/2006/relationships/hyperlink" Target="https://mentor.ieee.org/802.11/dcn/24/11-24-0814-00-00bn-tone-distribution-in-dru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31-02-00bn-signal-for-preemption-request.pptx" TargetMode="External"/><Relationship Id="rId5" Type="http://schemas.openxmlformats.org/officeDocument/2006/relationships/hyperlink" Target="https://mentor.ieee.org/802.11/dcn/24/11-24-0224-01-00bn-discussion-on-a-ppdu-follow-up.pptx" TargetMode="External"/><Relationship Id="rId4" Type="http://schemas.openxmlformats.org/officeDocument/2006/relationships/hyperlink" Target="https://mentor.ieee.org/802.11/dcn/23/11-23-1906-01-00bn-channel-information-feedback-for-smooth-beamforming-follow-up.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0299-01-00bn-initial-ctrl-frame-for-bw-switching-modes.pptx" TargetMode="External"/><Relationship Id="rId2" Type="http://schemas.openxmlformats.org/officeDocument/2006/relationships/hyperlink" Target="https://mentor.ieee.org/802.11/dcn/24/11-24-0110-00-00bn-regarding-mpdu-identification-issue-in-cross-link-error-recovery.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408-00-00bn-enhancements-on-twt-sp-management.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2084-01-00bn-enhanced-r-twt-for-uhr.pptx" TargetMode="External"/><Relationship Id="rId13" Type="http://schemas.openxmlformats.org/officeDocument/2006/relationships/hyperlink" Target="https://mentor.ieee.org/802.11/dcn/23/11-23-1911-00-00bn-secondary-channel-access-and-frame-transmission.pptx" TargetMode="External"/><Relationship Id="rId18" Type="http://schemas.openxmlformats.org/officeDocument/2006/relationships/hyperlink" Target="https://mentor.ieee.org/802.11/dcn/24/11-24-0070-01-00bn-some-details-about-non-primary-channel-access.pptx" TargetMode="External"/><Relationship Id="rId3" Type="http://schemas.openxmlformats.org/officeDocument/2006/relationships/hyperlink" Target="https://mentor.ieee.org/802.11/dcn/23/11-23-1887-01-00bn-coordinated-medium-access-for-multi-ap-deployments.pptx" TargetMode="External"/><Relationship Id="rId21" Type="http://schemas.openxmlformats.org/officeDocument/2006/relationships/hyperlink" Target="https://mentor.ieee.org/802.11/dcn/24/11-24-0538-00-00bn-sp-based-non-primary-channel-access.pptx" TargetMode="External"/><Relationship Id="rId7" Type="http://schemas.openxmlformats.org/officeDocument/2006/relationships/hyperlink" Target="https://mentor.ieee.org/802.11/dcn/23/11-23-2022-01-00bn-r-twt-for-multi-ap-follow-up.pptx" TargetMode="External"/><Relationship Id="rId12" Type="http://schemas.openxmlformats.org/officeDocument/2006/relationships/hyperlink" Target="https://mentor.ieee.org/802.11/dcn/24/11-24-0407-00-00bn-r-twt-multi-ap-coordination-follow-up.pptx" TargetMode="External"/><Relationship Id="rId17" Type="http://schemas.openxmlformats.org/officeDocument/2006/relationships/hyperlink" Target="https://mentor.ieee.org/802.11/dcn/23/11-23-2023-01-00bn-further-discussion-on-non-primary-channel-access.pptx" TargetMode="External"/><Relationship Id="rId2" Type="http://schemas.openxmlformats.org/officeDocument/2006/relationships/hyperlink" Target="https://mentor.ieee.org/802.11/dcn/23/11-23-0250-00-0uhr-ap-coordination-with-r-twt.pptx" TargetMode="External"/><Relationship Id="rId16" Type="http://schemas.openxmlformats.org/officeDocument/2006/relationships/hyperlink" Target="https://mentor.ieee.org/802.11/dcn/23/11-23-2005-01-00bn-non-primary-channel-access-npca.pptx" TargetMode="External"/><Relationship Id="rId20" Type="http://schemas.openxmlformats.org/officeDocument/2006/relationships/hyperlink" Target="https://mentor.ieee.org/802.11/dcn/24/11-24-0486-00-00bn-some-considerations-on-non-primary-channel-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62-01-00bn-gain-analysis-for-coordinated-ap-transmissions.pptx" TargetMode="External"/><Relationship Id="rId11" Type="http://schemas.openxmlformats.org/officeDocument/2006/relationships/hyperlink" Target="https://mentor.ieee.org/802.11/dcn/24/11-24-0388-00-00bn-impact-of-network-topology-on-coordinated-r-twt.pptx" TargetMode="External"/><Relationship Id="rId5" Type="http://schemas.openxmlformats.org/officeDocument/2006/relationships/hyperlink" Target="https://mentor.ieee.org/802.11/dcn/23/11-23-1952-03-00bn-coordinated-r-twt-for-multi-ap-scenarios-follow-up.pptx" TargetMode="External"/><Relationship Id="rId15" Type="http://schemas.openxmlformats.org/officeDocument/2006/relationships/hyperlink" Target="https://mentor.ieee.org/802.11/dcn/23/11-23-1935-01-00bn-secondary-channel-usage-follow-up.pptx" TargetMode="External"/><Relationship Id="rId10" Type="http://schemas.openxmlformats.org/officeDocument/2006/relationships/hyperlink" Target="https://mentor.ieee.org/802.11/dcn/24/11-24-0161-01-00bn-r-twt-announcement-in-multi-bss.pptx" TargetMode="External"/><Relationship Id="rId19" Type="http://schemas.openxmlformats.org/officeDocument/2006/relationships/hyperlink" Target="https://mentor.ieee.org/802.11/dcn/24/11-24-0458-01-00bn-considerations-on-non-primary-channel-access.pptx" TargetMode="External"/><Relationship Id="rId4" Type="http://schemas.openxmlformats.org/officeDocument/2006/relationships/hyperlink" Target="https://mentor.ieee.org/802.11/dcn/23/11-23-1916-01-00bn-r-twt-coordination-in-multi-bss.pptx" TargetMode="External"/><Relationship Id="rId9" Type="http://schemas.openxmlformats.org/officeDocument/2006/relationships/hyperlink" Target="https://mentor.ieee.org/802.11/dcn/24/11-24-0160-01-00bn-r-twt-coordination-negotiation-in-multi-bss.pptx" TargetMode="External"/><Relationship Id="rId14" Type="http://schemas.openxmlformats.org/officeDocument/2006/relationships/hyperlink" Target="https://mentor.ieee.org/802.11/dcn/23/11-23-1913-02-00bn-secondary-channel-access-operation.pptx" TargetMode="External"/><Relationship Id="rId22" Type="http://schemas.openxmlformats.org/officeDocument/2006/relationships/hyperlink" Target="https://mentor.ieee.org/802.11/dcn/24/11-24-0670-00-00bn-different-view-problems-of-npca.ppt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4/11-24-0774-00-00bn-uhr-preamble-design-follow-up.pptx" TargetMode="External"/><Relationship Id="rId3" Type="http://schemas.openxmlformats.org/officeDocument/2006/relationships/hyperlink" Target="https://mentor.ieee.org/802.11/dcn/24/11-24-0431-02-00bn-signal-for-preemption-request.pptx" TargetMode="External"/><Relationship Id="rId7" Type="http://schemas.openxmlformats.org/officeDocument/2006/relationships/hyperlink" Target="https://mentor.ieee.org/802.11/dcn/24/11-24-0773-00-00bn-csma-with-enhanced-collision-avoidance.pptx" TargetMode="External"/><Relationship Id="rId2" Type="http://schemas.openxmlformats.org/officeDocument/2006/relationships/hyperlink" Target="https://mentor.ieee.org/802.11/dcn/24/11-24-0224-01-00bn-discussion-on-a-ppd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72-00-00bn-csma-collision-analysis.pptx" TargetMode="External"/><Relationship Id="rId5" Type="http://schemas.openxmlformats.org/officeDocument/2006/relationships/hyperlink" Target="https://mentor.ieee.org/802.11/dcn/24/11-24-0812-01-00bn-using-multi-layer-transmission-with-legacy-devices.pptx" TargetMode="External"/><Relationship Id="rId10" Type="http://schemas.openxmlformats.org/officeDocument/2006/relationships/hyperlink" Target="https://mentor.ieee.org/802.11/dcn/24/11-24-0873-00-00bn-design-targets-and-considerations-for-enhanced-long-range.pptx" TargetMode="External"/><Relationship Id="rId4" Type="http://schemas.openxmlformats.org/officeDocument/2006/relationships/hyperlink" Target="https://mentor.ieee.org/802.11/dcn/24/11-24-0435-00-00bn-ideas-related-to-achieving-ultra-high-reliability.pptx" TargetMode="External"/><Relationship Id="rId9" Type="http://schemas.openxmlformats.org/officeDocument/2006/relationships/hyperlink" Target="https://mentor.ieee.org/802.11/dcn/23/11-23-1985-03-00bn-longer-ldpc-codeword.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426-00-00bn-edca-for-non-primary-channel-access.pptx" TargetMode="External"/><Relationship Id="rId2" Type="http://schemas.openxmlformats.org/officeDocument/2006/relationships/hyperlink" Target="https://mentor.ieee.org/802.11/dcn/24/11-24-0070-01-00bn-some-details-about-non-primary-channel-acces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458-00-00bn-considerations-on-non-primary-channel-access.pptx" TargetMode="External"/><Relationship Id="rId4" Type="http://schemas.openxmlformats.org/officeDocument/2006/relationships/hyperlink" Target="https://mentor.ieee.org/802.11/dcn/24/11-24-0427-00-00bn-enabling-non-primary-channel-access.ppt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10" Type="http://schemas.openxmlformats.org/officeDocument/2006/relationships/hyperlink" Target="https://mentor.ieee.org/802.11/dcn/23/11-23-2007-02-00bn-enhancement-of-bsr.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0750-00-00bn-tx-evm-setting-for-mimo-detection.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810-03-00bn-dpwifi-mimo-multiplexing-and-beamforming.pptx"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4/11-24-0538-00-00bn-sp-based-non-primary-channel-access.pptx" TargetMode="External"/><Relationship Id="rId2" Type="http://schemas.openxmlformats.org/officeDocument/2006/relationships/hyperlink" Target="https://mentor.ieee.org/802.11/dcn/24/11-24-0495-00-00bn-non-primary-channel-access-npca-follow-up.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3/11-23-1935-01-00bn-secondary-channel-usage-follow-up.pptx" TargetMode="External"/><Relationship Id="rId3" Type="http://schemas.openxmlformats.org/officeDocument/2006/relationships/hyperlink" Target="https://mentor.ieee.org/802.11/dcn/23/11-23-2141-00-00bn-further-discussion-on-dynamic-subband-operation.pptx" TargetMode="External"/><Relationship Id="rId7" Type="http://schemas.openxmlformats.org/officeDocument/2006/relationships/hyperlink" Target="https://mentor.ieee.org/802.11/dcn/23/11-23-1913-02-00bn-secondary-channel-access-operation.pptx" TargetMode="External"/><Relationship Id="rId2" Type="http://schemas.openxmlformats.org/officeDocument/2006/relationships/hyperlink" Target="https://mentor.ieee.org/802.11/dcn/22/11-22-2204-00-0uhr-dynamic-sub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92-00-00bn-thoughts-on-dynamic-subchannel-operation.pptx" TargetMode="External"/><Relationship Id="rId5" Type="http://schemas.openxmlformats.org/officeDocument/2006/relationships/hyperlink" Target="https://mentor.ieee.org/802.11/dcn/23/11-23-1496-00-0uhr-emlsr-dynamic-subband-operation.pptx" TargetMode="External"/><Relationship Id="rId10" Type="http://schemas.openxmlformats.org/officeDocument/2006/relationships/hyperlink" Target="https://mentor.ieee.org/802.11/dcn/24/11-24-0591-00-00bn-emlsr-secondary-channel-operation.pptx" TargetMode="External"/><Relationship Id="rId4" Type="http://schemas.openxmlformats.org/officeDocument/2006/relationships/hyperlink" Target="https://mentor.ieee.org/802.11/dcn/23/11-23-0843-01-0uhr-considerations-on-dynamic-subchannel-operation.pptx" TargetMode="External"/><Relationship Id="rId9" Type="http://schemas.openxmlformats.org/officeDocument/2006/relationships/hyperlink" Target="https://mentor.ieee.org/802.11/dcn/23/11-23-2027-02-00bn-considerations-for-dso-sub-band-switch-delay.pptx"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0529-00-00bn-coordinated-spatial-reuse-discussion.pptx" TargetMode="External"/><Relationship Id="rId2" Type="http://schemas.openxmlformats.org/officeDocument/2006/relationships/hyperlink" Target="https://mentor.ieee.org/802.11/dcn/24/11-24-0444-00-00bn-considerations-on-joint-transmission.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2024 meeting</a:t>
            </a:r>
          </a:p>
          <a:p>
            <a:pPr>
              <a:buFont typeface="Arial" panose="020B0604020202020204" pitchFamily="34" charset="0"/>
              <a:buChar char="•"/>
            </a:pPr>
            <a:r>
              <a:rPr lang="en-US" sz="1800" dirty="0"/>
              <a:t>Approve TGbn minutes from March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2024 meeting</a:t>
            </a:r>
          </a:p>
          <a:p>
            <a:pPr lvl="1">
              <a:lnSpc>
                <a:spcPct val="80000"/>
              </a:lnSpc>
              <a:buFont typeface="Arial" panose="020B0604020202020204" pitchFamily="34" charset="0"/>
              <a:buChar char="•"/>
            </a:pPr>
            <a:r>
              <a:rPr lang="en-US" altLang="en-US" sz="1200" dirty="0"/>
              <a:t>Approve TGbn minutes from March 2024 meeting</a:t>
            </a:r>
          </a:p>
          <a:p>
            <a:pPr lvl="1">
              <a:lnSpc>
                <a:spcPct val="80000"/>
              </a:lnSpc>
              <a:buFont typeface="Arial" panose="020B0604020202020204" pitchFamily="34" charset="0"/>
              <a:buChar char="•"/>
            </a:pPr>
            <a:r>
              <a:rPr lang="en-US" altLang="en-US" sz="1200" dirty="0"/>
              <a:t>TGbn officers’ Confirmation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Monday </a:t>
            </a:r>
            <a:r>
              <a:rPr lang="en-US" altLang="en-US" sz="1400" kern="0" dirty="0"/>
              <a:t>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995593876"/>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endParaRPr lang="en-US" sz="1800" b="1" strike="sngStrike" dirty="0">
                        <a:solidFill>
                          <a:srgbClr val="FF0000"/>
                        </a:solidFill>
                      </a:endParaRPr>
                    </a:p>
                  </a:txBody>
                  <a:tcPr/>
                </a:tc>
                <a:tc>
                  <a:txBody>
                    <a:bodyPr/>
                    <a:lstStyle/>
                    <a:p>
                      <a:pPr algn="ct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7856333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24/0106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Seamless Roaming Consideration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Hitoshi MORIOKA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9874349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24/0110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Regarding MPDU Identification Issue in Cross Link Error Recovery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Acknowledgment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278472060"/>
                  </a:ext>
                </a:extLst>
              </a:tr>
              <a:tr h="278505">
                <a:tc gridSpan="6">
                  <a:txBody>
                    <a:bodyPr/>
                    <a:lstStyle/>
                    <a:p>
                      <a:pPr algn="ctr" fontAlgn="ctr"/>
                      <a:r>
                        <a:rPr lang="en-US" sz="1000" b="1" i="0" u="none" strike="noStrike" dirty="0">
                          <a:solidFill>
                            <a:schemeClr val="tx1"/>
                          </a:solidFill>
                          <a:effectLst/>
                          <a:latin typeface="+mn-lt"/>
                        </a:rPr>
                        <a:t>Submissions (First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52172946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23/2153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UHR transmission reliability improvement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Yonggang Fang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59110055"/>
                  </a:ext>
                </a:extLst>
              </a:tr>
              <a:tr h="278505">
                <a:tc>
                  <a:txBody>
                    <a:bodyPr/>
                    <a:lstStyle/>
                    <a:p>
                      <a:pPr marL="0" marR="0" algn="ctr">
                        <a:spcBef>
                          <a:spcPts val="0"/>
                        </a:spcBef>
                        <a:spcAft>
                          <a:spcPts val="0"/>
                        </a:spcAft>
                      </a:pPr>
                      <a:r>
                        <a:rPr lang="en-GB" sz="800" u="sng" dirty="0">
                          <a:solidFill>
                            <a:srgbClr val="0000FF"/>
                          </a:solidFill>
                          <a:effectLst/>
                          <a:latin typeface="Times New Roman" panose="02020603050405020304" pitchFamily="18" charset="0"/>
                          <a:ea typeface="Times New Roman" panose="02020603050405020304" pitchFamily="18" charset="0"/>
                          <a:hlinkClick r:id="rId4"/>
                        </a:rPr>
                        <a:t>24/0070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Some details about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24/0072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MAP channel access procedure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Establishment of Security Key for Control frame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24/0264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Timing Information Sharing for Next Generation WLANs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Peshal Nayak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24/0284</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Low latency, low collision, low power UHR medium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Sean Coffey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Medium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24/0299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Initial ctrl frame for BW switching modes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Vishnu Ratnam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Miscellaneous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894723668"/>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24/0317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Coordinated Transmission ID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Yanchun 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9151117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24/0318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Robust Secondary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Yanchun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758513644"/>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24/0349</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Enhanced Fast BSS Transition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Guogang Huang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293550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24/0384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 Latency Based on L4S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L4S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D0D0D"/>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7944261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24/0385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Discussion on 11bn Relay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Kosuke Aio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5695357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77552360"/>
              </p:ext>
            </p:extLst>
          </p:nvPr>
        </p:nvGraphicFramePr>
        <p:xfrm>
          <a:off x="851217" y="1587465"/>
          <a:ext cx="7736268" cy="435104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24/0386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Lower MAC Relay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24/0387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TXOP Sharing for C-BF Transmission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Re-schedule until after decision on CBF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CBF</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MAC/Joint</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Enhancements on Base-Channel Peer-to-peer (P2P) Communications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Enhancements on Off-Channel Peer-to-peer (P2P) Communications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24/0396</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Seamless roaming within a mobility domain - follow up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Binita Gupta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24/0397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Support for end-to-end QoS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24/0398</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Coordinated roaming through target AP MLD</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Binita Gupta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24/0403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Managed on-channel P2P communication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Inaki Val</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24/0405</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Managed Networks under highly congested scenarios - Follow up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Inaki Val</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24/0408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Enhancements on TWT SP Management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Kumail Haider</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24/0412</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Seamless Roaming Procedure Follow-Up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Yelin Yoon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24/0413</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Seamless Roaming Recommendation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Yelin Yoon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24/0414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Improving acknowledgment mechanisms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Acknowledgment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24/0426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EDCA for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4575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57048340"/>
              </p:ext>
            </p:extLst>
          </p:nvPr>
        </p:nvGraphicFramePr>
        <p:xfrm>
          <a:off x="851217" y="1587465"/>
          <a:ext cx="7736268" cy="46295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24/0427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Enabling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24/0435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Ideas related to achieving (Ultra) High Reliability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Leif Wilhelmsson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(F2F AM, together 812)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Discussion on Determining Latency in Industrial Scenarios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Xu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Considerations on Joint Transmission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Kazunobu Serizawa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4"/>
                        </a:rPr>
                        <a:t>24/0449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Considerations on Dynamic Subchannel Operation–Follow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24/0453</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Coordination and 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Xiaofei Wang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24/0454</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Sounding MAC Procedure</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Xiaofei Wang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Considerations on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MAPC SPs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 enhancements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Dibakar Das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24/0480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Details on Context Transfer and Data Forwarding under FT Protocol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24/0487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Some considerations on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Discussion on Control Frame and MAC Header Protection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Dynamic channel switch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Non-primary channel access (NPCA)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NPCA</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78072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1622208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Secondary channel usage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 enhancement (control frame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Control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24/0502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 header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24/0508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Extended 6 GHz channelization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Thomas Derham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Channelization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24/0511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Requirements and Functionalities for Multi-AP Framework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Rubayet Shafin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24/0515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Coordination for AP Failure Mitigation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Jiayi Zhang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24/0517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Preallocation</a:t>
                      </a:r>
                      <a:r>
                        <a:rPr lang="en-GB" sz="800" dirty="0">
                          <a:solidFill>
                            <a:srgbClr val="000000"/>
                          </a:solidFill>
                          <a:effectLst/>
                          <a:latin typeface="Times New Roman" panose="02020603050405020304" pitchFamily="18" charset="0"/>
                          <a:ea typeface="Times New Roman" panose="02020603050405020304" pitchFamily="18" charset="0"/>
                        </a:rPr>
                        <a:t> of </a:t>
                      </a:r>
                      <a:r>
                        <a:rPr lang="en-GB" sz="800" dirty="0" err="1">
                          <a:solidFill>
                            <a:srgbClr val="000000"/>
                          </a:solidFill>
                          <a:effectLst/>
                          <a:latin typeface="Times New Roman" panose="02020603050405020304" pitchFamily="18" charset="0"/>
                          <a:ea typeface="Times New Roman" panose="02020603050405020304" pitchFamily="18" charset="0"/>
                        </a:rPr>
                        <a:t>subband</a:t>
                      </a:r>
                      <a:r>
                        <a:rPr lang="en-GB" sz="800" dirty="0">
                          <a:solidFill>
                            <a:srgbClr val="000000"/>
                          </a:solidFill>
                          <a:effectLst/>
                          <a:latin typeface="Times New Roman" panose="02020603050405020304" pitchFamily="18" charset="0"/>
                          <a:ea typeface="Times New Roman" panose="02020603050405020304" pitchFamily="18" charset="0"/>
                        </a:rPr>
                        <a:t> for DSO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24/0518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Troubleshooting Metrics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5"/>
                        </a:rPr>
                        <a:t>24/0519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Ping Pong Warning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24/0522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 co-EDCA for edging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 Channel Switching For Coordinating APs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24/0525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 header/data integrity with relaxed receiver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Li-Hsiang Sun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6"/>
                        </a:rPr>
                        <a:t>24/0529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Coordinated Spatial Reuse discussion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Yusuke Tanaka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7"/>
                        </a:rPr>
                        <a:t>24/0530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Indication of 11bn Feature Set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Akira Kishida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Buffer Status for 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960668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6264295"/>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24/0532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WMAN vs WLAN TGbn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Carlos Rios</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Trigger, BA, and BAR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24/0538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SP-based non-primary-channel-access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24/0541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Ascon: The Lightweight Cryptography As A New Cipher Choice for 802.11bn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Hui Luo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Coexistence Protocols for UHR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Sherief Helwa </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(F2F)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Power Save Protocols for UHR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Sherief Helwa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(F2F)</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Power Save</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Secure Control frames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gridSpan="6">
                  <a:txBody>
                    <a:bodyPr/>
                    <a:lstStyle/>
                    <a:p>
                      <a:pPr algn="ctr" fontAlgn="ctr"/>
                      <a:r>
                        <a:rPr lang="en-US" sz="1000" b="1" i="0" u="none" strike="noStrike" dirty="0">
                          <a:solidFill>
                            <a:schemeClr val="tx1"/>
                          </a:solidFill>
                          <a:effectLst/>
                          <a:latin typeface="+mn-lt"/>
                        </a:rPr>
                        <a:t>Submissions (Second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23/1906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Information Feedback for Smooth Beamforming -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JEON EUNSUNG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23/1985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Longer LDPC Codeword</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Rethna Pulikkoonattu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24/0001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DL MU Ext PPDUs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Michail KOUNDOURAKIS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(AMs)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24/0224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Discussion on A-PPDU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A-PPDU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24/0399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L4S in Wi-Fi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24/0431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Signal for preemption request</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Xiangxin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24/0450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a-proposal-for-uhr-soft-ap-power-save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4075124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947387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Giovanni Chisci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24/0573</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Channel bonding rules in EN 301 893 &amp; EN 303 687</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Guido R. Hiertz</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Regulatory</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24/0577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24/0589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TID-To-Link Mapping for AP MLD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24/0591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EMLSR Secondary Channel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24/0602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 link Power Management for MLO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Ryota Yamada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Xiaofei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24/0635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Si-Chan Noh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MAC protocol aspects of multi-AP coordination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24/0640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Consideration on C-SR Types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Jun Minotani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24/0650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 case for opportunistic relaying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Bilal Sadiq</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53038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0246798"/>
              </p:ext>
            </p:extLst>
          </p:nvPr>
        </p:nvGraphicFramePr>
        <p:xfrm>
          <a:off x="851217" y="1587465"/>
          <a:ext cx="7736268" cy="442696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24/0668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Data-forwarding-within-TXOP-for-XR-use-cases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Different view problems of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AP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 and P2P--Follow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Peer-to-peer TWT for Handling Co-ex/P2P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54616">
                <a:tc>
                  <a:txBody>
                    <a:bodyPr/>
                    <a:lstStyle/>
                    <a:p>
                      <a:pPr algn="ctr" fontAlgn="ctr"/>
                      <a:r>
                        <a:rPr lang="en-GB" sz="800" b="0" i="0" u="none" strike="noStrike">
                          <a:solidFill>
                            <a:srgbClr val="FF0000"/>
                          </a:solidFill>
                          <a:effectLst/>
                          <a:latin typeface="Times New Roman" panose="02020603050405020304" pitchFamily="18" charset="0"/>
                        </a:rPr>
                        <a:t>24/0679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Thomas Derham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24/0686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24/0694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Cross-link PS state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Vishnu Ratnam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24/0715</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Multi-Link-SM-Power-Save-Mode-follow-up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24/0716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Buffer Status Report in Multi-AP –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24/0719</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Set operation </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24/0720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co-CAC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201828621"/>
                  </a:ext>
                </a:extLst>
              </a:tr>
            </a:tbl>
          </a:graphicData>
        </a:graphic>
      </p:graphicFrame>
    </p:spTree>
    <p:extLst>
      <p:ext uri="{BB962C8B-B14F-4D97-AF65-F5344CB8AC3E}">
        <p14:creationId xmlns:p14="http://schemas.microsoft.com/office/powerpoint/2010/main" val="3842502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6317043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24/0728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Thoughts on DRU Pilots</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Mengshi Hu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Peshal Nayak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24/0736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Preamble and PE transmission in PPDU using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Yapu Li</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24/0737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Yuxin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Time-domain A-PPDU for Collision Reduction and Priority Access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Ning Gao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24/0749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Thoughts on STF Design for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Bo Gong</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24/0750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Tx EVM Setting for MIMO Detection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Genadiy Tsodik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24/0752</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STF design consideration for dRU</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Lin Yang</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STA-assisted Multi-AP Transmission Scheme Selection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24/0766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Distribution Bandwidth within 80 MHz for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Eunsung Park</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dirty="0">
                          <a:solidFill>
                            <a:srgbClr val="00B050"/>
                          </a:solidFill>
                          <a:effectLst/>
                          <a:latin typeface="Times New Roman" panose="02020603050405020304" pitchFamily="18" charset="0"/>
                        </a:rPr>
                        <a:t>24/0767</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20 MHz Tone Plan and Pilot Design for DRU Follow Up</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Eunsung Park</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sngStrike">
                          <a:solidFill>
                            <a:srgbClr val="FF0000"/>
                          </a:solidFill>
                          <a:effectLst/>
                          <a:latin typeface="Times New Roman" panose="02020603050405020304" pitchFamily="18" charset="0"/>
                        </a:rPr>
                        <a:t>24/0768</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40 MHz Tone Plan and Pilot Design for DRU</a:t>
                      </a:r>
                    </a:p>
                  </a:txBody>
                  <a:tcPr marL="85725" marR="9525" marT="9525" marB="0" anchor="ctr"/>
                </a:tc>
                <a:tc>
                  <a:txBody>
                    <a:bodyPr/>
                    <a:lstStyle/>
                    <a:p>
                      <a:pPr algn="ctr" fontAlgn="ctr"/>
                      <a:r>
                        <a:rPr lang="en-GB" sz="800" b="0" i="0" u="none" strike="sngStrike">
                          <a:solidFill>
                            <a:srgbClr val="FF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Not Uploaded</a:t>
                      </a:r>
                    </a:p>
                  </a:txBody>
                  <a:tcPr marL="9525" marR="9525" marT="9525" marB="0" anchor="ctr"/>
                </a:tc>
                <a:tc>
                  <a:txBody>
                    <a:bodyPr/>
                    <a:lstStyle/>
                    <a:p>
                      <a:pPr algn="ctr" fontAlgn="ctr"/>
                      <a:r>
                        <a:rPr lang="en-GB" sz="800" b="0" i="0" u="none" strike="sngStrike">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24/0769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On the Pilot Tone Allocations in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Mahmoud Kamel</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720176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8140824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UHR preamble design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Michael Montemurro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Non AP STA Triggered DSO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24/0790</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Extra dRUs Construction</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Zhi Mao</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24/0791 </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NPCA for Low Latency</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Liangxiao Xin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Operating Mode Request</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24/0799</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DRU Tone Plan from the perspective of PAPR</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Chenchen Liu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24/0800</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Discussions on DRU pilot design principles</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Chenchen Liu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24/0801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Distribution Bandwidth of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Mengshi Hu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24/0802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24/0803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24/0804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MIMO Multiplexing and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Daniel Verenzuela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78069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8313968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Using Multi-Layer Transmission with Legacy Devices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Leif Wilhelmsson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AP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24/0814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distribution in DRUs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Yan Xin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Taeyoung Ha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Maulik Vaidya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 In-device Coexistence Management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24/0827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obss-interference-impact-on-cr-twt-and-enhanced-channel-access-rules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Qing Xia</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ctr" fontAlgn="ctr"/>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 Kai Huang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Details on In-Device Coexistence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Backhaul Design and Channel Setting for Multi-AP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System-Level Evaluation of Coordinated Spatial Reuse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08015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May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https://mtgevents.com.au/ieee2024/</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9703434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24/0840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Akhmetov, Dmitry</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Ming 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ICR consideration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24/0866</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Jiayi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Beamforming Feedback for UL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Sounding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b"/>
                      <a:r>
                        <a:rPr lang="en-US" sz="800" b="0" i="0" u="sng" strike="noStrike">
                          <a:solidFill>
                            <a:srgbClr val="0563C1"/>
                          </a:solidFill>
                          <a:effectLst/>
                          <a:latin typeface="Times New Roman" panose="02020603050405020304" pitchFamily="18" charset="0"/>
                        </a:rPr>
                        <a:t>24/0870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Design Targets and Considerations for Enhanced Long Range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Jianhan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UHR-enhanced-long-range-support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Rui Cao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UHR-PPDU-PHY-Version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Rui Cao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Preamble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415631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6959321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24/0921</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dirty="0">
                          <a:solidFill>
                            <a:srgbClr val="000000"/>
                          </a:solidFill>
                          <a:effectLst/>
                          <a:latin typeface="Times New Roman" panose="02020603050405020304" pitchFamily="18" charset="0"/>
                        </a:rPr>
                        <a:t>An Enhanced Long Range PPDU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Okan Mutgan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24/0881</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Tuncer Baykas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24/0882</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Thoughts on DRU Availability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Yusuke Asai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rPr>
                        <a:t>24/0887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Relay operation for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24/0888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24/0889</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Interference Mitigation for Improved Reliability </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Rani Keren</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Interference Mitigation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Unequal pattern discussion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24/0892</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721807543"/>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690129480"/>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47496625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7656492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4111045559"/>
                  </a:ext>
                </a:extLst>
              </a:tr>
              <a:tr h="278505">
                <a:tc>
                  <a:txBody>
                    <a:bodyPr/>
                    <a:lstStyle/>
                    <a:p>
                      <a:pPr algn="ctr" fontAlgn="b"/>
                      <a:endParaRPr lang="en-US" sz="800" b="0" i="0" u="sng" strike="noStrike" dirty="0">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220347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0353867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2024 meeting</a:t>
            </a:r>
          </a:p>
          <a:p>
            <a:pPr lvl="0">
              <a:lnSpc>
                <a:spcPct val="80000"/>
              </a:lnSpc>
              <a:buFont typeface="Arial" panose="020B0604020202020204" pitchFamily="34" charset="0"/>
              <a:buChar char="•"/>
            </a:pPr>
            <a:r>
              <a:rPr lang="en-US" altLang="en-US" sz="1800" dirty="0"/>
              <a:t>Approve TG minutes from March 2024</a:t>
            </a:r>
          </a:p>
          <a:p>
            <a:pPr>
              <a:lnSpc>
                <a:spcPct val="80000"/>
              </a:lnSpc>
              <a:buFont typeface="Arial" panose="020B0604020202020204" pitchFamily="34" charset="0"/>
              <a:buChar char="•"/>
            </a:pPr>
            <a:r>
              <a:rPr lang="en-US" altLang="en-US" sz="1800" dirty="0"/>
              <a:t>TGbn officers’ Confirmation</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March plenary </a:t>
            </a:r>
          </a:p>
          <a:p>
            <a:pPr marL="800100" lvl="1" indent="-342900">
              <a:buFont typeface="Arial" panose="020B0604020202020204" pitchFamily="34" charset="0"/>
              <a:buChar char="•"/>
            </a:pPr>
            <a:r>
              <a:rPr lang="en-US" sz="1800" dirty="0"/>
              <a:t>Held nine teleconferences between March and May 2024 (</a:t>
            </a:r>
            <a:r>
              <a:rPr lang="en-US" sz="1800" dirty="0">
                <a:hlinkClick r:id="rId2"/>
              </a:rPr>
              <a:t>11-24/633r15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~55 </a:t>
            </a:r>
            <a:r>
              <a:rPr lang="en-US" sz="1600" dirty="0"/>
              <a:t>technical submissions covering a variety of topics</a:t>
            </a:r>
          </a:p>
          <a:p>
            <a:pPr marL="1657350" lvl="3" indent="-285750">
              <a:buFont typeface="Arial" panose="020B0604020202020204" pitchFamily="34" charset="0"/>
              <a:buChar char="•"/>
            </a:pPr>
            <a:r>
              <a:rPr lang="en-US" sz="1400" dirty="0"/>
              <a:t>Channel access, coexistence, unequal modulation (UEQM), </a:t>
            </a:r>
          </a:p>
          <a:p>
            <a:pPr marL="1657350" lvl="3" indent="-285750">
              <a:buFont typeface="Arial" panose="020B0604020202020204" pitchFamily="34" charset="0"/>
              <a:buChar char="•"/>
            </a:pPr>
            <a:r>
              <a:rPr lang="en-US" sz="1400" dirty="0"/>
              <a:t>Interference mitigation, range extension, coordinated TDMA, </a:t>
            </a:r>
          </a:p>
          <a:p>
            <a:pPr marL="1657350" lvl="3" indent="-285750">
              <a:buFont typeface="Arial" panose="020B0604020202020204" pitchFamily="34" charset="0"/>
              <a:buChar char="•"/>
            </a:pPr>
            <a:r>
              <a:rPr lang="en-US" sz="1400" dirty="0"/>
              <a:t>Preemption, relay operation, preamble design, distributed RUs, </a:t>
            </a:r>
          </a:p>
          <a:p>
            <a:pPr marL="1657350" lvl="3" indent="-285750">
              <a:buFont typeface="Arial" panose="020B0604020202020204" pitchFamily="34" charset="0"/>
              <a:buChar char="•"/>
            </a:pPr>
            <a:r>
              <a:rPr lang="en-US" sz="1400" dirty="0"/>
              <a:t>Power save, coordinated r-TWT, roaming, channelization, etc.</a:t>
            </a:r>
          </a:p>
          <a:p>
            <a:pPr>
              <a:buFont typeface="Arial" panose="020B0604020202020204" pitchFamily="34" charset="0"/>
              <a:buChar char="•"/>
            </a:pPr>
            <a:r>
              <a:rPr lang="en-US" sz="2000" dirty="0"/>
              <a:t>Targets for the May interim</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~170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MAC/Joint sessions have 20’ allocated at the start for straw polls </a:t>
            </a:r>
          </a:p>
          <a:p>
            <a:pPr marL="1200150" lvl="2">
              <a:buFont typeface="Arial" panose="020B0604020202020204" pitchFamily="34" charset="0"/>
              <a:buChar char="•"/>
            </a:pPr>
            <a:r>
              <a:rPr lang="en-US" sz="1600" dirty="0"/>
              <a:t>E.g., for converged SPs and SPs from topics discussed during telcos</a:t>
            </a:r>
          </a:p>
          <a:p>
            <a:pPr marL="800100"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March plenary: </a:t>
            </a:r>
            <a:r>
              <a:rPr lang="en-US" sz="1800" dirty="0">
                <a:solidFill>
                  <a:schemeClr val="tx1"/>
                </a:solidFill>
                <a:hlinkClick r:id="rId2"/>
              </a:rPr>
              <a:t>https://mentor.ieee.org/802.11/dcn/24/11-24-0693-01-00bn-tgbn-march-2024-meeting-minutes.docx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https://mentor.ieee.org/802.11/dcn/24/11-24-0748-0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-00bn-tgbn-march-april-may-2024-teleconference-minutes.docx</a:t>
            </a:r>
            <a:endParaRPr lang="en-US" sz="1800" dirty="0">
              <a:solidFill>
                <a:schemeClr val="tx1"/>
              </a:solidFill>
            </a:endParaRPr>
          </a:p>
          <a:p>
            <a:endParaRPr lang="en-US" sz="1800" dirty="0"/>
          </a:p>
          <a:p>
            <a:r>
              <a:rPr lang="en-US" sz="1800" dirty="0"/>
              <a:t>Move: Yusuke </a:t>
            </a:r>
            <a:r>
              <a:rPr lang="en-US" sz="1800" dirty="0" err="1"/>
              <a:t>Asai</a:t>
            </a:r>
            <a:r>
              <a:rPr lang="en-US" sz="1800" dirty="0"/>
              <a:t>			Second: Stephen McCann</a:t>
            </a:r>
          </a:p>
          <a:p>
            <a:r>
              <a:rPr lang="en-US" sz="1800" dirty="0"/>
              <a:t>Discussion: None.</a:t>
            </a:r>
          </a:p>
          <a:p>
            <a:pPr marL="0" indent="0"/>
            <a:r>
              <a:rPr lang="en-US" sz="1800" dirty="0"/>
              <a:t>Result: </a:t>
            </a:r>
            <a:r>
              <a:rPr lang="en-US" sz="1800" dirty="0">
                <a:highlight>
                  <a:srgbClr val="00FF00"/>
                </a:highlight>
              </a:rPr>
              <a:t>Approved by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F12C7-E6BF-F058-FC00-59A671E50B2E}"/>
              </a:ext>
            </a:extLst>
          </p:cNvPr>
          <p:cNvSpPr>
            <a:spLocks noGrp="1"/>
          </p:cNvSpPr>
          <p:nvPr>
            <p:ph type="title"/>
          </p:nvPr>
        </p:nvSpPr>
        <p:spPr/>
        <p:txBody>
          <a:bodyPr/>
          <a:lstStyle/>
          <a:p>
            <a:r>
              <a:rPr lang="en-US" sz="2400" dirty="0"/>
              <a:t>Vice Chair Election &amp; Secretary/Editor Confirmation</a:t>
            </a:r>
          </a:p>
        </p:txBody>
      </p:sp>
      <p:sp>
        <p:nvSpPr>
          <p:cNvPr id="3" name="Content Placeholder 2">
            <a:extLst>
              <a:ext uri="{FF2B5EF4-FFF2-40B4-BE49-F238E27FC236}">
                <a16:creationId xmlns:a16="http://schemas.microsoft.com/office/drawing/2014/main" id="{C162920C-8007-2CD1-2ADF-28E6D537807B}"/>
              </a:ext>
            </a:extLst>
          </p:cNvPr>
          <p:cNvSpPr>
            <a:spLocks noGrp="1"/>
          </p:cNvSpPr>
          <p:nvPr>
            <p:ph idx="1"/>
          </p:nvPr>
        </p:nvSpPr>
        <p:spPr/>
        <p:txBody>
          <a:bodyPr/>
          <a:lstStyle/>
          <a:p>
            <a:pPr>
              <a:buFont typeface="Arial" panose="020B0604020202020204" pitchFamily="34" charset="0"/>
              <a:buChar char="•"/>
            </a:pPr>
            <a:r>
              <a:rPr lang="en-US" dirty="0"/>
              <a:t>Call for nomination</a:t>
            </a:r>
          </a:p>
          <a:p>
            <a:pPr>
              <a:buFont typeface="Arial" panose="020B0604020202020204" pitchFamily="34" charset="0"/>
              <a:buChar char="•"/>
            </a:pPr>
            <a:r>
              <a:rPr lang="en-US" dirty="0"/>
              <a:t>Close call for nominations</a:t>
            </a:r>
          </a:p>
          <a:p>
            <a:pPr lvl="2">
              <a:buFont typeface="Arial" panose="020B0604020202020204" pitchFamily="34" charset="0"/>
              <a:buChar char="•"/>
            </a:pPr>
            <a:endParaRPr lang="en-US" dirty="0"/>
          </a:p>
          <a:p>
            <a:pPr>
              <a:buFont typeface="Arial" panose="020B0604020202020204" pitchFamily="34" charset="0"/>
              <a:buChar char="•"/>
            </a:pPr>
            <a:r>
              <a:rPr lang="en-US" dirty="0"/>
              <a:t>Motion: </a:t>
            </a:r>
          </a:p>
          <a:p>
            <a:pPr lvl="1">
              <a:buFont typeface="Arial" panose="020B0604020202020204" pitchFamily="34" charset="0"/>
              <a:buChar char="•"/>
            </a:pPr>
            <a:r>
              <a:rPr lang="en-US" sz="1800" dirty="0"/>
              <a:t>Confirm Laurent Cariou, Jianhan Liu &amp; Kiseon Ryu as TGbn Vice Chairs</a:t>
            </a:r>
          </a:p>
          <a:p>
            <a:pPr lvl="1">
              <a:buFont typeface="Arial" panose="020B0604020202020204" pitchFamily="34" charset="0"/>
              <a:buChar char="•"/>
            </a:pPr>
            <a:r>
              <a:rPr lang="en-US" sz="1800" dirty="0"/>
              <a:t>Confirm Ross Jian Yu as TGbn Technical Editor </a:t>
            </a:r>
          </a:p>
          <a:p>
            <a:pPr lvl="1">
              <a:buFont typeface="Arial" panose="020B0604020202020204" pitchFamily="34" charset="0"/>
              <a:buChar char="•"/>
            </a:pPr>
            <a:r>
              <a:rPr lang="en-US" sz="1800" dirty="0"/>
              <a:t>Confirm Yusuke Asai as TGbn Secretary</a:t>
            </a:r>
          </a:p>
          <a:p>
            <a:pPr>
              <a:buFont typeface="Arial" panose="020B0604020202020204" pitchFamily="34" charset="0"/>
              <a:buChar char="•"/>
            </a:pPr>
            <a:r>
              <a:rPr lang="en-US" dirty="0"/>
              <a:t>Move: Abhishek Patil		Second: </a:t>
            </a:r>
            <a:r>
              <a:rPr lang="en-US" dirty="0" err="1"/>
              <a:t>Xiaofei</a:t>
            </a:r>
            <a:r>
              <a:rPr lang="en-US" dirty="0"/>
              <a:t> Wang</a:t>
            </a:r>
          </a:p>
          <a:p>
            <a:pPr>
              <a:buFont typeface="Arial" panose="020B0604020202020204" pitchFamily="34" charset="0"/>
              <a:buChar char="•"/>
            </a:pPr>
            <a:r>
              <a:rPr lang="en-US" dirty="0"/>
              <a:t>Result: </a:t>
            </a:r>
            <a:r>
              <a:rPr lang="en-US" dirty="0">
                <a:highlight>
                  <a:srgbClr val="00FF00"/>
                </a:highlight>
              </a:rPr>
              <a:t>Approved by acclamation</a:t>
            </a:r>
          </a:p>
        </p:txBody>
      </p:sp>
      <p:sp>
        <p:nvSpPr>
          <p:cNvPr id="4" name="Slide Number Placeholder 3">
            <a:extLst>
              <a:ext uri="{FF2B5EF4-FFF2-40B4-BE49-F238E27FC236}">
                <a16:creationId xmlns:a16="http://schemas.microsoft.com/office/drawing/2014/main" id="{E54EB880-EFB3-86B2-0B91-EB1C1725B30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2926B66-5994-D669-A716-B4B6FFF9C17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831025-4274-C479-69BB-1C588549D6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0835700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(MAP Part 1)</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rPr>
              <a:t>Straw Polls (20’)</a:t>
            </a:r>
          </a:p>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24/0317</a:t>
            </a:r>
            <a:r>
              <a:rPr lang="en-US" sz="1400" b="0" dirty="0">
                <a:solidFill>
                  <a:srgbClr val="00B050"/>
                </a:solidFill>
              </a:rPr>
              <a:t> Coordinated Transmission ID							Yanchun Li</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24/0405</a:t>
            </a:r>
            <a:r>
              <a:rPr lang="en-US" sz="1400" b="0" dirty="0">
                <a:solidFill>
                  <a:srgbClr val="00B050"/>
                </a:solidFill>
              </a:rPr>
              <a:t> Managed Networks under highly congested scenarios - Follow up	Inaki Val Betia</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24/0453</a:t>
            </a:r>
            <a:r>
              <a:rPr lang="en-US" sz="1400" b="0" dirty="0">
                <a:solidFill>
                  <a:srgbClr val="00B050"/>
                </a:solidFill>
              </a:rPr>
              <a:t> Multi-AP Coordination and Roaming					Xiaofei Wang</a:t>
            </a:r>
          </a:p>
          <a:p>
            <a:pPr>
              <a:buFont typeface="Arial" panose="020B0604020202020204" pitchFamily="34" charset="0"/>
              <a:buChar char="•"/>
            </a:pPr>
            <a:r>
              <a:rPr lang="en-US" sz="1400" b="0" dirty="0">
                <a:solidFill>
                  <a:schemeClr val="bg1">
                    <a:lumMod val="65000"/>
                  </a:schemeClr>
                </a:solidFill>
                <a:hlinkClick r:id="rId5">
                  <a:extLst>
                    <a:ext uri="{A12FA001-AC4F-418D-AE19-62706E023703}">
                      <ahyp:hlinkClr xmlns:ahyp="http://schemas.microsoft.com/office/drawing/2018/hyperlinkcolor" val="tx"/>
                    </a:ext>
                  </a:extLst>
                </a:hlinkClick>
              </a:rPr>
              <a:t>24/0454</a:t>
            </a:r>
            <a:r>
              <a:rPr lang="en-US" sz="1400" b="0" dirty="0">
                <a:solidFill>
                  <a:schemeClr val="bg1">
                    <a:lumMod val="65000"/>
                  </a:schemeClr>
                </a:solidFill>
              </a:rPr>
              <a:t> Multi-AP Sounding MAC Procedure						Xiaofei Wang</a:t>
            </a:r>
          </a:p>
          <a:p>
            <a:pPr>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Straw Poll 1: To help regulators permit LPI BSSs to use Static Preamble Puncturing as a sufficient method to protect incumbents, do you agree to add the following text to the 11bn SFD:</a:t>
            </a:r>
          </a:p>
          <a:p>
            <a:pPr lvl="1">
              <a:buFont typeface="Arial" panose="020B0604020202020204" pitchFamily="34" charset="0"/>
              <a:buChar char="•"/>
            </a:pPr>
            <a:r>
              <a:rPr lang="en-US" sz="1600" dirty="0"/>
              <a:t>11bn shall define a mode of operation where transmission on punctured subchannels is conditional on performing de-sensed CCA (details TBD)</a:t>
            </a:r>
          </a:p>
          <a:p>
            <a:pPr marL="0" indent="0"/>
            <a:r>
              <a:rPr lang="en-US" sz="1800" b="0" dirty="0"/>
              <a:t>Note: SP requested by author (ref: </a:t>
            </a:r>
            <a:r>
              <a:rPr lang="en-US" sz="1800" b="0" dirty="0">
                <a:hlinkClick r:id="rId2"/>
              </a:rPr>
              <a:t>24/534r1</a:t>
            </a:r>
            <a:r>
              <a:rPr lang="en-US" sz="1800" b="0" dirty="0"/>
              <a:t>)</a:t>
            </a:r>
          </a:p>
          <a:p>
            <a:pPr marL="0" indent="0"/>
            <a:r>
              <a:rPr lang="en-US" sz="1800" b="0" dirty="0">
                <a:solidFill>
                  <a:srgbClr val="FFC000"/>
                </a:solidFill>
              </a:rPr>
              <a:t>SP is deferred.</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F9ACF-8BE1-1641-15CF-A0FDA6FDF0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BFA22A-FB61-16CE-6802-F04BC34ECC45}"/>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BF1C69AC-9CD9-C4E0-ACB6-AE175FD10B34}"/>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EEA2E956-043F-30B7-092A-BA47830280C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E4407E8-7357-2C29-3F52-0E1D2A5E072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7DAD3C-818D-BADA-1D7A-461FF2B0372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816478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15C42-ECE1-191E-68C3-EACCCCD8FE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3FDD8F-0EC6-6FC4-85D5-E0FCC7B24744}"/>
              </a:ext>
            </a:extLst>
          </p:cNvPr>
          <p:cNvSpPr>
            <a:spLocks noGrp="1"/>
          </p:cNvSpPr>
          <p:nvPr>
            <p:ph type="title"/>
          </p:nvPr>
        </p:nvSpPr>
        <p:spPr>
          <a:xfrm>
            <a:off x="685800" y="685800"/>
            <a:ext cx="7770813" cy="1065213"/>
          </a:xfrm>
        </p:spPr>
        <p:txBody>
          <a:bodyPr/>
          <a:lstStyle/>
          <a:p>
            <a:r>
              <a:rPr lang="en-US" dirty="0"/>
              <a:t>Submissions (MAP Part 2+Misc.)</a:t>
            </a:r>
          </a:p>
        </p:txBody>
      </p:sp>
      <p:sp>
        <p:nvSpPr>
          <p:cNvPr id="11" name="Content Placeholder 10">
            <a:extLst>
              <a:ext uri="{FF2B5EF4-FFF2-40B4-BE49-F238E27FC236}">
                <a16:creationId xmlns:a16="http://schemas.microsoft.com/office/drawing/2014/main" id="{12C828A0-E5BF-8490-4B0B-923071968EE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strike="sngStrike" dirty="0">
                <a:solidFill>
                  <a:srgbClr val="FF0000"/>
                </a:solidFill>
              </a:rPr>
              <a:t>Straw Polls (20’)</a:t>
            </a:r>
          </a:p>
          <a:p>
            <a:pPr>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24/0284</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 Low latency, low collision, low power UHR medium access 		Sean Coffey [Q&amp;A]</a:t>
            </a:r>
            <a:endParaRPr lang="en-US" sz="4000" b="0" i="0" u="none" strike="noStrike" dirty="0">
              <a:solidFill>
                <a:srgbClr val="00B050"/>
              </a:solidFill>
              <a:effectLst/>
              <a:latin typeface="Arial" panose="020B0604020202020204" pitchFamily="34" charset="0"/>
            </a:endParaRP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24/0454</a:t>
            </a:r>
            <a:r>
              <a:rPr lang="en-US" sz="1400" b="0" dirty="0">
                <a:solidFill>
                  <a:srgbClr val="00B050"/>
                </a:solidFill>
              </a:rPr>
              <a:t> Multi-AP Sounding MAC Procedure						</a:t>
            </a:r>
            <a:r>
              <a:rPr lang="en-US" sz="1400" b="0" dirty="0" err="1">
                <a:solidFill>
                  <a:srgbClr val="00B050"/>
                </a:solidFill>
              </a:rPr>
              <a:t>Xiaofei</a:t>
            </a:r>
            <a:r>
              <a:rPr lang="en-US" sz="1400" b="0" dirty="0">
                <a:solidFill>
                  <a:srgbClr val="00B050"/>
                </a:solidFill>
              </a:rPr>
              <a:t> Wang</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24/0511</a:t>
            </a:r>
            <a:r>
              <a:rPr lang="en-US" sz="1400" b="0" dirty="0">
                <a:solidFill>
                  <a:srgbClr val="00B050"/>
                </a:solidFill>
              </a:rPr>
              <a:t> Requirements and Functionalities for Multi-AP Framework		Rubayet Shafin</a:t>
            </a: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24/0515</a:t>
            </a:r>
            <a:r>
              <a:rPr lang="en-US" sz="1400" b="0" dirty="0">
                <a:solidFill>
                  <a:srgbClr val="00B050"/>
                </a:solidFill>
              </a:rPr>
              <a:t> Multi-AP Coordination for AP Failure Mitigation			Jiayi Zhang</a:t>
            </a:r>
          </a:p>
          <a:p>
            <a:pPr>
              <a:buFont typeface="Arial" panose="020B0604020202020204" pitchFamily="34" charset="0"/>
              <a:buChar char="•"/>
            </a:pPr>
            <a:r>
              <a:rPr lang="en-US" sz="1400" b="0" strike="sngStrike" dirty="0">
                <a:solidFill>
                  <a:srgbClr val="FF0000"/>
                </a:solidFill>
                <a:hlinkClick r:id="rId6">
                  <a:extLst>
                    <a:ext uri="{A12FA001-AC4F-418D-AE19-62706E023703}">
                      <ahyp:hlinkClr xmlns:ahyp="http://schemas.microsoft.com/office/drawing/2018/hyperlinkcolor" val="tx"/>
                    </a:ext>
                  </a:extLst>
                </a:hlinkClick>
              </a:rPr>
              <a:t>24/0384</a:t>
            </a:r>
            <a:r>
              <a:rPr lang="en-US" sz="1400" b="0" strike="sngStrike" dirty="0">
                <a:solidFill>
                  <a:srgbClr val="FF0000"/>
                </a:solidFill>
              </a:rPr>
              <a:t> Low Latency Based on L4S							Yan Li</a:t>
            </a:r>
          </a:p>
          <a:p>
            <a:pPr lvl="1">
              <a:buFont typeface="Arial" panose="020B0604020202020204" pitchFamily="34" charset="0"/>
              <a:buChar char="•"/>
            </a:pPr>
            <a:r>
              <a:rPr lang="en-US" sz="1000" dirty="0">
                <a:solidFill>
                  <a:srgbClr val="FF0000"/>
                </a:solidFill>
              </a:rPr>
              <a:t>Schedule together with Binita’s contribution on L4S</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24/0573</a:t>
            </a:r>
            <a:r>
              <a:rPr lang="en-US" sz="1400" b="0" dirty="0">
                <a:solidFill>
                  <a:srgbClr val="00B050"/>
                </a:solidFill>
              </a:rPr>
              <a:t>* Channel bonding rules in EN 301 893 &amp; EN 303 687		Guido R. </a:t>
            </a:r>
            <a:r>
              <a:rPr lang="en-US" sz="1400" b="0" dirty="0" err="1">
                <a:solidFill>
                  <a:srgbClr val="00B050"/>
                </a:solidFill>
              </a:rPr>
              <a:t>Hiertz</a:t>
            </a:r>
            <a:endParaRPr lang="en-US" sz="1400" b="0" dirty="0">
              <a:solidFill>
                <a:srgbClr val="00B050"/>
              </a:solidFill>
            </a:endParaRPr>
          </a:p>
          <a:p>
            <a:pPr marL="0" indent="0"/>
            <a:endParaRPr lang="en-US" sz="1400" b="0" dirty="0">
              <a:solidFill>
                <a:srgbClr val="FF0000"/>
              </a:solidFill>
            </a:endParaRPr>
          </a:p>
          <a:p>
            <a:pPr marL="0" indent="0"/>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FEF7E9ED-4492-7C1D-C49C-C228FC2A196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183679C-FCF8-81F5-B1E7-DDF252E4D5C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22B6C7-7B48-51C4-1C01-4B9BF66697EC}"/>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6224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800" dirty="0"/>
              <a:t>None</a:t>
            </a:r>
          </a:p>
          <a:p>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346012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1</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24/0728</a:t>
            </a:r>
            <a:r>
              <a:rPr lang="en-GB" sz="1200" dirty="0">
                <a:solidFill>
                  <a:srgbClr val="00B050"/>
                </a:solidFill>
              </a:rPr>
              <a:t> Thoughts on DRU Pilots						Mengshi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24/0736</a:t>
            </a:r>
            <a:r>
              <a:rPr lang="en-GB" sz="1200" dirty="0">
                <a:solidFill>
                  <a:srgbClr val="00B050"/>
                </a:solidFill>
              </a:rPr>
              <a:t> Preamble and PE transmission in PPDU using DRU			</a:t>
            </a:r>
            <a:r>
              <a:rPr lang="en-GB" sz="1200" dirty="0" err="1">
                <a:solidFill>
                  <a:srgbClr val="00B050"/>
                </a:solidFill>
              </a:rPr>
              <a:t>Yapu</a:t>
            </a:r>
            <a:r>
              <a:rPr lang="en-GB" sz="1200" dirty="0">
                <a:solidFill>
                  <a:srgbClr val="00B050"/>
                </a:solidFill>
              </a:rPr>
              <a:t> Li</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24/0749</a:t>
            </a:r>
            <a:r>
              <a:rPr lang="en-GB" sz="1200" dirty="0">
                <a:solidFill>
                  <a:srgbClr val="00B050"/>
                </a:solidFill>
              </a:rPr>
              <a:t> Thoughts on STF Design for DRU					Bo Gong</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24/0752</a:t>
            </a:r>
            <a:r>
              <a:rPr lang="en-GB" sz="1200" dirty="0">
                <a:solidFill>
                  <a:srgbClr val="00B050"/>
                </a:solidFill>
              </a:rPr>
              <a:t> STF design consideration for </a:t>
            </a:r>
            <a:r>
              <a:rPr lang="en-GB" sz="1200" dirty="0" err="1">
                <a:solidFill>
                  <a:srgbClr val="00B050"/>
                </a:solidFill>
              </a:rPr>
              <a:t>dRU</a:t>
            </a:r>
            <a:r>
              <a:rPr lang="en-GB" sz="1200" dirty="0">
                <a:solidFill>
                  <a:srgbClr val="00B050"/>
                </a:solidFill>
              </a:rPr>
              <a:t>					Lin Yang</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24/0766</a:t>
            </a:r>
            <a:r>
              <a:rPr lang="en-GB" sz="1200" dirty="0">
                <a:solidFill>
                  <a:srgbClr val="00B050"/>
                </a:solidFill>
              </a:rPr>
              <a:t> Distribution Bandwidth within 80 MHz for DRU			Eunsung Park</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24/0767</a:t>
            </a:r>
            <a:r>
              <a:rPr lang="en-GB" sz="1200" dirty="0">
                <a:solidFill>
                  <a:schemeClr val="bg1">
                    <a:lumMod val="65000"/>
                  </a:schemeClr>
                </a:solidFill>
              </a:rPr>
              <a:t> 20 MHz Tone Plan and Pilot Design for DRU Follow Up		Eunsung Park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24/0106</a:t>
            </a:r>
            <a:r>
              <a:rPr lang="en-US" sz="1200" dirty="0">
                <a:solidFill>
                  <a:srgbClr val="00B050"/>
                </a:solidFill>
              </a:rPr>
              <a:t> Seamless Roaming Consideration						Hitoshi MORIOKA</a:t>
            </a:r>
          </a:p>
          <a:p>
            <a:pPr lvl="1">
              <a:buFont typeface="Arial" panose="020B0604020202020204" pitchFamily="34" charset="0"/>
              <a:buChar char="•"/>
            </a:pPr>
            <a:r>
              <a:rPr lang="en-US" sz="1200" b="0" i="0" u="none" strike="noStrike" dirty="0">
                <a:solidFill>
                  <a:srgbClr val="00B050"/>
                </a:solidFill>
                <a:effectLst/>
                <a:hlinkClick r:id="rId3">
                  <a:extLst>
                    <a:ext uri="{A12FA001-AC4F-418D-AE19-62706E023703}">
                      <ahyp:hlinkClr xmlns:ahyp="http://schemas.microsoft.com/office/drawing/2018/hyperlinkcolor" val="tx"/>
                    </a:ext>
                  </a:extLst>
                </a:hlinkClick>
              </a:rPr>
              <a:t>24/0349</a:t>
            </a:r>
            <a:r>
              <a:rPr lang="en-US" sz="1200" dirty="0">
                <a:solidFill>
                  <a:srgbClr val="00B050"/>
                </a:solidFill>
              </a:rPr>
              <a:t> </a:t>
            </a:r>
            <a:r>
              <a:rPr lang="en-US" sz="1200" b="0" i="0" u="none" strike="noStrike" dirty="0">
                <a:solidFill>
                  <a:srgbClr val="00B050"/>
                </a:solidFill>
                <a:effectLst/>
              </a:rPr>
              <a:t>Enhanced Fast BSS Transition</a:t>
            </a:r>
            <a:r>
              <a:rPr lang="en-US" sz="1200" dirty="0">
                <a:solidFill>
                  <a:srgbClr val="00B050"/>
                </a:solidFill>
              </a:rPr>
              <a:t> 						</a:t>
            </a:r>
            <a:r>
              <a:rPr lang="en-US" sz="1200" b="0" i="0" u="none" strike="noStrike" dirty="0">
                <a:solidFill>
                  <a:srgbClr val="00B050"/>
                </a:solidFill>
                <a:effectLst/>
              </a:rPr>
              <a:t>Guogang Huang</a:t>
            </a:r>
          </a:p>
          <a:p>
            <a:pPr lvl="1">
              <a:buFont typeface="Arial" panose="020B0604020202020204" pitchFamily="34" charset="0"/>
              <a:buChar char="•"/>
            </a:pPr>
            <a:r>
              <a:rPr lang="en-US" sz="1200" b="0" i="0" u="sng" strike="noStrike" dirty="0">
                <a:solidFill>
                  <a:srgbClr val="00B050"/>
                </a:solidFill>
                <a:effectLst/>
                <a:hlinkClick r:id="rId4">
                  <a:extLst>
                    <a:ext uri="{A12FA001-AC4F-418D-AE19-62706E023703}">
                      <ahyp:hlinkClr xmlns:ahyp="http://schemas.microsoft.com/office/drawing/2018/hyperlinkcolor" val="tx"/>
                    </a:ext>
                  </a:extLst>
                </a:hlinkClick>
              </a:rPr>
              <a:t>24/0396</a:t>
            </a:r>
            <a:r>
              <a:rPr lang="en-US" sz="1200" dirty="0">
                <a:solidFill>
                  <a:srgbClr val="00B050"/>
                </a:solidFill>
              </a:rPr>
              <a:t> </a:t>
            </a:r>
            <a:r>
              <a:rPr lang="en-US" sz="1200" b="0" i="0" u="none" strike="noStrike" dirty="0">
                <a:solidFill>
                  <a:srgbClr val="00B050"/>
                </a:solidFill>
                <a:effectLst/>
              </a:rPr>
              <a:t>Seamless roaming within a mobility domain - follow up</a:t>
            </a:r>
            <a:r>
              <a:rPr lang="en-US" sz="1200" dirty="0">
                <a:solidFill>
                  <a:srgbClr val="00B050"/>
                </a:solidFill>
              </a:rPr>
              <a:t> 			</a:t>
            </a:r>
            <a:r>
              <a:rPr lang="en-US" sz="1200" b="0" i="0" u="none" strike="noStrike" dirty="0">
                <a:solidFill>
                  <a:srgbClr val="00B050"/>
                </a:solidFill>
                <a:effectLst/>
              </a:rPr>
              <a:t>Binita Gupta</a:t>
            </a:r>
            <a:r>
              <a:rPr lang="en-US" sz="1200" dirty="0">
                <a:solidFill>
                  <a:srgbClr val="00B050"/>
                </a:solidFill>
              </a:rPr>
              <a:t> </a:t>
            </a:r>
          </a:p>
          <a:p>
            <a:pPr lvl="1">
              <a:buFont typeface="Arial" panose="020B0604020202020204" pitchFamily="34" charset="0"/>
              <a:buChar char="•"/>
            </a:pPr>
            <a:r>
              <a:rPr lang="en-US" sz="1200" b="0" i="0"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24/0398</a:t>
            </a:r>
            <a:r>
              <a:rPr lang="en-US" sz="1200" dirty="0">
                <a:solidFill>
                  <a:schemeClr val="bg1">
                    <a:lumMod val="65000"/>
                  </a:schemeClr>
                </a:solidFill>
              </a:rPr>
              <a:t> </a:t>
            </a:r>
            <a:r>
              <a:rPr lang="en-US" sz="1200" b="0" i="0" strike="noStrike" dirty="0">
                <a:solidFill>
                  <a:schemeClr val="bg1">
                    <a:lumMod val="65000"/>
                  </a:schemeClr>
                </a:solidFill>
                <a:effectLst/>
              </a:rPr>
              <a:t>Coordinated roaming through target AP MLD				Binita Gupta</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Straw Poll 1: Do you agree to define a mechanism so that a non-AP STA that is a TXOP responder can indicate in a response frame 1) for how long it will be available, if known and/or 2) whether it will be unavailable after a specific point in time and, if known, for how long</a:t>
            </a:r>
          </a:p>
          <a:p>
            <a:pPr marL="800100" lvl="1" indent="-342900">
              <a:buFont typeface="Arial" panose="020B0604020202020204" pitchFamily="34" charset="0"/>
              <a:buChar char="•"/>
            </a:pPr>
            <a:r>
              <a:rPr lang="en-US" sz="1200" dirty="0"/>
              <a:t>Which response frame to use is TBD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2: Do you agree to define a mechanism so that a non-AP STA as a TXOP holder can indicate in a frame 1) for how long it will be available, if known and/or 2) whether it will be unavailable after a specific point in time and, if known, for how long</a:t>
            </a:r>
          </a:p>
          <a:p>
            <a:pPr lvl="1">
              <a:buFont typeface="Arial" panose="020B0604020202020204" pitchFamily="34" charset="0"/>
              <a:buChar char="•"/>
            </a:pPr>
            <a:r>
              <a:rPr lang="en-US" sz="1200" dirty="0"/>
              <a:t>Which frame to use is TBD (initial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3: Do you support that the parameter update mechanism based on management level signaling allows a non-AP STA to transition in/out of a limited operation/capability mode</a:t>
            </a:r>
          </a:p>
          <a:p>
            <a:pPr lvl="1">
              <a:buFont typeface="Arial" panose="020B0604020202020204" pitchFamily="34" charset="0"/>
              <a:buChar char="•"/>
            </a:pPr>
            <a:r>
              <a:rPr lang="en-US" sz="1200" dirty="0"/>
              <a:t>A STA in limited operation/capability mode changes one or more of the following TX/RX parameters: Maximum PPDU duration, Maximum MCS, use of LDPC, use of HT-immediate BlockAck, Disabled Subchannel bitmap, etc. </a:t>
            </a:r>
          </a:p>
          <a:p>
            <a:pPr lvl="1">
              <a:buFont typeface="Arial" panose="020B0604020202020204" pitchFamily="34" charset="0"/>
              <a:buChar char="•"/>
            </a:pPr>
            <a:r>
              <a:rPr lang="en-US" sz="1200" dirty="0"/>
              <a:t>Optional/mandatory TBD</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7"/>
              </a:rPr>
              <a:t>23/2078</a:t>
            </a:r>
            <a:r>
              <a:rPr lang="en-US" sz="1400" b="0" dirty="0"/>
              <a:t>]</a:t>
            </a: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0416319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13AD2-CFBD-2F5B-3341-F9EF39D515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999D0F-60BF-D6F8-DD64-B8C9C1AD8A5E}"/>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BEACDFFB-C650-7659-C1DD-3973F92E2BA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2</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24/0767</a:t>
            </a:r>
            <a:r>
              <a:rPr lang="en-GB" sz="1200" dirty="0">
                <a:solidFill>
                  <a:srgbClr val="00B050"/>
                </a:solidFill>
              </a:rPr>
              <a:t> 20 MHz Tone Plan and Pilot Design for DRU Follow Up		Eunsung Park</a:t>
            </a:r>
          </a:p>
          <a:p>
            <a:pPr lvl="1">
              <a:buFont typeface="Arial" panose="020B0604020202020204" pitchFamily="34" charset="0"/>
              <a:buChar char="•"/>
            </a:pPr>
            <a:r>
              <a:rPr lang="en-GB" sz="1200" strike="sngStrike" dirty="0">
                <a:solidFill>
                  <a:srgbClr val="FF0000"/>
                </a:solidFill>
              </a:rPr>
              <a:t>24/0768 40 MHz Tone Plan and Pilot Design for DRU			Eunsung Park</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24/0769</a:t>
            </a:r>
            <a:r>
              <a:rPr lang="en-GB" sz="1200" dirty="0">
                <a:solidFill>
                  <a:srgbClr val="00B050"/>
                </a:solidFill>
              </a:rPr>
              <a:t> On the Pilot Tone Allocations in DRU				Mahmoud Kamel</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24/0790</a:t>
            </a:r>
            <a:r>
              <a:rPr lang="en-GB" sz="1200" dirty="0">
                <a:solidFill>
                  <a:srgbClr val="00B050"/>
                </a:solidFill>
              </a:rPr>
              <a:t> Extra </a:t>
            </a:r>
            <a:r>
              <a:rPr lang="en-GB" sz="1200" dirty="0" err="1">
                <a:solidFill>
                  <a:srgbClr val="00B050"/>
                </a:solidFill>
              </a:rPr>
              <a:t>dRUs</a:t>
            </a:r>
            <a:r>
              <a:rPr lang="en-GB" sz="1200" dirty="0">
                <a:solidFill>
                  <a:srgbClr val="00B050"/>
                </a:solidFill>
              </a:rPr>
              <a:t> Construction						Zhi Mao</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24/0799</a:t>
            </a:r>
            <a:r>
              <a:rPr lang="en-GB" sz="1200" dirty="0">
                <a:solidFill>
                  <a:srgbClr val="00B050"/>
                </a:solidFill>
              </a:rPr>
              <a:t> DRU Tone Plan from the perspective of PAPR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24/0800</a:t>
            </a:r>
            <a:r>
              <a:rPr lang="en-GB" sz="1200" dirty="0">
                <a:solidFill>
                  <a:srgbClr val="00B050"/>
                </a:solidFill>
              </a:rPr>
              <a:t> Discussions on DRU pilot design principles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24/0801</a:t>
            </a:r>
            <a:r>
              <a:rPr lang="en-GB" sz="1200" dirty="0">
                <a:solidFill>
                  <a:srgbClr val="00B050"/>
                </a:solidFill>
              </a:rPr>
              <a:t> Discussion on Distribution Bandwidth of DRU			Mengshi Hu</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24/0814</a:t>
            </a:r>
            <a:r>
              <a:rPr lang="en-GB" sz="1200" dirty="0">
                <a:solidFill>
                  <a:schemeClr val="bg1">
                    <a:lumMod val="65000"/>
                  </a:schemeClr>
                </a:solidFill>
              </a:rPr>
              <a:t> Tone distribution in DRUs						Yan Xin</a:t>
            </a:r>
          </a:p>
          <a:p>
            <a:pPr lvl="1">
              <a:buFont typeface="Arial" panose="020B0604020202020204" pitchFamily="34" charset="0"/>
              <a:buChar char="•"/>
            </a:pPr>
            <a:r>
              <a:rPr lang="en-US" sz="1200" dirty="0">
                <a:solidFill>
                  <a:schemeClr val="bg1">
                    <a:lumMod val="65000"/>
                  </a:schemeClr>
                </a:solidFill>
                <a:hlinkClick r:id="rId9">
                  <a:extLst>
                    <a:ext uri="{A12FA001-AC4F-418D-AE19-62706E023703}">
                      <ahyp:hlinkClr xmlns:ahyp="http://schemas.microsoft.com/office/drawing/2018/hyperlinkcolor" val="tx"/>
                    </a:ext>
                  </a:extLst>
                </a:hlinkClick>
              </a:rPr>
              <a:t>24/0882</a:t>
            </a:r>
            <a:r>
              <a:rPr lang="en-US" sz="1200" dirty="0">
                <a:solidFill>
                  <a:schemeClr val="bg1">
                    <a:lumMod val="65000"/>
                  </a:schemeClr>
                </a:solidFill>
              </a:rPr>
              <a:t> Thoughts on DRU Availability					Yusuke Asai</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85687D9-34E4-8FB8-DEB9-61B65805439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DD4A2320-C2AB-2C2A-6191-53F2CFA4630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523492A-75D9-6FF6-3E1F-78DB522859A1}"/>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190926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86C44-18DE-F53F-F62B-040964BA33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EF647-C278-237A-0A36-08664255E3CB}"/>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4EF877FC-4F89-56B6-5D44-509E53C0EC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b="0" i="0" strike="noStrike" dirty="0">
                <a:solidFill>
                  <a:srgbClr val="00B050"/>
                </a:solidFill>
                <a:effectLst/>
                <a:hlinkClick r:id="rId2">
                  <a:extLst>
                    <a:ext uri="{A12FA001-AC4F-418D-AE19-62706E023703}">
                      <ahyp:hlinkClr xmlns:ahyp="http://schemas.microsoft.com/office/drawing/2018/hyperlinkcolor" val="tx"/>
                    </a:ext>
                  </a:extLst>
                </a:hlinkClick>
              </a:rPr>
              <a:t>24/0396</a:t>
            </a:r>
            <a:r>
              <a:rPr lang="en-US" sz="1200" b="0" i="0" strike="noStrike" dirty="0">
                <a:solidFill>
                  <a:srgbClr val="00B050"/>
                </a:solidFill>
                <a:effectLst/>
              </a:rPr>
              <a:t> Seamless roaming within a mobility domain - follow up 			Binita Gupta  [</a:t>
            </a:r>
            <a:r>
              <a:rPr lang="en-US" sz="1200" b="0" i="0" strike="noStrike" dirty="0" err="1">
                <a:solidFill>
                  <a:srgbClr val="00B050"/>
                </a:solidFill>
                <a:effectLst/>
              </a:rPr>
              <a:t>Cont</a:t>
            </a:r>
            <a:r>
              <a:rPr lang="en-US" sz="1200" b="0" i="0" strike="noStrike" dirty="0">
                <a:solidFill>
                  <a:srgbClr val="00B050"/>
                </a:solidFill>
                <a:effectLst/>
              </a:rPr>
              <a:t>]</a:t>
            </a:r>
          </a:p>
          <a:p>
            <a:pPr lvl="1">
              <a:buFont typeface="Arial" panose="020B0604020202020204" pitchFamily="34" charset="0"/>
              <a:buChar char="•"/>
            </a:pPr>
            <a:r>
              <a:rPr lang="en-US" sz="1200" b="0" i="0" strike="noStrike" dirty="0">
                <a:solidFill>
                  <a:srgbClr val="00B050"/>
                </a:solidFill>
                <a:effectLst/>
                <a:hlinkClick r:id="rId3">
                  <a:extLst>
                    <a:ext uri="{A12FA001-AC4F-418D-AE19-62706E023703}">
                      <ahyp:hlinkClr xmlns:ahyp="http://schemas.microsoft.com/office/drawing/2018/hyperlinkcolor" val="tx"/>
                    </a:ext>
                  </a:extLst>
                </a:hlinkClick>
              </a:rPr>
              <a:t>24/0398</a:t>
            </a:r>
            <a:r>
              <a:rPr lang="en-US" sz="1200" dirty="0">
                <a:solidFill>
                  <a:srgbClr val="00B050"/>
                </a:solidFill>
              </a:rPr>
              <a:t> </a:t>
            </a:r>
            <a:r>
              <a:rPr lang="en-US" sz="1200" b="0" i="0" strike="noStrike" dirty="0">
                <a:solidFill>
                  <a:srgbClr val="00B050"/>
                </a:solidFill>
                <a:effectLst/>
              </a:rPr>
              <a:t>Coordinated roaming through target AP MLD				Binita Gupta</a:t>
            </a:r>
          </a:p>
          <a:p>
            <a:pPr lvl="1">
              <a:buFont typeface="Arial" panose="020B0604020202020204" pitchFamily="34" charset="0"/>
              <a:buChar char="•"/>
            </a:pPr>
            <a:r>
              <a:rPr lang="en-US" sz="1200" b="0" i="0" strike="noStrike" dirty="0">
                <a:solidFill>
                  <a:srgbClr val="00B050"/>
                </a:solidFill>
                <a:effectLst/>
                <a:hlinkClick r:id="rId4">
                  <a:extLst>
                    <a:ext uri="{A12FA001-AC4F-418D-AE19-62706E023703}">
                      <ahyp:hlinkClr xmlns:ahyp="http://schemas.microsoft.com/office/drawing/2018/hyperlinkcolor" val="tx"/>
                    </a:ext>
                  </a:extLst>
                </a:hlinkClick>
              </a:rPr>
              <a:t>24/0412</a:t>
            </a:r>
            <a:r>
              <a:rPr lang="en-US" sz="1200" b="0" i="0" strike="noStrike" dirty="0">
                <a:solidFill>
                  <a:srgbClr val="00B050"/>
                </a:solidFill>
                <a:effectLst/>
              </a:rPr>
              <a:t> Seamless Roaming Procedure Follow-Up					</a:t>
            </a:r>
            <a:r>
              <a:rPr lang="en-US" sz="1200" b="0" i="0" strike="noStrike" dirty="0" err="1">
                <a:solidFill>
                  <a:srgbClr val="00B050"/>
                </a:solidFill>
                <a:effectLst/>
              </a:rPr>
              <a:t>Yelin</a:t>
            </a:r>
            <a:r>
              <a:rPr lang="en-US" sz="1200" b="0" i="0" strike="noStrike" dirty="0">
                <a:solidFill>
                  <a:srgbClr val="00B050"/>
                </a:solidFill>
                <a:effectLst/>
              </a:rPr>
              <a:t> Yoon</a:t>
            </a:r>
          </a:p>
          <a:p>
            <a:pPr lvl="1">
              <a:buFont typeface="Arial" panose="020B0604020202020204" pitchFamily="34" charset="0"/>
              <a:buChar char="•"/>
            </a:pPr>
            <a:r>
              <a:rPr lang="en-US" sz="1200" b="0" i="0" strike="noStrike" dirty="0">
                <a:solidFill>
                  <a:srgbClr val="00B050"/>
                </a:solidFill>
                <a:effectLst/>
                <a:hlinkClick r:id="rId5">
                  <a:extLst>
                    <a:ext uri="{A12FA001-AC4F-418D-AE19-62706E023703}">
                      <ahyp:hlinkClr xmlns:ahyp="http://schemas.microsoft.com/office/drawing/2018/hyperlinkcolor" val="tx"/>
                    </a:ext>
                  </a:extLst>
                </a:hlinkClick>
              </a:rPr>
              <a:t>24/0413</a:t>
            </a:r>
            <a:r>
              <a:rPr lang="en-US" sz="1200" b="0" i="0" strike="noStrike" dirty="0">
                <a:solidFill>
                  <a:srgbClr val="00B050"/>
                </a:solidFill>
                <a:effectLst/>
              </a:rPr>
              <a:t> Seamless Roaming Recommendation						</a:t>
            </a:r>
            <a:r>
              <a:rPr lang="en-US" sz="1200" b="0" i="0" strike="noStrike" dirty="0" err="1">
                <a:solidFill>
                  <a:srgbClr val="00B050"/>
                </a:solidFill>
                <a:effectLst/>
              </a:rPr>
              <a:t>Yelin</a:t>
            </a:r>
            <a:r>
              <a:rPr lang="en-US" sz="1200" b="0" i="0" strike="noStrike" dirty="0">
                <a:solidFill>
                  <a:srgbClr val="00B050"/>
                </a:solidFill>
                <a:effectLst/>
              </a:rPr>
              <a:t> Yoon</a:t>
            </a:r>
          </a:p>
          <a:p>
            <a:pPr lvl="1">
              <a:buFont typeface="Arial" panose="020B0604020202020204" pitchFamily="34" charset="0"/>
              <a:buChar char="•"/>
            </a:pPr>
            <a:r>
              <a:rPr lang="en-US" sz="1200" b="0" i="0"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24/0480</a:t>
            </a:r>
            <a:r>
              <a:rPr lang="en-US" sz="1200" b="0" i="0" strike="noStrike" dirty="0">
                <a:solidFill>
                  <a:schemeClr val="bg1">
                    <a:lumMod val="65000"/>
                  </a:schemeClr>
                </a:solidFill>
                <a:effectLst/>
              </a:rPr>
              <a:t> Details on Context Transfer and Data Forwarding under FT Protocol	Guogang Huang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DA53B031-A335-0E9A-3DCC-9D2D7BEBB996}"/>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8FCBE30-F907-2B20-0795-8ED9040674F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A5D489-D875-6666-6412-B3CC781AC01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590854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Straw Poll 1: Do you agree to define a mechanism to allow a STA to optionally indicate or update a periodic unavailability in time to its peer STA</a:t>
            </a:r>
          </a:p>
          <a:p>
            <a:pPr lvl="1">
              <a:buFont typeface="Arial" panose="020B0604020202020204" pitchFamily="34" charset="0"/>
              <a:buChar char="•"/>
            </a:pPr>
            <a:r>
              <a:rPr lang="en-US" sz="1200" dirty="0"/>
              <a:t>Expectation is to use and update existing protocols</a:t>
            </a:r>
          </a:p>
          <a:p>
            <a:pPr lvl="1">
              <a:buFont typeface="Arial" panose="020B0604020202020204" pitchFamily="34" charset="0"/>
              <a:buChar char="•"/>
            </a:pPr>
            <a:r>
              <a:rPr lang="en-US" sz="1200" dirty="0"/>
              <a:t>Applies when the peer STA(s) supports the mechanism</a:t>
            </a:r>
          </a:p>
          <a:p>
            <a:pPr marL="0" indent="0"/>
            <a:r>
              <a:rPr lang="en-US" sz="1600" b="0" dirty="0"/>
              <a:t>Note: Some harmonization based on [</a:t>
            </a:r>
            <a:r>
              <a:rPr lang="en-US" sz="1600" b="0" dirty="0">
                <a:hlinkClick r:id="rId2"/>
              </a:rPr>
              <a:t>23/1934</a:t>
            </a:r>
            <a:r>
              <a:rPr lang="en-US" sz="1600" b="0" dirty="0"/>
              <a:t>, </a:t>
            </a:r>
            <a:r>
              <a:rPr lang="en-US" sz="1600" b="0" dirty="0">
                <a:hlinkClick r:id="rId3"/>
              </a:rPr>
              <a:t>23/1964</a:t>
            </a:r>
            <a:r>
              <a:rPr lang="en-US" sz="1600" b="0" dirty="0"/>
              <a:t>, </a:t>
            </a:r>
            <a:r>
              <a:rPr lang="en-US" sz="1600" b="0" dirty="0">
                <a:hlinkClick r:id="rId4"/>
              </a:rPr>
              <a:t>23/2002</a:t>
            </a:r>
            <a:r>
              <a:rPr lang="en-US" sz="1600" b="0" dirty="0"/>
              <a:t>, </a:t>
            </a:r>
            <a:r>
              <a:rPr lang="en-US" sz="1600" b="0" dirty="0">
                <a:hlinkClick r:id="rId5"/>
              </a:rPr>
              <a:t>23/2026</a:t>
            </a:r>
            <a:r>
              <a:rPr lang="en-US" sz="1600" b="0" dirty="0"/>
              <a:t>, </a:t>
            </a:r>
            <a:r>
              <a:rPr lang="en-US" sz="1600" b="0" dirty="0">
                <a:hlinkClick r:id="rId6"/>
              </a:rPr>
              <a:t>24/0094</a:t>
            </a:r>
            <a:r>
              <a:rPr lang="en-US" sz="1600" b="0" dirty="0"/>
              <a:t>] </a:t>
            </a:r>
          </a:p>
          <a:p>
            <a:pPr marL="0" indent="0"/>
            <a:endParaRPr lang="en-US" sz="1600" b="0" dirty="0"/>
          </a:p>
          <a:p>
            <a:pPr marL="285750" indent="-285750">
              <a:buFont typeface="Arial" panose="020B0604020202020204" pitchFamily="34" charset="0"/>
              <a:buChar char="•"/>
            </a:pPr>
            <a:r>
              <a:rPr lang="en-US" sz="1400" dirty="0"/>
              <a:t>Straw Poll 2: Do you agree to define a way in 11bn to include in an initial control frame an intermediate FCS for UHR STA(s) that precedes padding and the FCS field</a:t>
            </a:r>
          </a:p>
          <a:p>
            <a:pPr marL="0" indent="0"/>
            <a:r>
              <a:rPr lang="en-US" sz="1600" b="0" dirty="0"/>
              <a:t>Note: Some harmonization based on [</a:t>
            </a:r>
            <a:r>
              <a:rPr lang="en-US" sz="1600" b="0" dirty="0">
                <a:hlinkClick r:id="rId7"/>
              </a:rPr>
              <a:t>23/1873</a:t>
            </a:r>
            <a:r>
              <a:rPr lang="en-US" sz="1600" b="0" dirty="0"/>
              <a:t>, </a:t>
            </a:r>
            <a:r>
              <a:rPr lang="en-US" sz="1600" b="0" dirty="0">
                <a:hlinkClick r:id="rId8"/>
              </a:rPr>
              <a:t>23/2003</a:t>
            </a:r>
            <a:r>
              <a:rPr lang="en-US" sz="1600" b="0" dirty="0"/>
              <a:t>]</a:t>
            </a:r>
          </a:p>
          <a:p>
            <a:pPr marL="0" indent="0"/>
            <a:endParaRPr lang="en-US" sz="1600" b="0" dirty="0"/>
          </a:p>
          <a:p>
            <a:pPr marL="285750" indent="-285750">
              <a:buFont typeface="Arial" panose="020B0604020202020204" pitchFamily="34" charset="0"/>
              <a:buChar char="•"/>
            </a:pPr>
            <a:r>
              <a:rPr lang="en-US" sz="1400" dirty="0"/>
              <a:t>Straw Poll 3: </a:t>
            </a:r>
            <a:r>
              <a:rPr lang="en-US" sz="1400" b="0" dirty="0"/>
              <a:t>Do you agree that, in 11bn, a STA can request its peer STA to initiate TXOPs/frame exchanges with the STA with an initial control frame</a:t>
            </a:r>
          </a:p>
          <a:p>
            <a:pPr marL="685800" lvl="1">
              <a:buFont typeface="Arial" panose="020B0604020202020204" pitchFamily="34" charset="0"/>
              <a:buChar char="•"/>
            </a:pPr>
            <a:r>
              <a:rPr lang="en-US" sz="1200" b="0" dirty="0"/>
              <a:t>Initial control frame is TBD</a:t>
            </a:r>
          </a:p>
          <a:p>
            <a:pPr marL="0" indent="0"/>
            <a:r>
              <a:rPr lang="en-US" sz="1600" b="0" dirty="0"/>
              <a:t>Note: Some harmonization based on  [</a:t>
            </a:r>
            <a:r>
              <a:rPr lang="en-US" sz="1600" b="0" dirty="0">
                <a:hlinkClick r:id="rId9"/>
              </a:rPr>
              <a:t>23/1965</a:t>
            </a:r>
            <a:r>
              <a:rPr lang="en-US" sz="1600" b="0" dirty="0"/>
              <a:t>, </a:t>
            </a:r>
            <a:r>
              <a:rPr lang="en-US" sz="1600" b="0" dirty="0">
                <a:hlinkClick r:id="rId10"/>
              </a:rPr>
              <a:t>23/1875</a:t>
            </a:r>
            <a:r>
              <a:rPr lang="en-US" sz="1600" b="0" dirty="0"/>
              <a:t>, </a:t>
            </a:r>
            <a:r>
              <a:rPr lang="en-US" sz="1600" b="0" dirty="0">
                <a:hlinkClick r:id="rId8"/>
              </a:rPr>
              <a:t>23/2003</a:t>
            </a:r>
            <a:r>
              <a:rPr lang="en-US" sz="1600" b="0" dirty="0"/>
              <a:t>, </a:t>
            </a:r>
            <a:r>
              <a:rPr lang="en-US" sz="1600" b="0" dirty="0">
                <a:hlinkClick r:id="rId9"/>
              </a:rPr>
              <a:t>23/1965</a:t>
            </a:r>
            <a:r>
              <a:rPr lang="en-US" sz="1600" b="0" dirty="0"/>
              <a:t>]</a:t>
            </a:r>
          </a:p>
          <a:p>
            <a:pPr marL="0" indent="0"/>
            <a:endParaRPr lang="en-US" sz="1600" b="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0885878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E4A015-D955-EAE9-DED5-F159A007A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2D067E-BB5B-CEE8-5D45-60411B8BB37F}"/>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2CA7935B-1939-3C0A-54B2-63B5F3690AD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(DRU, sounding, A-PPDU, </a:t>
            </a:r>
            <a:r>
              <a:rPr lang="en-GB" sz="1600" dirty="0" err="1"/>
              <a:t>preemption</a:t>
            </a:r>
            <a:r>
              <a:rPr lang="en-GB" sz="1600" dirty="0"/>
              <a:t>)</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24/0814</a:t>
            </a:r>
            <a:r>
              <a:rPr lang="en-GB" sz="1200" dirty="0">
                <a:solidFill>
                  <a:srgbClr val="00B050"/>
                </a:solidFill>
              </a:rPr>
              <a:t> Tone distribution in DRUs							Yan Xin</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24/0882</a:t>
            </a:r>
            <a:r>
              <a:rPr lang="en-US" sz="1200" dirty="0">
                <a:solidFill>
                  <a:srgbClr val="00B050"/>
                </a:solidFill>
              </a:rPr>
              <a:t> Thoughts on DRU Availability						Yusuke Asai</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23/1906</a:t>
            </a:r>
            <a:r>
              <a:rPr lang="en-GB" sz="1200" dirty="0">
                <a:solidFill>
                  <a:srgbClr val="00B050"/>
                </a:solidFill>
              </a:rPr>
              <a:t> Channel Information Feedback for Smooth Beamforming - Follow Up	JEON EUNSUNG</a:t>
            </a:r>
          </a:p>
          <a:p>
            <a:pPr lvl="1">
              <a:buFont typeface="Arial" panose="020B0604020202020204" pitchFamily="34" charset="0"/>
              <a:buChar char="•"/>
            </a:pPr>
            <a:r>
              <a:rPr lang="en-GB" sz="1200" dirty="0">
                <a:solidFill>
                  <a:schemeClr val="bg1">
                    <a:lumMod val="75000"/>
                  </a:schemeClr>
                </a:solidFill>
                <a:hlinkClick r:id="rId5">
                  <a:extLst>
                    <a:ext uri="{A12FA001-AC4F-418D-AE19-62706E023703}">
                      <ahyp:hlinkClr xmlns:ahyp="http://schemas.microsoft.com/office/drawing/2018/hyperlinkcolor" val="tx"/>
                    </a:ext>
                  </a:extLst>
                </a:hlinkClick>
              </a:rPr>
              <a:t>24/0224</a:t>
            </a:r>
            <a:r>
              <a:rPr lang="en-GB" sz="1200" dirty="0">
                <a:solidFill>
                  <a:schemeClr val="bg1">
                    <a:lumMod val="75000"/>
                  </a:schemeClr>
                </a:solidFill>
              </a:rPr>
              <a:t> Discussion on A-PPDU follow-up						Ross Jian Yu</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24/0431</a:t>
            </a:r>
            <a:r>
              <a:rPr lang="en-GB" sz="1200" dirty="0">
                <a:solidFill>
                  <a:schemeClr val="bg1">
                    <a:lumMod val="75000"/>
                  </a:schemeClr>
                </a:solidFill>
              </a:rPr>
              <a:t> Signal for </a:t>
            </a:r>
            <a:r>
              <a:rPr lang="en-GB" sz="1200" dirty="0" err="1">
                <a:solidFill>
                  <a:schemeClr val="bg1">
                    <a:lumMod val="75000"/>
                  </a:schemeClr>
                </a:solidFill>
              </a:rPr>
              <a:t>preemption</a:t>
            </a:r>
            <a:r>
              <a:rPr lang="en-GB" sz="1200" dirty="0">
                <a:solidFill>
                  <a:schemeClr val="bg1">
                    <a:lumMod val="75000"/>
                  </a:schemeClr>
                </a:solidFill>
              </a:rPr>
              <a:t> request							Xiangxin Gu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9A1E60F-6BA9-CEC8-7AD2-BD812B2F5D7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5E858752-CE01-B4A9-3811-EA151490973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38A347E-AE6A-F6AC-63D5-49E1DC5FB5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98715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64EB7-F6AC-C2F2-CC15-A4E0CA1D05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ABBF09-D1F0-6A73-F1D9-6C24CD5BB479}"/>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718B8906-65B1-9B56-D21F-910E765A44F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i="0" strike="noStrike" dirty="0">
                <a:solidFill>
                  <a:srgbClr val="00B050"/>
                </a:solidFill>
                <a:effectLst/>
                <a:hlinkClick r:id="rId2">
                  <a:extLst>
                    <a:ext uri="{A12FA001-AC4F-418D-AE19-62706E023703}">
                      <ahyp:hlinkClr xmlns:ahyp="http://schemas.microsoft.com/office/drawing/2018/hyperlinkcolor" val="tx"/>
                    </a:ext>
                  </a:extLst>
                </a:hlinkClick>
              </a:rPr>
              <a:t>24/0110</a:t>
            </a:r>
            <a:r>
              <a:rPr lang="en-US" sz="1200" dirty="0">
                <a:solidFill>
                  <a:srgbClr val="00B050"/>
                </a:solidFill>
              </a:rPr>
              <a:t> </a:t>
            </a:r>
            <a:r>
              <a:rPr lang="en-US" sz="1200" i="0" u="none" strike="noStrike" dirty="0">
                <a:solidFill>
                  <a:srgbClr val="00B050"/>
                </a:solidFill>
                <a:effectLst/>
              </a:rPr>
              <a:t>Regarding MPDU Identification Issue in Cross Link Error Recovery</a:t>
            </a:r>
            <a:r>
              <a:rPr lang="en-US" sz="1200" dirty="0">
                <a:solidFill>
                  <a:srgbClr val="00B050"/>
                </a:solidFill>
              </a:rPr>
              <a:t> 		</a:t>
            </a:r>
            <a:r>
              <a:rPr lang="en-US" sz="1200" i="0" u="none" strike="noStrike" dirty="0">
                <a:solidFill>
                  <a:srgbClr val="00B050"/>
                </a:solidFill>
                <a:effectLst/>
              </a:rPr>
              <a:t>Juseong Moon</a:t>
            </a:r>
            <a:r>
              <a:rPr lang="en-US" sz="1200" dirty="0">
                <a:solidFill>
                  <a:srgbClr val="00B050"/>
                </a:solidFill>
              </a:rPr>
              <a:t> </a:t>
            </a:r>
          </a:p>
          <a:p>
            <a:pPr lvl="1">
              <a:buFont typeface="Arial" panose="020B0604020202020204" pitchFamily="34" charset="0"/>
              <a:buChar char="•"/>
            </a:pPr>
            <a:r>
              <a:rPr lang="en-US" sz="1200" i="0" u="none" strike="sngStrike" dirty="0">
                <a:solidFill>
                  <a:srgbClr val="FF0000"/>
                </a:solidFill>
                <a:effectLst/>
              </a:rPr>
              <a:t>23/2153</a:t>
            </a:r>
            <a:r>
              <a:rPr lang="en-US" sz="1200" strike="sngStrike" dirty="0">
                <a:solidFill>
                  <a:srgbClr val="FF0000"/>
                </a:solidFill>
              </a:rPr>
              <a:t> </a:t>
            </a:r>
            <a:r>
              <a:rPr lang="en-US" sz="1200" i="0" u="none" strike="sngStrike" dirty="0">
                <a:solidFill>
                  <a:srgbClr val="FF0000"/>
                </a:solidFill>
                <a:effectLst/>
              </a:rPr>
              <a:t>UHR transmission reliability improvement</a:t>
            </a:r>
            <a:r>
              <a:rPr lang="en-US" sz="1200" strike="sngStrike" dirty="0">
                <a:solidFill>
                  <a:srgbClr val="FF0000"/>
                </a:solidFill>
              </a:rPr>
              <a:t> 						</a:t>
            </a:r>
            <a:r>
              <a:rPr lang="en-US" sz="1200" i="0" u="none" strike="sngStrike" dirty="0">
                <a:solidFill>
                  <a:srgbClr val="FF0000"/>
                </a:solidFill>
                <a:effectLst/>
              </a:rPr>
              <a:t>Yonggang Fang</a:t>
            </a:r>
            <a:r>
              <a:rPr lang="en-US" sz="1200" strike="sngStrike" dirty="0">
                <a:solidFill>
                  <a:srgbClr val="FF0000"/>
                </a:solidFill>
              </a:rPr>
              <a:t> </a:t>
            </a:r>
          </a:p>
          <a:p>
            <a:pPr lvl="1">
              <a:buFont typeface="Arial" panose="020B0604020202020204" pitchFamily="34" charset="0"/>
              <a:buChar char="•"/>
            </a:pPr>
            <a:r>
              <a:rPr lang="en-US" sz="1200" i="0" u="none" strike="noStrike" dirty="0">
                <a:solidFill>
                  <a:srgbClr val="00B050"/>
                </a:solidFill>
                <a:effectLst/>
                <a:hlinkClick r:id="rId3">
                  <a:extLst>
                    <a:ext uri="{A12FA001-AC4F-418D-AE19-62706E023703}">
                      <ahyp:hlinkClr xmlns:ahyp="http://schemas.microsoft.com/office/drawing/2018/hyperlinkcolor" val="tx"/>
                    </a:ext>
                  </a:extLst>
                </a:hlinkClick>
              </a:rPr>
              <a:t>24/0299</a:t>
            </a:r>
            <a:r>
              <a:rPr lang="en-US" sz="1200" dirty="0">
                <a:solidFill>
                  <a:srgbClr val="00B050"/>
                </a:solidFill>
              </a:rPr>
              <a:t> </a:t>
            </a:r>
            <a:r>
              <a:rPr lang="en-US" sz="1200" i="0" u="none" strike="noStrike" dirty="0">
                <a:solidFill>
                  <a:srgbClr val="00B050"/>
                </a:solidFill>
                <a:effectLst/>
              </a:rPr>
              <a:t>Initial ctrl frame for BW switching modes</a:t>
            </a:r>
            <a:r>
              <a:rPr lang="en-US" sz="1200" dirty="0">
                <a:solidFill>
                  <a:srgbClr val="00B050"/>
                </a:solidFill>
              </a:rPr>
              <a:t> 						</a:t>
            </a:r>
            <a:r>
              <a:rPr lang="en-US" sz="1200" i="0" u="none" strike="noStrike" dirty="0">
                <a:solidFill>
                  <a:srgbClr val="00B050"/>
                </a:solidFill>
                <a:effectLst/>
              </a:rPr>
              <a:t>Vishnu Ratnam</a:t>
            </a:r>
          </a:p>
          <a:p>
            <a:pPr lvl="1">
              <a:buFont typeface="Arial" panose="020B0604020202020204" pitchFamily="34" charset="0"/>
              <a:buChar char="•"/>
            </a:pPr>
            <a:r>
              <a:rPr lang="en-US" sz="1200" i="0" u="none" strike="noStrike" dirty="0">
                <a:solidFill>
                  <a:srgbClr val="00B050"/>
                </a:solidFill>
                <a:effectLst/>
                <a:hlinkClick r:id="rId4">
                  <a:extLst>
                    <a:ext uri="{A12FA001-AC4F-418D-AE19-62706E023703}">
                      <ahyp:hlinkClr xmlns:ahyp="http://schemas.microsoft.com/office/drawing/2018/hyperlinkcolor" val="tx"/>
                    </a:ext>
                  </a:extLst>
                </a:hlinkClick>
              </a:rPr>
              <a:t>24/0408</a:t>
            </a:r>
            <a:r>
              <a:rPr lang="en-US" sz="1200" dirty="0">
                <a:solidFill>
                  <a:srgbClr val="00B050"/>
                </a:solidFill>
              </a:rPr>
              <a:t> </a:t>
            </a:r>
            <a:r>
              <a:rPr lang="en-US" sz="1200" i="0" u="none" strike="noStrike" dirty="0">
                <a:solidFill>
                  <a:srgbClr val="00B050"/>
                </a:solidFill>
                <a:effectLst/>
              </a:rPr>
              <a:t>Enhancements on TWT SP Management</a:t>
            </a:r>
            <a:r>
              <a:rPr lang="en-US" sz="1200" dirty="0">
                <a:solidFill>
                  <a:srgbClr val="00B050"/>
                </a:solidFill>
              </a:rPr>
              <a:t> 						</a:t>
            </a:r>
            <a:r>
              <a:rPr lang="en-US" sz="1200" i="0" u="none" strike="noStrike" dirty="0">
                <a:solidFill>
                  <a:srgbClr val="00B050"/>
                </a:solidFill>
                <a:effectLst/>
              </a:rPr>
              <a:t>Kumail Haider</a:t>
            </a:r>
          </a:p>
          <a:p>
            <a:pPr lvl="1">
              <a:buFont typeface="Arial" panose="020B0604020202020204" pitchFamily="34" charset="0"/>
              <a:buChar char="•"/>
            </a:pPr>
            <a:r>
              <a:rPr lang="en-US" sz="1200" dirty="0">
                <a:solidFill>
                  <a:srgbClr val="00B050"/>
                </a:solidFill>
              </a:rPr>
              <a:t> 24/0480 Details on Context Transfer and Data Forwarding under FT Protocol		</a:t>
            </a:r>
            <a:r>
              <a:rPr lang="en-US" sz="1200" dirty="0" err="1">
                <a:solidFill>
                  <a:srgbClr val="00B050"/>
                </a:solidFill>
              </a:rPr>
              <a:t>Guogang</a:t>
            </a:r>
            <a:r>
              <a:rPr lang="en-US" sz="1200" dirty="0">
                <a:solidFill>
                  <a:srgbClr val="00B050"/>
                </a:solidFill>
              </a:rPr>
              <a:t> Huang</a:t>
            </a:r>
            <a:endParaRPr lang="en-GB" sz="12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86948B11-9782-AE14-208E-FD752EAF4DE9}"/>
              </a:ext>
            </a:extLst>
          </p:cNvPr>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87ADC05-6ACE-8F2B-8420-DC6FAA90B7C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070C154-A206-229C-5DA6-0367362B5F7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48925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Straw Poll 1: Do you agree to define mechanisms that enable APs operating on the same channel to coordinate their respective </a:t>
            </a:r>
            <a:r>
              <a:rPr lang="en-US" sz="1200" dirty="0" err="1"/>
              <a:t>rTWT</a:t>
            </a:r>
            <a:r>
              <a:rPr lang="en-US" sz="1200" dirty="0"/>
              <a:t> schedules and/or to ensure that one AP extends the protection of the </a:t>
            </a:r>
            <a:r>
              <a:rPr lang="en-US" sz="1200" dirty="0" err="1"/>
              <a:t>rTWT</a:t>
            </a:r>
            <a:r>
              <a:rPr lang="en-US" sz="1200" dirty="0"/>
              <a:t> schedule of the other AP.</a:t>
            </a:r>
          </a:p>
          <a:p>
            <a:pPr lvl="1">
              <a:buFont typeface="Arial" panose="020B0604020202020204" pitchFamily="34" charset="0"/>
              <a:buChar char="•"/>
            </a:pPr>
            <a:r>
              <a:rPr lang="en-US" sz="1100" dirty="0"/>
              <a:t>NOTE – TBD mechanisms including negotiation between 2 APs and advertisement.</a:t>
            </a:r>
          </a:p>
          <a:p>
            <a:pPr marL="0" indent="0"/>
            <a:r>
              <a:rPr lang="en-US" sz="1200" b="0" dirty="0"/>
              <a:t>Note: Supporting list: [</a:t>
            </a:r>
            <a:r>
              <a:rPr lang="en-US" sz="1200" b="0" dirty="0">
                <a:hlinkClick r:id="rId2"/>
              </a:rPr>
              <a:t>23/0250</a:t>
            </a:r>
            <a:r>
              <a:rPr lang="en-US" sz="1200" b="0" dirty="0"/>
              <a:t>, </a:t>
            </a:r>
            <a:r>
              <a:rPr lang="en-US" sz="1200" b="0" dirty="0">
                <a:hlinkClick r:id="rId3"/>
              </a:rPr>
              <a:t>23/1887</a:t>
            </a:r>
            <a:r>
              <a:rPr lang="en-US" sz="1200" b="0" dirty="0"/>
              <a:t>, </a:t>
            </a:r>
            <a:r>
              <a:rPr lang="en-US" sz="1200" b="0" dirty="0">
                <a:hlinkClick r:id="rId4"/>
              </a:rPr>
              <a:t>23/1916</a:t>
            </a:r>
            <a:r>
              <a:rPr lang="en-US" sz="1200" b="0" dirty="0"/>
              <a:t>, </a:t>
            </a:r>
            <a:r>
              <a:rPr lang="en-US" sz="1200" b="0" dirty="0">
                <a:hlinkClick r:id="rId5"/>
              </a:rPr>
              <a:t>23/1952</a:t>
            </a:r>
            <a:r>
              <a:rPr lang="en-US" sz="1200" b="0" dirty="0"/>
              <a:t>, </a:t>
            </a:r>
            <a:r>
              <a:rPr lang="en-US" sz="1200" b="0" dirty="0">
                <a:hlinkClick r:id="rId6"/>
              </a:rPr>
              <a:t>23/1962</a:t>
            </a:r>
            <a:r>
              <a:rPr lang="en-US" sz="1200" b="0" dirty="0"/>
              <a:t>, </a:t>
            </a:r>
            <a:r>
              <a:rPr lang="en-US" sz="1200" b="0" dirty="0">
                <a:hlinkClick r:id="rId7"/>
              </a:rPr>
              <a:t>23/2022</a:t>
            </a:r>
            <a:r>
              <a:rPr lang="en-US" sz="1200" b="0" dirty="0"/>
              <a:t>, </a:t>
            </a:r>
            <a:r>
              <a:rPr lang="en-US" sz="1200" b="0" dirty="0">
                <a:solidFill>
                  <a:srgbClr val="FF0000"/>
                </a:solidFill>
                <a:hlinkClick r:id="rId8"/>
              </a:rPr>
              <a:t>23/2084</a:t>
            </a:r>
            <a:r>
              <a:rPr lang="en-US" sz="1200" b="0" dirty="0">
                <a:solidFill>
                  <a:schemeClr val="tx1"/>
                </a:solidFill>
              </a:rPr>
              <a:t>,</a:t>
            </a:r>
            <a:r>
              <a:rPr lang="en-US" sz="1200" b="0" dirty="0">
                <a:solidFill>
                  <a:srgbClr val="FF0000"/>
                </a:solidFill>
              </a:rPr>
              <a:t> </a:t>
            </a:r>
            <a:r>
              <a:rPr lang="en-US" sz="1200" b="0" dirty="0">
                <a:hlinkClick r:id="rId9"/>
              </a:rPr>
              <a:t>24/0160</a:t>
            </a:r>
            <a:r>
              <a:rPr lang="en-US" sz="1200" b="0" dirty="0"/>
              <a:t>, </a:t>
            </a:r>
            <a:r>
              <a:rPr lang="en-US" sz="1200" b="0" dirty="0">
                <a:hlinkClick r:id="rId10"/>
              </a:rPr>
              <a:t>24/0161</a:t>
            </a:r>
            <a:r>
              <a:rPr lang="en-US" sz="1200" b="0" dirty="0"/>
              <a:t>, </a:t>
            </a:r>
            <a:r>
              <a:rPr lang="en-US" sz="1200" b="0" dirty="0">
                <a:hlinkClick r:id="rId11"/>
              </a:rPr>
              <a:t>24/0388</a:t>
            </a:r>
            <a:r>
              <a:rPr lang="en-US" sz="1200" b="0" dirty="0"/>
              <a:t>, </a:t>
            </a:r>
            <a:r>
              <a:rPr lang="en-US" sz="1200" b="0" dirty="0">
                <a:hlinkClick r:id="rId12"/>
              </a:rPr>
              <a:t>24/0407</a:t>
            </a:r>
            <a:r>
              <a:rPr lang="en-US" sz="1200" b="0" dirty="0"/>
              <a:t>]</a:t>
            </a:r>
          </a:p>
          <a:p>
            <a:pPr>
              <a:buFont typeface="Arial" panose="020B0604020202020204" pitchFamily="34" charset="0"/>
              <a:buChar char="•"/>
            </a:pPr>
            <a:r>
              <a:rPr lang="en-US" sz="1200" dirty="0"/>
              <a:t>Straw Poll 2: Do you agree that, if an AP extends the protection of the </a:t>
            </a:r>
            <a:r>
              <a:rPr lang="en-US" sz="1200" dirty="0" err="1"/>
              <a:t>rTWT</a:t>
            </a:r>
            <a:r>
              <a:rPr lang="en-US" sz="1200" dirty="0"/>
              <a:t> schedule of another AP, following negotiation or through other means, then:</a:t>
            </a:r>
          </a:p>
          <a:p>
            <a:pPr lvl="1">
              <a:buFont typeface="Arial" panose="020B0604020202020204" pitchFamily="34" charset="0"/>
              <a:buChar char="•"/>
            </a:pPr>
            <a:r>
              <a:rPr lang="en-US" sz="1100" dirty="0"/>
              <a:t>The AP shall ensure its TXOP ends before the start time of the corresponding OBSS </a:t>
            </a:r>
            <a:r>
              <a:rPr lang="en-US" sz="1100" dirty="0" err="1"/>
              <a:t>rTWT</a:t>
            </a:r>
            <a:r>
              <a:rPr lang="en-US" sz="1100" dirty="0"/>
              <a:t> SP(s)</a:t>
            </a:r>
          </a:p>
          <a:p>
            <a:pPr lvl="1">
              <a:buFont typeface="Arial" panose="020B0604020202020204" pitchFamily="34" charset="0"/>
              <a:buChar char="•"/>
            </a:pPr>
            <a:r>
              <a:rPr lang="en-US" sz="1100" dirty="0"/>
              <a:t>The AP shall advertise in the beacon frames it transmits the OBSS </a:t>
            </a:r>
            <a:r>
              <a:rPr lang="en-US" sz="1100" dirty="0" err="1"/>
              <a:t>rTWT</a:t>
            </a:r>
            <a:r>
              <a:rPr lang="en-US" sz="1100" dirty="0"/>
              <a:t> schedule so that its associated STAs supporting </a:t>
            </a:r>
            <a:r>
              <a:rPr lang="en-US" sz="1100" dirty="0" err="1"/>
              <a:t>rTWT</a:t>
            </a:r>
            <a:r>
              <a:rPr lang="en-US" sz="1100" dirty="0"/>
              <a:t> follow the baseline </a:t>
            </a:r>
            <a:r>
              <a:rPr lang="en-US" sz="1100" dirty="0" err="1"/>
              <a:t>rTWT</a:t>
            </a:r>
            <a:r>
              <a:rPr lang="en-US" sz="1100" dirty="0"/>
              <a:t> rules for the OBSS </a:t>
            </a:r>
            <a:r>
              <a:rPr lang="en-US" sz="1100" dirty="0" err="1"/>
              <a:t>rTWT</a:t>
            </a:r>
            <a:r>
              <a:rPr lang="en-US" sz="1100" dirty="0"/>
              <a:t> schedule.</a:t>
            </a:r>
          </a:p>
          <a:p>
            <a:pPr marL="0" indent="0"/>
            <a:r>
              <a:rPr lang="en-US" sz="1200" b="0" dirty="0"/>
              <a:t>Note: Supporting list: [</a:t>
            </a:r>
            <a:r>
              <a:rPr lang="en-US" sz="1200" b="0" dirty="0">
                <a:hlinkClick r:id="rId2"/>
              </a:rPr>
              <a:t>23/0250</a:t>
            </a:r>
            <a:r>
              <a:rPr lang="en-US" sz="1200" b="0" dirty="0"/>
              <a:t>, </a:t>
            </a:r>
            <a:r>
              <a:rPr lang="en-US" sz="1200" b="0" dirty="0">
                <a:hlinkClick r:id="rId3"/>
              </a:rPr>
              <a:t>23/1887</a:t>
            </a:r>
            <a:r>
              <a:rPr lang="en-US" sz="1200" b="0" dirty="0"/>
              <a:t>, </a:t>
            </a:r>
            <a:r>
              <a:rPr lang="en-US" sz="1200" b="0" dirty="0">
                <a:hlinkClick r:id="rId4"/>
              </a:rPr>
              <a:t>23/1916</a:t>
            </a:r>
            <a:r>
              <a:rPr lang="en-US" sz="1200" b="0" dirty="0"/>
              <a:t>, </a:t>
            </a:r>
            <a:r>
              <a:rPr lang="en-US" sz="1200" b="0" dirty="0">
                <a:hlinkClick r:id="rId5"/>
              </a:rPr>
              <a:t>23/1952</a:t>
            </a:r>
            <a:r>
              <a:rPr lang="en-US" sz="1200" b="0" dirty="0"/>
              <a:t>, </a:t>
            </a:r>
            <a:r>
              <a:rPr lang="en-US" sz="1200" b="0" dirty="0">
                <a:hlinkClick r:id="rId6"/>
              </a:rPr>
              <a:t>23/1962</a:t>
            </a:r>
            <a:r>
              <a:rPr lang="en-US" sz="1200" b="0" dirty="0"/>
              <a:t>, </a:t>
            </a:r>
            <a:r>
              <a:rPr lang="en-US" sz="1200" b="0" dirty="0">
                <a:hlinkClick r:id="rId7"/>
              </a:rPr>
              <a:t>23/2022</a:t>
            </a:r>
            <a:r>
              <a:rPr lang="en-US" sz="1200" b="0" dirty="0"/>
              <a:t>, </a:t>
            </a:r>
            <a:r>
              <a:rPr lang="en-US" sz="1200" b="0" dirty="0">
                <a:solidFill>
                  <a:srgbClr val="FF0000"/>
                </a:solidFill>
                <a:hlinkClick r:id="rId8"/>
              </a:rPr>
              <a:t>23/2084</a:t>
            </a:r>
            <a:r>
              <a:rPr lang="en-US" sz="1200" b="0" dirty="0">
                <a:solidFill>
                  <a:schemeClr val="tx1"/>
                </a:solidFill>
              </a:rPr>
              <a:t>,</a:t>
            </a:r>
            <a:r>
              <a:rPr lang="en-US" sz="1200" b="0" dirty="0">
                <a:solidFill>
                  <a:srgbClr val="FF0000"/>
                </a:solidFill>
              </a:rPr>
              <a:t> </a:t>
            </a:r>
            <a:r>
              <a:rPr lang="en-US" sz="1200" b="0" dirty="0">
                <a:hlinkClick r:id="rId9"/>
              </a:rPr>
              <a:t>24/0160</a:t>
            </a:r>
            <a:r>
              <a:rPr lang="en-US" sz="1200" b="0" dirty="0"/>
              <a:t>, </a:t>
            </a:r>
            <a:r>
              <a:rPr lang="en-US" sz="1200" b="0" dirty="0">
                <a:hlinkClick r:id="rId10"/>
              </a:rPr>
              <a:t>24/0161</a:t>
            </a:r>
            <a:r>
              <a:rPr lang="en-US" sz="1200" b="0" dirty="0"/>
              <a:t>, </a:t>
            </a:r>
            <a:r>
              <a:rPr lang="en-US" sz="1200" b="0" dirty="0">
                <a:hlinkClick r:id="rId11"/>
              </a:rPr>
              <a:t>24/0388</a:t>
            </a:r>
            <a:r>
              <a:rPr lang="en-US" sz="1200" b="0" dirty="0"/>
              <a:t>, </a:t>
            </a:r>
            <a:r>
              <a:rPr lang="en-US" sz="1200" b="0" dirty="0">
                <a:hlinkClick r:id="rId12"/>
              </a:rPr>
              <a:t>24/0407</a:t>
            </a:r>
            <a:r>
              <a:rPr lang="en-US" sz="1200" b="0" dirty="0"/>
              <a:t>]</a:t>
            </a:r>
          </a:p>
          <a:p>
            <a:pPr>
              <a:buFont typeface="Arial" panose="020B0604020202020204" pitchFamily="34" charset="0"/>
              <a:buChar char="•"/>
            </a:pPr>
            <a:r>
              <a:rPr lang="en-US" sz="1200" dirty="0"/>
              <a:t>Straw Poll 3: Do you support to define in 11bn a mode of operation that enables a STA to access the secondary channel while the primary channel is known to be busy due to OBSS traffic or other TBD conditions?</a:t>
            </a:r>
          </a:p>
          <a:p>
            <a:pPr lvl="1">
              <a:buFont typeface="Arial" panose="020B0604020202020204" pitchFamily="34" charset="0"/>
              <a:buChar char="•"/>
            </a:pPr>
            <a:r>
              <a:rPr lang="en-US" sz="1100" dirty="0"/>
              <a:t>The mode of operation shall not assume that the STA is capable to detect or decode a frame and obtain NAV information of the secondary channel concurrently with the primary channel.</a:t>
            </a:r>
          </a:p>
          <a:p>
            <a:pPr lvl="1">
              <a:buFont typeface="Arial" panose="020B0604020202020204" pitchFamily="34" charset="0"/>
              <a:buChar char="•"/>
            </a:pPr>
            <a:r>
              <a:rPr lang="en-US" sz="1100" dirty="0"/>
              <a:t>A BSS shall only have a single NPCA primary channel (name TBD) on which the STA contends while the primary channel of the BSS is known to be busy due to OBSS traffic or other TBD conditions.</a:t>
            </a:r>
          </a:p>
          <a:p>
            <a:pPr marL="0" indent="0"/>
            <a:r>
              <a:rPr lang="en-US" sz="1200" b="0" dirty="0"/>
              <a:t>Note: Discussed in several sessions and several submissions discuss similar concept, ref: [</a:t>
            </a:r>
            <a:r>
              <a:rPr lang="en-US" sz="1200" b="0" dirty="0">
                <a:hlinkClick r:id="rId13"/>
              </a:rPr>
              <a:t>23/1911r0</a:t>
            </a:r>
            <a:r>
              <a:rPr lang="en-US" sz="1200" b="0" dirty="0"/>
              <a:t>, </a:t>
            </a:r>
            <a:r>
              <a:rPr lang="en-US" sz="1200" b="0" dirty="0">
                <a:hlinkClick r:id="rId14"/>
              </a:rPr>
              <a:t>23/1913r2</a:t>
            </a:r>
            <a:r>
              <a:rPr lang="en-US" sz="1200" b="0" dirty="0"/>
              <a:t>, </a:t>
            </a:r>
            <a:r>
              <a:rPr lang="en-US" sz="1200" b="0" dirty="0">
                <a:hlinkClick r:id="rId15"/>
              </a:rPr>
              <a:t>23/1935r1</a:t>
            </a:r>
            <a:r>
              <a:rPr lang="en-US" sz="1200" b="0" dirty="0"/>
              <a:t>, </a:t>
            </a:r>
            <a:r>
              <a:rPr lang="en-US" sz="1200" b="0" dirty="0">
                <a:hlinkClick r:id="rId16"/>
              </a:rPr>
              <a:t>23/2005r1</a:t>
            </a:r>
            <a:r>
              <a:rPr lang="en-US" sz="1200" b="0" dirty="0"/>
              <a:t>, </a:t>
            </a:r>
            <a:r>
              <a:rPr lang="en-US" sz="1200" b="0" dirty="0">
                <a:hlinkClick r:id="rId17"/>
              </a:rPr>
              <a:t>23/2023r1</a:t>
            </a:r>
            <a:r>
              <a:rPr lang="en-US" sz="1200" b="0" dirty="0"/>
              <a:t>, </a:t>
            </a:r>
            <a:r>
              <a:rPr lang="en-US" sz="1200" b="0" dirty="0">
                <a:hlinkClick r:id="rId18"/>
              </a:rPr>
              <a:t>24/0070r1</a:t>
            </a:r>
            <a:r>
              <a:rPr lang="en-US" sz="1200" b="0" dirty="0"/>
              <a:t>, </a:t>
            </a:r>
            <a:r>
              <a:rPr lang="en-US" sz="1200" b="0" dirty="0">
                <a:hlinkClick r:id="rId19"/>
              </a:rPr>
              <a:t>24/458r0</a:t>
            </a:r>
            <a:r>
              <a:rPr lang="en-US" sz="1200" b="0" dirty="0"/>
              <a:t>, </a:t>
            </a:r>
            <a:r>
              <a:rPr lang="en-US" sz="1200" b="0" dirty="0">
                <a:hlinkClick r:id="rId20"/>
              </a:rPr>
              <a:t>24/486r0</a:t>
            </a:r>
            <a:r>
              <a:rPr lang="en-US" sz="1200" b="0" dirty="0"/>
              <a:t>, </a:t>
            </a:r>
            <a:r>
              <a:rPr lang="en-US" sz="1200" b="0" dirty="0">
                <a:hlinkClick r:id="rId21"/>
              </a:rPr>
              <a:t>24/538r0</a:t>
            </a:r>
            <a:r>
              <a:rPr lang="en-US" sz="1200" b="0" dirty="0"/>
              <a:t>, </a:t>
            </a:r>
            <a:r>
              <a:rPr lang="en-US" sz="1200" b="0" dirty="0">
                <a:hlinkClick r:id="rId22"/>
              </a:rPr>
              <a:t>24/670</a:t>
            </a:r>
            <a:r>
              <a:rPr lang="en-US" sz="1200" b="0" dirty="0"/>
              <a:t>]</a:t>
            </a:r>
          </a:p>
          <a:p>
            <a:pPr marL="0" indent="0"/>
            <a:endParaRPr lang="en-US" sz="1200" b="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3449558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DACF4-8566-444F-4DE8-F0086167D0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DBECEC-52EE-0478-C1E8-BA594251242E}"/>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A05AF86A-AA35-A229-65E8-3A73A1D1B6C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Miscellaneous Part 2 (mics. plus channel access)</a:t>
            </a:r>
          </a:p>
          <a:p>
            <a:pPr lvl="1">
              <a:buFont typeface="Arial" panose="020B0604020202020204" pitchFamily="34" charset="0"/>
              <a:buChar char="•"/>
            </a:pPr>
            <a:r>
              <a:rPr lang="en-GB" sz="1100" dirty="0">
                <a:hlinkClick r:id="rId2"/>
              </a:rPr>
              <a:t>24/0224</a:t>
            </a:r>
            <a:r>
              <a:rPr lang="en-GB" sz="1100" dirty="0"/>
              <a:t> Discussion on A-PPDU follow-up							Ross Jian Yu</a:t>
            </a:r>
          </a:p>
          <a:p>
            <a:pPr lvl="1">
              <a:buFont typeface="Arial" panose="020B0604020202020204" pitchFamily="34" charset="0"/>
              <a:buChar char="•"/>
            </a:pPr>
            <a:r>
              <a:rPr lang="en-GB" sz="1100" dirty="0">
                <a:hlinkClick r:id="rId3"/>
              </a:rPr>
              <a:t>24/0431</a:t>
            </a:r>
            <a:r>
              <a:rPr lang="en-GB" sz="1100" dirty="0"/>
              <a:t> Signal for </a:t>
            </a:r>
            <a:r>
              <a:rPr lang="en-GB" sz="1100" dirty="0" err="1"/>
              <a:t>preemption</a:t>
            </a:r>
            <a:r>
              <a:rPr lang="en-GB" sz="1100" dirty="0"/>
              <a:t> request							</a:t>
            </a:r>
            <a:r>
              <a:rPr lang="en-GB" sz="1100" dirty="0" err="1"/>
              <a:t>Xiangxin</a:t>
            </a:r>
            <a:r>
              <a:rPr lang="en-GB" sz="1100" dirty="0"/>
              <a:t> Gu</a:t>
            </a:r>
          </a:p>
          <a:p>
            <a:pPr marL="800100" lvl="1" indent="-342900">
              <a:buFont typeface="Arial" panose="020B0604020202020204" pitchFamily="34" charset="0"/>
              <a:buChar char="•"/>
            </a:pPr>
            <a:r>
              <a:rPr lang="en-GB" sz="1100" dirty="0">
                <a:hlinkClick r:id="rId4"/>
              </a:rPr>
              <a:t>24/0435</a:t>
            </a:r>
            <a:r>
              <a:rPr lang="en-GB" sz="1100" dirty="0"/>
              <a:t> Ideas related to achieving (Ultra) High Reliability</a:t>
            </a:r>
            <a:r>
              <a:rPr lang="en-US" sz="1100" dirty="0"/>
              <a:t> 				</a:t>
            </a:r>
            <a:r>
              <a:rPr lang="en-GB" sz="1100" dirty="0"/>
              <a:t>Leif Wilhelmsson</a:t>
            </a:r>
            <a:endParaRPr lang="en-US" sz="1100" dirty="0"/>
          </a:p>
          <a:p>
            <a:pPr marL="800100" lvl="1" indent="-342900">
              <a:buFont typeface="Arial" panose="020B0604020202020204" pitchFamily="34" charset="0"/>
              <a:buChar char="•"/>
            </a:pPr>
            <a:r>
              <a:rPr lang="en-US" sz="1100" dirty="0">
                <a:solidFill>
                  <a:srgbClr val="FF0000"/>
                </a:solidFill>
                <a:hlinkClick r:id="rId5"/>
              </a:rPr>
              <a:t>24/0812</a:t>
            </a:r>
            <a:r>
              <a:rPr lang="en-US" sz="1100" dirty="0"/>
              <a:t>* Using Multi-Layer Transmission with Legacy Devices				Leif Wilhelmsson</a:t>
            </a:r>
          </a:p>
          <a:p>
            <a:pPr marL="800100" lvl="1" indent="-342900">
              <a:buFont typeface="Arial" panose="020B0604020202020204" pitchFamily="34" charset="0"/>
              <a:buChar char="•"/>
            </a:pPr>
            <a:r>
              <a:rPr lang="en-US" sz="1100" dirty="0">
                <a:solidFill>
                  <a:srgbClr val="FF0000"/>
                </a:solidFill>
                <a:hlinkClick r:id="rId6"/>
              </a:rPr>
              <a:t>24/0772</a:t>
            </a:r>
            <a:r>
              <a:rPr lang="en-US" sz="1100" dirty="0"/>
              <a:t> CSMA Collision analysis							Sigurd Schelstraete</a:t>
            </a:r>
          </a:p>
          <a:p>
            <a:pPr marL="800100" lvl="1" indent="-342900">
              <a:buFont typeface="Arial" panose="020B0604020202020204" pitchFamily="34" charset="0"/>
              <a:buChar char="•"/>
            </a:pPr>
            <a:r>
              <a:rPr lang="en-US" sz="1100" dirty="0">
                <a:solidFill>
                  <a:srgbClr val="FF0000"/>
                </a:solidFill>
                <a:hlinkClick r:id="rId7"/>
              </a:rPr>
              <a:t>24/0773</a:t>
            </a:r>
            <a:r>
              <a:rPr lang="en-US" sz="1100" dirty="0"/>
              <a:t> CSMA with enhanced Collision Avoidance					Sigurd Schelstraete</a:t>
            </a:r>
          </a:p>
          <a:p>
            <a:pPr marL="800100" lvl="1" indent="-342900">
              <a:buFont typeface="Arial" panose="020B0604020202020204" pitchFamily="34" charset="0"/>
              <a:buChar char="•"/>
            </a:pPr>
            <a:r>
              <a:rPr lang="en-US" sz="1100">
                <a:solidFill>
                  <a:srgbClr val="FF0000"/>
                </a:solidFill>
                <a:hlinkClick r:id="rId8"/>
              </a:rPr>
              <a:t>24/0774</a:t>
            </a:r>
            <a:r>
              <a:rPr lang="en-US" sz="1100" dirty="0">
                <a:solidFill>
                  <a:schemeClr val="tx1"/>
                </a:solidFill>
              </a:rPr>
              <a:t> </a:t>
            </a:r>
            <a:r>
              <a:rPr lang="en-US" sz="1100">
                <a:solidFill>
                  <a:schemeClr val="tx1"/>
                </a:solidFill>
              </a:rPr>
              <a:t>UHR </a:t>
            </a:r>
            <a:r>
              <a:rPr lang="en-US" sz="1100" dirty="0">
                <a:solidFill>
                  <a:schemeClr val="tx1"/>
                </a:solidFill>
              </a:rPr>
              <a:t>preamble design follow-up					</a:t>
            </a:r>
            <a:r>
              <a:rPr lang="en-US" sz="1100">
                <a:solidFill>
                  <a:schemeClr val="tx1"/>
                </a:solidFill>
              </a:rPr>
              <a:t>		Sigurd </a:t>
            </a:r>
            <a:r>
              <a:rPr lang="en-US" sz="1100" dirty="0" err="1">
                <a:solidFill>
                  <a:schemeClr val="tx1"/>
                </a:solidFill>
              </a:rPr>
              <a:t>Schelstraete</a:t>
            </a:r>
            <a:endParaRPr lang="en-US" sz="1100" dirty="0">
              <a:solidFill>
                <a:schemeClr val="tx1"/>
              </a:solidFill>
            </a:endParaRPr>
          </a:p>
          <a:p>
            <a:pPr marL="800100" lvl="1" indent="-342900">
              <a:buFont typeface="Arial" panose="020B0604020202020204" pitchFamily="34" charset="0"/>
              <a:buChar char="•"/>
            </a:pPr>
            <a:r>
              <a:rPr lang="en-GB" sz="1100" dirty="0">
                <a:hlinkClick r:id="rId9"/>
              </a:rPr>
              <a:t>1985r1</a:t>
            </a:r>
            <a:r>
              <a:rPr lang="en-GB" sz="1100" dirty="0"/>
              <a:t>** Longer LDPC Codeword							</a:t>
            </a:r>
            <a:r>
              <a:rPr lang="en-GB" sz="1100" dirty="0" err="1"/>
              <a:t>Rethna</a:t>
            </a:r>
            <a:r>
              <a:rPr lang="en-GB" sz="1100" dirty="0"/>
              <a:t> </a:t>
            </a:r>
            <a:r>
              <a:rPr lang="en-GB" sz="1100" dirty="0" err="1"/>
              <a:t>Pulikkoonattu</a:t>
            </a:r>
            <a:endParaRPr lang="en-GB" sz="1100" dirty="0"/>
          </a:p>
          <a:p>
            <a:pPr marL="800100" lvl="1" indent="-342900">
              <a:buFont typeface="Arial" panose="020B0604020202020204" pitchFamily="34" charset="0"/>
              <a:buChar char="•"/>
            </a:pPr>
            <a:r>
              <a:rPr lang="en-GB" sz="1100" dirty="0"/>
              <a:t> </a:t>
            </a:r>
            <a:r>
              <a:rPr lang="en-GB" sz="1100" dirty="0">
                <a:hlinkClick r:id="rId10"/>
              </a:rPr>
              <a:t>873r0</a:t>
            </a:r>
            <a:r>
              <a:rPr lang="en-GB" sz="1100" dirty="0"/>
              <a:t>** </a:t>
            </a:r>
            <a:r>
              <a:rPr lang="en-US" sz="1100" dirty="0"/>
              <a:t>Design Targets and Considerations for Enhanced Long Range			Jianhan Liu</a:t>
            </a:r>
            <a:endParaRPr lang="en-GB" sz="11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a:p>
            <a:pPr marL="0" lvl="0" indent="0"/>
            <a:endParaRPr lang="en-US" sz="1400" dirty="0"/>
          </a:p>
        </p:txBody>
      </p:sp>
      <p:sp>
        <p:nvSpPr>
          <p:cNvPr id="4" name="Slide Number Placeholder 3">
            <a:extLst>
              <a:ext uri="{FF2B5EF4-FFF2-40B4-BE49-F238E27FC236}">
                <a16:creationId xmlns:a16="http://schemas.microsoft.com/office/drawing/2014/main" id="{D39F8B81-E53D-CCB4-CE49-5594D6EA65A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31DC674-F25A-E0D9-8863-0260D20063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EF123B4-EFFA-B4D7-11D1-6F1D9AF265FF}"/>
              </a:ext>
            </a:extLst>
          </p:cNvPr>
          <p:cNvSpPr>
            <a:spLocks noGrp="1"/>
          </p:cNvSpPr>
          <p:nvPr>
            <p:ph type="dt" idx="15"/>
          </p:nvPr>
        </p:nvSpPr>
        <p:spPr>
          <a:xfrm>
            <a:off x="696912" y="333375"/>
            <a:ext cx="1874823" cy="273050"/>
          </a:xfrm>
        </p:spPr>
        <p:txBody>
          <a:bodyPr/>
          <a:lstStyle/>
          <a:p>
            <a:r>
              <a:rPr lang="en-US" dirty="0"/>
              <a:t>May 2024</a:t>
            </a:r>
            <a:endParaRPr lang="en-GB" dirty="0"/>
          </a:p>
        </p:txBody>
      </p:sp>
      <p:sp>
        <p:nvSpPr>
          <p:cNvPr id="18" name="TextBox 17">
            <a:extLst>
              <a:ext uri="{FF2B5EF4-FFF2-40B4-BE49-F238E27FC236}">
                <a16:creationId xmlns:a16="http://schemas.microsoft.com/office/drawing/2014/main" id="{D65DFB57-7E2A-CC4C-5E8E-AE059C536454}"/>
              </a:ext>
            </a:extLst>
          </p:cNvPr>
          <p:cNvSpPr txBox="1"/>
          <p:nvPr/>
        </p:nvSpPr>
        <p:spPr>
          <a:xfrm>
            <a:off x="1033418" y="6006559"/>
            <a:ext cx="4327275" cy="461665"/>
          </a:xfrm>
          <a:prstGeom prst="rect">
            <a:avLst/>
          </a:prstGeom>
          <a:noFill/>
        </p:spPr>
        <p:txBody>
          <a:bodyPr wrap="none" rtlCol="0">
            <a:spAutoFit/>
          </a:bodyPr>
          <a:lstStyle/>
          <a:p>
            <a:r>
              <a:rPr lang="en-US" sz="1200" dirty="0">
                <a:solidFill>
                  <a:schemeClr val="tx1"/>
                </a:solidFill>
              </a:rPr>
              <a:t>*Out of order per author’s request to present together with 24/0435</a:t>
            </a:r>
          </a:p>
          <a:p>
            <a:r>
              <a:rPr lang="en-US" sz="1200" dirty="0">
                <a:solidFill>
                  <a:schemeClr val="tx1"/>
                </a:solidFill>
              </a:rPr>
              <a:t>**Additions as per PHY ad-hoc chair’s report.</a:t>
            </a:r>
          </a:p>
        </p:txBody>
      </p:sp>
    </p:spTree>
    <p:extLst>
      <p:ext uri="{BB962C8B-B14F-4D97-AF65-F5344CB8AC3E}">
        <p14:creationId xmlns:p14="http://schemas.microsoft.com/office/powerpoint/2010/main" val="39995485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DFF34-B460-E18A-8033-4398F026FF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F6C9F4-60FB-FDEB-FF05-05E01741C55C}"/>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54CBC60-DCE1-D077-03AF-2D804C1A943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(last Roaming plus NPCA Part 1)</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dirty="0">
                <a:solidFill>
                  <a:schemeClr val="tx1"/>
                </a:solidFill>
                <a:hlinkClick r:id="rId2"/>
              </a:rPr>
              <a:t>24/0070</a:t>
            </a:r>
            <a:r>
              <a:rPr lang="en-US" sz="1200" dirty="0">
                <a:solidFill>
                  <a:schemeClr val="tx1"/>
                </a:solidFill>
              </a:rPr>
              <a:t> Some details about non-primary channel access				</a:t>
            </a:r>
            <a:r>
              <a:rPr lang="en-US" sz="1200" dirty="0" err="1">
                <a:solidFill>
                  <a:schemeClr val="tx1"/>
                </a:solidFill>
              </a:rPr>
              <a:t>Yunbo</a:t>
            </a:r>
            <a:r>
              <a:rPr lang="en-US" sz="1200" dirty="0">
                <a:solidFill>
                  <a:schemeClr val="tx1"/>
                </a:solidFill>
              </a:rPr>
              <a:t> Li</a:t>
            </a:r>
          </a:p>
          <a:p>
            <a:pPr lvl="1">
              <a:buFont typeface="Arial" panose="020B0604020202020204" pitchFamily="34" charset="0"/>
              <a:buChar char="•"/>
            </a:pPr>
            <a:r>
              <a:rPr lang="en-US" sz="1200" dirty="0">
                <a:solidFill>
                  <a:srgbClr val="FF0000"/>
                </a:solidFill>
                <a:hlinkClick r:id="rId3"/>
              </a:rPr>
              <a:t>24/0426</a:t>
            </a:r>
            <a:r>
              <a:rPr lang="en-US" sz="1200" dirty="0">
                <a:solidFill>
                  <a:schemeClr val="tx1"/>
                </a:solidFill>
              </a:rPr>
              <a:t> EDCA for Non-Primary Channel Access					</a:t>
            </a:r>
            <a:r>
              <a:rPr lang="en-US" sz="1200" dirty="0" err="1">
                <a:solidFill>
                  <a:schemeClr val="tx1"/>
                </a:solidFill>
              </a:rPr>
              <a:t>Dongju</a:t>
            </a:r>
            <a:r>
              <a:rPr lang="en-US" sz="1200" dirty="0">
                <a:solidFill>
                  <a:schemeClr val="tx1"/>
                </a:solidFill>
              </a:rPr>
              <a:t> Cha</a:t>
            </a:r>
          </a:p>
          <a:p>
            <a:pPr lvl="1">
              <a:buFont typeface="Arial" panose="020B0604020202020204" pitchFamily="34" charset="0"/>
              <a:buChar char="•"/>
            </a:pPr>
            <a:r>
              <a:rPr lang="en-US" sz="1200" dirty="0">
                <a:solidFill>
                  <a:srgbClr val="FF0000"/>
                </a:solidFill>
                <a:hlinkClick r:id="rId4"/>
              </a:rPr>
              <a:t>24/0427</a:t>
            </a:r>
            <a:r>
              <a:rPr lang="en-US" sz="1200" dirty="0">
                <a:solidFill>
                  <a:schemeClr val="tx1"/>
                </a:solidFill>
              </a:rPr>
              <a:t> Enabling Non-Primary Channel Access					</a:t>
            </a:r>
            <a:r>
              <a:rPr lang="en-US" sz="1200" dirty="0" err="1">
                <a:solidFill>
                  <a:schemeClr val="tx1"/>
                </a:solidFill>
              </a:rPr>
              <a:t>Dongju</a:t>
            </a:r>
            <a:r>
              <a:rPr lang="en-US" sz="1200" dirty="0">
                <a:solidFill>
                  <a:schemeClr val="tx1"/>
                </a:solidFill>
              </a:rPr>
              <a:t> Cha</a:t>
            </a:r>
          </a:p>
          <a:p>
            <a:pPr lvl="1">
              <a:buFont typeface="Arial" panose="020B0604020202020204" pitchFamily="34" charset="0"/>
              <a:buChar char="•"/>
            </a:pPr>
            <a:r>
              <a:rPr lang="en-US" sz="1200" dirty="0">
                <a:solidFill>
                  <a:schemeClr val="tx1"/>
                </a:solidFill>
                <a:hlinkClick r:id="rId5"/>
              </a:rPr>
              <a:t>24/0458</a:t>
            </a:r>
            <a:r>
              <a:rPr lang="en-US" sz="1200" dirty="0">
                <a:solidFill>
                  <a:schemeClr val="tx1"/>
                </a:solidFill>
              </a:rPr>
              <a:t> Considerations on Non-Primary Channel Access				Salvatore </a:t>
            </a:r>
            <a:r>
              <a:rPr lang="en-US" sz="1200" dirty="0" err="1">
                <a:solidFill>
                  <a:schemeClr val="tx1"/>
                </a:solidFill>
              </a:rPr>
              <a:t>Talarico</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7827B33A-1311-23B1-42EF-6A8B1E91139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25A7D3CD-18CA-117D-5E09-D728031699E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1B75DF1-B961-FE14-4457-184A2190342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634854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r>
              <a:rPr lang="en-US" sz="1400" dirty="0"/>
              <a:t>Straw Poll 1: Do you agree that during roaming, after the request/response exchange that initiates notification of the DS mapping change from the current AP MLD to the target AP MLD,</a:t>
            </a:r>
          </a:p>
          <a:p>
            <a:pPr lvl="1"/>
            <a:r>
              <a:rPr lang="en-US" sz="1200" dirty="0"/>
              <a:t>The current AP MLD is able to deliver buffered DL data frames for a TBD period of time.</a:t>
            </a:r>
          </a:p>
          <a:p>
            <a:pPr lvl="1"/>
            <a:r>
              <a:rPr lang="en-US" sz="1200" dirty="0"/>
              <a:t>The non-AP MLD may retrieve buffered DL data frames from the current AP MLD</a:t>
            </a:r>
          </a:p>
          <a:p>
            <a:pPr lvl="1"/>
            <a:r>
              <a:rPr lang="en-US" sz="1200" dirty="0"/>
              <a:t>TBD – The non-AP MLD shall not send UL data to current AP MLD</a:t>
            </a:r>
          </a:p>
          <a:p>
            <a:pPr lvl="1"/>
            <a:r>
              <a:rPr lang="en-US" sz="1200" dirty="0"/>
              <a:t>The non-AP MLD may send UL data to target AP MLD.</a:t>
            </a:r>
          </a:p>
          <a:p>
            <a:pPr lvl="1"/>
            <a:r>
              <a:rPr lang="en-US" sz="1200" dirty="0"/>
              <a:t>It is assumed that the target AP MLD is able to deliver data frames after the DS mapping change</a:t>
            </a:r>
          </a:p>
          <a:p>
            <a:r>
              <a:rPr lang="en-US" sz="1400" b="0" dirty="0"/>
              <a:t>Note: Supporting list: [</a:t>
            </a:r>
            <a:r>
              <a:rPr lang="en-US" sz="1400" b="0" dirty="0">
                <a:hlinkClick r:id="rId2"/>
              </a:rPr>
              <a:t>23/1971</a:t>
            </a:r>
            <a:r>
              <a:rPr lang="en-US" sz="1400" b="0" dirty="0"/>
              <a:t>, </a:t>
            </a:r>
            <a:r>
              <a:rPr lang="en-US" sz="1400" b="0" dirty="0">
                <a:hlinkClick r:id="rId3"/>
              </a:rPr>
              <a:t>23/1996</a:t>
            </a:r>
            <a:r>
              <a:rPr lang="en-US" sz="1400" b="0" dirty="0"/>
              <a:t>, </a:t>
            </a:r>
            <a:r>
              <a:rPr lang="en-US" sz="1400" b="0" dirty="0">
                <a:hlinkClick r:id="rId4"/>
              </a:rPr>
              <a:t>24/0052</a:t>
            </a:r>
            <a:r>
              <a:rPr lang="en-US" sz="1400" b="0" dirty="0"/>
              <a:t>, </a:t>
            </a:r>
            <a:r>
              <a:rPr lang="en-US" sz="1400" b="0" dirty="0">
                <a:hlinkClick r:id="rId5"/>
              </a:rPr>
              <a:t>24/0083</a:t>
            </a:r>
            <a:r>
              <a:rPr lang="en-US" sz="1400" b="0" dirty="0"/>
              <a:t>, </a:t>
            </a:r>
            <a:r>
              <a:rPr lang="en-US" sz="1400" b="0" dirty="0">
                <a:hlinkClick r:id="rId6"/>
              </a:rPr>
              <a:t>24/0101</a:t>
            </a:r>
            <a:r>
              <a:rPr lang="en-US" sz="1400" b="0" dirty="0"/>
              <a:t>, </a:t>
            </a:r>
            <a:r>
              <a:rPr lang="en-US" sz="1400" b="0" dirty="0">
                <a:hlinkClick r:id="rId7"/>
              </a:rPr>
              <a:t>24/0396</a:t>
            </a:r>
            <a:r>
              <a:rPr lang="en-US" sz="1400" b="0" dirty="0"/>
              <a:t>, </a:t>
            </a:r>
            <a:r>
              <a:rPr lang="en-US" sz="1400" b="0" dirty="0">
                <a:hlinkClick r:id="rId8"/>
              </a:rPr>
              <a:t>24/0412</a:t>
            </a:r>
            <a:r>
              <a:rPr lang="en-US" sz="1400" b="0" dirty="0"/>
              <a:t>, </a:t>
            </a:r>
            <a:r>
              <a:rPr lang="en-US" sz="1400" b="0" dirty="0">
                <a:hlinkClick r:id="rId9"/>
              </a:rPr>
              <a:t>24/0679</a:t>
            </a:r>
            <a:r>
              <a:rPr lang="en-US" sz="1400" b="0" dirty="0"/>
              <a:t>]</a:t>
            </a:r>
          </a:p>
          <a:p>
            <a:r>
              <a:rPr lang="en-US" sz="1400" dirty="0"/>
              <a:t>Straw Poll 2: Do you agree to enable per TID buffer size reporting of a larger queue in UHR?</a:t>
            </a:r>
          </a:p>
          <a:p>
            <a:pPr lvl="1"/>
            <a:r>
              <a:rPr lang="en-US" sz="1200" dirty="0"/>
              <a:t>Note: It is an optional feature.</a:t>
            </a:r>
          </a:p>
          <a:p>
            <a:pPr lvl="1"/>
            <a:r>
              <a:rPr lang="en-US" sz="1200" dirty="0"/>
              <a:t>Note: In the baseline, the maximum approximate per TID queue size to report is 2,147,328 octets</a:t>
            </a:r>
          </a:p>
          <a:p>
            <a:r>
              <a:rPr lang="en-US" sz="1400" b="0" dirty="0"/>
              <a:t>Note: The reference document is </a:t>
            </a:r>
            <a:r>
              <a:rPr lang="en-US" sz="1400" b="0" dirty="0">
                <a:hlinkClick r:id="rId10"/>
              </a:rPr>
              <a:t>23-2007r2</a:t>
            </a:r>
            <a:r>
              <a:rPr lang="en-US" sz="1400" b="0" dirty="0"/>
              <a:t>.</a:t>
            </a:r>
          </a:p>
          <a:p>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2229518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AC540-6774-AAD3-B7EB-CCABE2602C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913BFA-F967-E6B4-538C-7E3F175AA99E}"/>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2F86CF3C-94C2-CF42-A8D8-2339A9A69E3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Channelization + MIMO</a:t>
            </a:r>
          </a:p>
          <a:p>
            <a:pPr lvl="1">
              <a:buFont typeface="Arial" panose="020B0604020202020204" pitchFamily="34" charset="0"/>
              <a:buChar char="•"/>
            </a:pPr>
            <a:r>
              <a:rPr lang="en-GB" sz="1200" i="0" u="sng" strike="noStrike" kern="1200" dirty="0">
                <a:solidFill>
                  <a:srgbClr val="0000FF"/>
                </a:solidFill>
                <a:effectLst/>
                <a:latin typeface="Times New Roman" panose="02020603050405020304" pitchFamily="18" charset="0"/>
                <a:ea typeface="Times New Roman" panose="02020603050405020304" pitchFamily="18" charset="0"/>
                <a:hlinkClick r:id="rId2"/>
              </a:rPr>
              <a:t>24/0508</a:t>
            </a:r>
            <a:r>
              <a:rPr lang="en-GB" sz="12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Extended 6 GHz channelization 						Thomas Derham</a:t>
            </a:r>
            <a:endParaRPr lang="en-US" sz="1200" dirty="0">
              <a:solidFill>
                <a:srgbClr val="FF0000"/>
              </a:solidFill>
            </a:endParaRPr>
          </a:p>
          <a:p>
            <a:pPr lvl="1">
              <a:buFont typeface="Arial" panose="020B0604020202020204" pitchFamily="34" charset="0"/>
              <a:buChar char="•"/>
            </a:pPr>
            <a:r>
              <a:rPr lang="en-US" sz="1200" dirty="0">
                <a:solidFill>
                  <a:srgbClr val="FF0000"/>
                </a:solidFill>
                <a:hlinkClick r:id="rId3"/>
              </a:rPr>
              <a:t>24/0750</a:t>
            </a:r>
            <a:r>
              <a:rPr lang="en-US" sz="1200" dirty="0">
                <a:solidFill>
                  <a:schemeClr val="tx1"/>
                </a:solidFill>
              </a:rPr>
              <a:t> Tx EVM Setting for MIMO Detection					Genadiy Tsodik</a:t>
            </a:r>
          </a:p>
          <a:p>
            <a:pPr lvl="1">
              <a:buFont typeface="Arial" panose="020B0604020202020204" pitchFamily="34" charset="0"/>
              <a:buChar char="•"/>
            </a:pPr>
            <a:r>
              <a:rPr lang="en-US" sz="1200" dirty="0">
                <a:solidFill>
                  <a:srgbClr val="FF0000"/>
                </a:solidFill>
                <a:hlinkClick r:id="rId4"/>
              </a:rPr>
              <a:t>24/0810</a:t>
            </a:r>
            <a:r>
              <a:rPr lang="en-US" sz="1200" dirty="0">
                <a:solidFill>
                  <a:srgbClr val="FF0000"/>
                </a:solidFill>
              </a:rPr>
              <a:t> </a:t>
            </a:r>
            <a:r>
              <a:rPr lang="en-US" sz="1200" dirty="0" err="1">
                <a:solidFill>
                  <a:schemeClr val="tx1"/>
                </a:solidFill>
              </a:rPr>
              <a:t>DPWiFi</a:t>
            </a:r>
            <a:r>
              <a:rPr lang="en-US" sz="1200" dirty="0">
                <a:solidFill>
                  <a:schemeClr val="tx1"/>
                </a:solidFill>
              </a:rPr>
              <a:t> MIMO Multiplexing and Beamforming				Carlos Rios</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B8613C7D-ADF5-2617-069C-F1BCA8AA083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0C0DD4AB-2930-5AB8-1EF5-59CAC84CBF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F272CC-68C9-AA60-ACC5-9ADAA10EE14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4674363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46BC-9388-6F7C-4AB7-F6805054FB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838C38-773F-8FDE-3FDF-391C0A5DBF9B}"/>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42F5F7D-D1A4-4F15-B474-D7E4FCB02B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NPCA Part 2</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strike="sngStrike" dirty="0">
                <a:solidFill>
                  <a:srgbClr val="FF0000"/>
                </a:solidFill>
              </a:rPr>
              <a:t>24/0487 Some considerations on non-primary channel access			Ming Gan</a:t>
            </a:r>
          </a:p>
          <a:p>
            <a:pPr lvl="1">
              <a:buFont typeface="Arial" panose="020B0604020202020204" pitchFamily="34" charset="0"/>
              <a:buChar char="•"/>
            </a:pPr>
            <a:r>
              <a:rPr lang="en-US" sz="1200" dirty="0">
                <a:solidFill>
                  <a:srgbClr val="FF0000"/>
                </a:solidFill>
                <a:hlinkClick r:id="rId2"/>
              </a:rPr>
              <a:t>24/0495</a:t>
            </a:r>
            <a:r>
              <a:rPr lang="en-US" sz="1200" dirty="0">
                <a:solidFill>
                  <a:schemeClr val="tx1"/>
                </a:solidFill>
              </a:rPr>
              <a:t> Non-primary channel access (NPCA) - follow up			Minyoung Park</a:t>
            </a:r>
          </a:p>
          <a:p>
            <a:pPr lvl="1">
              <a:buFont typeface="Arial" panose="020B0604020202020204" pitchFamily="34" charset="0"/>
              <a:buChar char="•"/>
            </a:pPr>
            <a:r>
              <a:rPr lang="en-US" sz="1200" strike="sngStrike" dirty="0">
                <a:solidFill>
                  <a:srgbClr val="FF0000"/>
                </a:solidFill>
              </a:rPr>
              <a:t>24/0496 Secondary channel usage follow up					Liwen Chu</a:t>
            </a:r>
          </a:p>
          <a:p>
            <a:pPr lvl="1">
              <a:buFont typeface="Arial" panose="020B0604020202020204" pitchFamily="34" charset="0"/>
              <a:buChar char="•"/>
            </a:pPr>
            <a:r>
              <a:rPr lang="en-US" sz="1200" dirty="0">
                <a:solidFill>
                  <a:schemeClr val="tx1"/>
                </a:solidFill>
                <a:hlinkClick r:id="rId3"/>
              </a:rPr>
              <a:t>24/0538</a:t>
            </a:r>
            <a:r>
              <a:rPr lang="en-US" sz="1200" dirty="0">
                <a:solidFill>
                  <a:schemeClr val="tx1"/>
                </a:solidFill>
              </a:rPr>
              <a:t> SP-based non-primary-channel-access 				Yue Zhao</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E31DE8C2-C466-D83B-D0D7-F940E61A8C7C}"/>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0519A838-5D11-206A-5F9C-C4879D54E3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4B88CA0-D0A5-F386-550C-CFE9DB37F45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290840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400" dirty="0"/>
              <a:t>Straw Poll 3: Do you agree that </a:t>
            </a:r>
            <a:r>
              <a:rPr lang="en-US" sz="1400" dirty="0" err="1"/>
              <a:t>TGbn</a:t>
            </a:r>
            <a:r>
              <a:rPr lang="en-US" sz="1400" dirty="0"/>
              <a:t> will define a mechanism where a non-AP STA can be allocated resources dynamically (i.e., on a per-TXOP basis) outside of its current operating bandwidth and within the associated AP’s BSS bandwidth?</a:t>
            </a:r>
          </a:p>
          <a:p>
            <a:r>
              <a:rPr lang="en-US" sz="1400" b="0" dirty="0"/>
              <a:t>Note: A converged SP among the authors of - </a:t>
            </a:r>
            <a:r>
              <a:rPr lang="en-US" sz="1400" b="0" dirty="0">
                <a:hlinkClick r:id="rId2"/>
              </a:rPr>
              <a:t>11-22/2204</a:t>
            </a:r>
            <a:r>
              <a:rPr lang="en-US" sz="1400" b="0" dirty="0"/>
              <a:t>, </a:t>
            </a:r>
            <a:r>
              <a:rPr lang="en-US" sz="1400" b="0" dirty="0">
                <a:hlinkClick r:id="rId3"/>
              </a:rPr>
              <a:t>11-23/2141</a:t>
            </a:r>
            <a:r>
              <a:rPr lang="en-US" sz="1400" b="0" dirty="0"/>
              <a:t> (Sindhu &amp; </a:t>
            </a:r>
            <a:r>
              <a:rPr lang="en-US" sz="1400" b="0" dirty="0" err="1"/>
              <a:t>Shubho</a:t>
            </a:r>
            <a:r>
              <a:rPr lang="en-US" sz="1400" b="0" dirty="0"/>
              <a:t>), </a:t>
            </a:r>
            <a:r>
              <a:rPr lang="en-US" sz="1400" b="0" dirty="0">
                <a:hlinkClick r:id="rId4"/>
              </a:rPr>
              <a:t>11-23/843</a:t>
            </a:r>
            <a:r>
              <a:rPr lang="en-US" sz="1400" b="0" dirty="0"/>
              <a:t> (</a:t>
            </a:r>
            <a:r>
              <a:rPr lang="en-US" sz="1400" b="0" dirty="0" err="1"/>
              <a:t>Liuming</a:t>
            </a:r>
            <a:r>
              <a:rPr lang="en-US" sz="1400" b="0" dirty="0"/>
              <a:t>), </a:t>
            </a:r>
            <a:r>
              <a:rPr lang="en-US" sz="1400" b="0" dirty="0">
                <a:hlinkClick r:id="rId5"/>
              </a:rPr>
              <a:t>11-23/1496</a:t>
            </a:r>
            <a:r>
              <a:rPr lang="en-US" sz="1400" b="0" dirty="0"/>
              <a:t> (</a:t>
            </a:r>
            <a:r>
              <a:rPr lang="en-US" sz="1400" b="0" dirty="0" err="1"/>
              <a:t>Kaiying</a:t>
            </a:r>
            <a:r>
              <a:rPr lang="en-US" sz="1400" b="0" dirty="0"/>
              <a:t>), </a:t>
            </a:r>
            <a:r>
              <a:rPr lang="en-US" sz="1400" b="0" dirty="0">
                <a:hlinkClick r:id="rId6"/>
              </a:rPr>
              <a:t>11-23/1892</a:t>
            </a:r>
            <a:r>
              <a:rPr lang="en-US" sz="1400" b="0" dirty="0"/>
              <a:t> (Gaurang), </a:t>
            </a:r>
            <a:r>
              <a:rPr lang="en-US" sz="1400" b="0" dirty="0">
                <a:hlinkClick r:id="rId7"/>
              </a:rPr>
              <a:t>11-23/1913</a:t>
            </a:r>
            <a:r>
              <a:rPr lang="en-US" sz="1400" b="0" dirty="0"/>
              <a:t> (</a:t>
            </a:r>
            <a:r>
              <a:rPr lang="en-US" sz="1400" b="0" dirty="0" err="1"/>
              <a:t>DongJu</a:t>
            </a:r>
            <a:r>
              <a:rPr lang="en-US" sz="1400" b="0" dirty="0"/>
              <a:t>), </a:t>
            </a:r>
            <a:r>
              <a:rPr lang="en-US" sz="1400" b="0" dirty="0">
                <a:hlinkClick r:id="rId8"/>
              </a:rPr>
              <a:t>11-23/1935</a:t>
            </a:r>
            <a:r>
              <a:rPr lang="en-US" sz="1400" b="0" dirty="0"/>
              <a:t> (Liwen), </a:t>
            </a:r>
            <a:r>
              <a:rPr lang="en-US" sz="1400" b="0" dirty="0">
                <a:hlinkClick r:id="rId9"/>
              </a:rPr>
              <a:t>11-23/2027</a:t>
            </a:r>
            <a:r>
              <a:rPr lang="en-US" sz="1400" b="0" dirty="0"/>
              <a:t> (Vishnu), </a:t>
            </a:r>
            <a:r>
              <a:rPr lang="en-US" sz="1400" b="0" dirty="0">
                <a:hlinkClick r:id="rId10"/>
              </a:rPr>
              <a:t>11-24/591</a:t>
            </a:r>
            <a:r>
              <a:rPr lang="en-US" sz="1400" b="0" dirty="0"/>
              <a:t> (</a:t>
            </a:r>
            <a:r>
              <a:rPr lang="en-US" sz="1400" b="0" dirty="0" err="1"/>
              <a:t>Morteza</a:t>
            </a:r>
            <a:r>
              <a:rPr lang="en-US" sz="1400" b="0" dirty="0"/>
              <a:t>).</a:t>
            </a:r>
          </a:p>
          <a:p>
            <a:pPr marL="0" indent="0"/>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1080549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July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t>Straw Polls (20’)</a:t>
            </a:r>
          </a:p>
          <a:p>
            <a:pPr>
              <a:buFont typeface="Arial" panose="020B0604020202020204" pitchFamily="34" charset="0"/>
              <a:buChar char="•"/>
            </a:pPr>
            <a:r>
              <a:rPr lang="en-US" sz="1400" b="0" dirty="0">
                <a:hlinkClick r:id="rId2"/>
              </a:rPr>
              <a:t>24/0444</a:t>
            </a:r>
            <a:r>
              <a:rPr lang="en-US" sz="1400" b="0" dirty="0"/>
              <a:t> Considerations on Joint Transmission				</a:t>
            </a:r>
            <a:r>
              <a:rPr lang="en-US" sz="1400" b="0" dirty="0" err="1"/>
              <a:t>Kazunobu</a:t>
            </a:r>
            <a:r>
              <a:rPr lang="en-US" sz="1400" b="0" dirty="0"/>
              <a:t> Serizawa</a:t>
            </a:r>
          </a:p>
          <a:p>
            <a:pPr>
              <a:buFont typeface="Arial" panose="020B0604020202020204" pitchFamily="34" charset="0"/>
              <a:buChar char="•"/>
            </a:pPr>
            <a:r>
              <a:rPr lang="en-GB" sz="1400" b="0" i="0" u="sng" strike="noStrike" kern="1200" dirty="0">
                <a:solidFill>
                  <a:srgbClr val="0000FF"/>
                </a:solidFill>
                <a:effectLst/>
                <a:ea typeface="Times New Roman" panose="02020603050405020304" pitchFamily="18" charset="0"/>
                <a:hlinkClick r:id="rId3"/>
              </a:rPr>
              <a:t>24/0529</a:t>
            </a:r>
            <a:r>
              <a:rPr lang="en-GB" sz="1400" b="0" i="0" u="none" strike="noStrike" kern="1200" dirty="0">
                <a:solidFill>
                  <a:srgbClr val="000000"/>
                </a:solidFill>
                <a:effectLst/>
                <a:ea typeface="Times New Roman" panose="02020603050405020304" pitchFamily="18" charset="0"/>
              </a:rPr>
              <a:t> Coordinated Spatial Reuse discussion 				Yusuke Tanaka</a:t>
            </a:r>
            <a:endParaRPr lang="en-US" sz="1400" b="0" i="0" u="none" strike="noStrike" dirty="0">
              <a:effectLst/>
            </a:endParaRPr>
          </a:p>
          <a:p>
            <a:pPr>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r>
              <a:rPr lang="en-US" sz="1800" dirty="0"/>
              <a:t>…</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latin typeface="Times New Roman" panose="02020603050405020304" pitchFamily="18" charset="0"/>
                <a:ea typeface="Times New Roman" panose="02020603050405020304" pitchFamily="18" charset="0"/>
              </a:rPr>
              <a: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July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sz="2000"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and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and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205075</TotalTime>
  <Words>7793</Words>
  <Application>Microsoft Office PowerPoint</Application>
  <PresentationFormat>On-screen Show (4:3)</PresentationFormat>
  <Paragraphs>1811</Paragraphs>
  <Slides>63</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3"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 Pending SPs</vt:lpstr>
      <vt:lpstr>Monday Joint Agenda-PM1</vt:lpstr>
      <vt:lpstr>Summary from March 2024 meeting</vt:lpstr>
      <vt:lpstr>Approve TG Minutes</vt:lpstr>
      <vt:lpstr>Vice Chair Election &amp; Secretary/Editor Confirmation</vt:lpstr>
      <vt:lpstr>Submissions (MAP Part 1)</vt:lpstr>
      <vt:lpstr>Straw Polls</vt:lpstr>
      <vt:lpstr>Monday Joint Agenda-PM2</vt:lpstr>
      <vt:lpstr>Submissions (MAP Part 2+Misc.)</vt:lpstr>
      <vt:lpstr>Straw Polls</vt:lpstr>
      <vt:lpstr>Tuesday PHY Agenda–AM2</vt:lpstr>
      <vt:lpstr>Tuesday MAC Agenda–AM2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Thursday PHY Agenda–AM2</vt:lpstr>
      <vt:lpstr>Thursday MAC Agenda–AM2</vt:lpstr>
      <vt:lpstr>Straw Polls</vt:lpstr>
      <vt:lpstr>Thursday Joint Agenda-PM2</vt:lpstr>
      <vt:lpstr>Submissions</vt:lpstr>
      <vt:lpstr>Motions</vt:lpstr>
      <vt:lpstr>Teleconference Plan</vt:lpstr>
      <vt:lpstr>Goals for July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2024-05-15T08:23:04Z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