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26" r:id="rId56"/>
    <p:sldId id="1149"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60" dt="2024-05-14T12:50:51.3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4T21:36:49.844" v="3644"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4T11:09:42.385" v="3535" actId="207"/>
        <pc:sldMkLst>
          <pc:docMk/>
          <pc:sldMk cId="2696761607" sldId="393"/>
        </pc:sldMkLst>
        <pc:graphicFrameChg chg="mod modGraphic">
          <ac:chgData name="Alfred Asterjadhi" userId="39de57b9-85c0-4fd1-aaac-8ca2b6560ad0" providerId="ADAL" clId="{CD86C3AA-724F-47E4-A1B1-D2C1BA05633B}" dt="2024-05-14T11:09:42.385" v="3535"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4T05:56:07.924" v="3443" actId="478"/>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4T05:56:02.248" v="3441"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4T21:33:55.174" v="3638"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4T21:33:55.174" v="3638"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4T17:28:16.442" v="3637" actId="20577"/>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4T17:28:16.442" v="3637" actId="2057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3T13:31:33.975" v="3319" actId="207"/>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3T13:31:33.975" v="3319"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4T21:36:49.844" v="3644" actId="20577"/>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4T21:36:49.844" v="3644" actId="2057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3T06:26:10.013" v="3031"/>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3T06:26:10.013" v="3031"/>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4T11:09:56.007" v="3537"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4T11:09:56.007" v="3537"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4T05:53:02.946" v="3408"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4T05:53:02.946" v="3408"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4T11:10:47.200" v="3547"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4T11:10:47.200" v="3547"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4T11:16:21.337" v="3586"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4T11:16:21.337" v="3586" actId="2057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4T12:18:51.432" v="3597" actId="403"/>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4T12:18:51.432" v="3597" actId="403"/>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4T12:20:02.005" v="3615" actId="11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4T12:20:02.005" v="3615" actId="11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4T12:19:11.678" v="3598" actId="21"/>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4T12:19:11.678" v="3598" actId="21"/>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3T06:46:22.850" v="3112" actId="2057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ac:chgData name="Alfred Asterjadhi" userId="39de57b9-85c0-4fd1-aaac-8ca2b6560ad0" providerId="ADAL" clId="{CD86C3AA-724F-47E4-A1B1-D2C1BA05633B}" dt="2024-05-13T06:46:18.205" v="3111"/>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4T21:34:53.493" v="3640" actId="20577"/>
        <pc:sldMasterMkLst>
          <pc:docMk/>
          <pc:sldMasterMk cId="0" sldId="2147483648"/>
        </pc:sldMasterMkLst>
        <pc:spChg chg="mod">
          <ac:chgData name="Alfred Asterjadhi" userId="39de57b9-85c0-4fd1-aaac-8ca2b6560ad0" providerId="ADAL" clId="{CD86C3AA-724F-47E4-A1B1-D2C1BA05633B}" dt="2024-05-14T21:34:53.493" v="3640"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399-00-00bn-thoughts-on-l4s-in-wi-fi.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01-00-00bn-dl-mu-ext-ppdus.pptx" TargetMode="External"/><Relationship Id="rId5" Type="http://schemas.openxmlformats.org/officeDocument/2006/relationships/hyperlink" Target="https://mentor.ieee.org/802.11/dcn/23/11-23-1985-02-00bn-longer-ldpc-codeword.pptx" TargetMode="External"/><Relationship Id="rId10" Type="http://schemas.openxmlformats.org/officeDocument/2006/relationships/hyperlink" Target="https://mentor.ieee.org/802.11/dcn/24/11-24-0450-00-00bn-a-proposal-for-uhr-soft-ap-power-save.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31-02-00bn-signal-for-preemption-request.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812-01-00bn-using-multi-layer-transmission-with-legacy-device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773-00-00bn-csma-with-enhanced-collision-avoidance.pptx" TargetMode="External"/><Relationship Id="rId4" Type="http://schemas.openxmlformats.org/officeDocument/2006/relationships/hyperlink" Target="https://mentor.ieee.org/802.11/dcn/24/11-24-0772-00-00bn-csma-collision-analysis.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0843-01-0uhr-considerations-on-dynamic-subchannel-operation.pptx" TargetMode="External"/><Relationship Id="rId18" Type="http://schemas.openxmlformats.org/officeDocument/2006/relationships/hyperlink" Target="https://mentor.ieee.org/802.11/dcn/23/11-23-2027-02-00bn-considerations-for-dso-sub-band-switch-delay.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2141-00-00bn-further-discussion-on-dynamic-subband-operation.pptx" TargetMode="External"/><Relationship Id="rId17" Type="http://schemas.openxmlformats.org/officeDocument/2006/relationships/hyperlink" Target="https://mentor.ieee.org/802.11/dcn/23/11-23-1935-01-00bn-secondary-channel-usage-follow-up.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1913-02-00bn-secondary-channel-access-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2/11-22-2204-00-0uhr-dynamic-subband-operation.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1892-00-00bn-thoughts-on-dynamic-subchannel-operation.pptx" TargetMode="External"/><Relationship Id="rId10" Type="http://schemas.openxmlformats.org/officeDocument/2006/relationships/hyperlink" Target="https://mentor.ieee.org/802.11/dcn/23/11-23-2007-02-00bn-enhancement-of-bsr.pptx" TargetMode="External"/><Relationship Id="rId19"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496-00-0uhr-emlsr-dynamic-subband-operation.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750-00-00bn-tx-evm-setting-for-mimo-detect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10-03-00bn-dpwifi-mimo-multiplexing-and-beamforming.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785633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39141019"/>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24/0412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048340"/>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62220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2642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13416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517205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24/0799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24/0800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695932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24/0921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chemeClr val="bg1">
                    <a:lumMod val="65000"/>
                  </a:schemeClr>
                </a:solidFill>
                <a:effectLst/>
              </a:rPr>
              <a:t> Seamless Roaming Recommendation						</a:t>
            </a:r>
            <a:r>
              <a:rPr lang="en-US" sz="1200" b="0" i="0" strike="noStrike" dirty="0" err="1">
                <a:solidFill>
                  <a:schemeClr val="bg1">
                    <a:lumMod val="65000"/>
                  </a:schemeClr>
                </a:solidFill>
                <a:effectLst/>
              </a:rPr>
              <a:t>Yelin</a:t>
            </a:r>
            <a:r>
              <a:rPr lang="en-US" sz="1200" b="0" i="0" strike="noStrike" dirty="0">
                <a:solidFill>
                  <a:schemeClr val="bg1">
                    <a:lumMod val="65000"/>
                  </a:schemeClr>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24/0814</a:t>
            </a:r>
            <a:r>
              <a:rPr lang="en-GB" sz="1200" dirty="0"/>
              <a:t> Tone distribution in DRUs							Yan Xin</a:t>
            </a:r>
          </a:p>
          <a:p>
            <a:pPr lvl="1">
              <a:buFont typeface="Arial" panose="020B0604020202020204" pitchFamily="34" charset="0"/>
              <a:buChar char="•"/>
            </a:pPr>
            <a:r>
              <a:rPr lang="en-US" sz="1200" dirty="0">
                <a:hlinkClick r:id="rId3"/>
              </a:rPr>
              <a:t>24/0882</a:t>
            </a:r>
            <a:r>
              <a:rPr lang="en-US" sz="1200" dirty="0"/>
              <a:t> Thoughts on DRU Availability						Yusuke Asai</a:t>
            </a:r>
          </a:p>
          <a:p>
            <a:pPr lvl="1">
              <a:buFont typeface="Arial" panose="020B0604020202020204" pitchFamily="34" charset="0"/>
              <a:buChar char="•"/>
            </a:pPr>
            <a:r>
              <a:rPr lang="en-GB" sz="1200" dirty="0">
                <a:hlinkClick r:id="rId4"/>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5"/>
              </a:rPr>
              <a:t>24/0224</a:t>
            </a:r>
            <a:r>
              <a:rPr lang="en-GB" sz="1200" dirty="0"/>
              <a:t> Discussion on A-PPDU follow-up						Ross Jian Yu</a:t>
            </a:r>
          </a:p>
          <a:p>
            <a:pPr lvl="1">
              <a:buFont typeface="Arial" panose="020B0604020202020204" pitchFamily="34" charset="0"/>
              <a:buChar char="•"/>
            </a:pPr>
            <a:r>
              <a:rPr lang="en-GB" sz="1200" dirty="0">
                <a:hlinkClick r:id="rId6"/>
              </a:rPr>
              <a:t>24/0431</a:t>
            </a:r>
            <a:r>
              <a:rPr lang="en-GB" sz="1200" dirty="0"/>
              <a:t> Signal for </a:t>
            </a:r>
            <a:r>
              <a:rPr lang="en-GB" sz="1200" dirty="0" err="1"/>
              <a:t>preemption</a:t>
            </a:r>
            <a:r>
              <a:rPr lang="en-GB" sz="1200" dirty="0"/>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FF0000"/>
                </a:solidFill>
                <a:effectLst/>
                <a:hlinkClick r:id="rId3"/>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hlinkClick r:id="rId4"/>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hlinkClick r:id="rId3"/>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hlinkClick r:id="rId4"/>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hlinkClick r:id="rId5"/>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hlinkClick r:id="rId6"/>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hlinkClick r:id="rId3"/>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hlinkClick r:id="rId4"/>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5"/>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200" dirty="0"/>
              <a:t>Straw Poll 1: Do you agree that during roaming, after the request/response exchange that initiates notification of the DS mapping change from the current AP MLD to the target AP MLD,</a:t>
            </a:r>
          </a:p>
          <a:p>
            <a:pPr lvl="1"/>
            <a:r>
              <a:rPr lang="en-US" sz="1100" dirty="0"/>
              <a:t>The current AP MLD is able to deliver buffered DL data frames for a TBD period of time.</a:t>
            </a:r>
          </a:p>
          <a:p>
            <a:pPr lvl="1"/>
            <a:r>
              <a:rPr lang="en-US" sz="1100" dirty="0"/>
              <a:t>The non-AP MLD may retrieve buffered DL data frames from the current AP MLD</a:t>
            </a:r>
          </a:p>
          <a:p>
            <a:pPr lvl="1"/>
            <a:r>
              <a:rPr lang="en-US" sz="1100" dirty="0"/>
              <a:t>TBD – The non-AP MLD shall not send UL data to current AP MLD</a:t>
            </a:r>
          </a:p>
          <a:p>
            <a:pPr lvl="1"/>
            <a:r>
              <a:rPr lang="en-US" sz="1100" dirty="0"/>
              <a:t>The non-AP MLD may send UL data to target AP MLD.</a:t>
            </a:r>
          </a:p>
          <a:p>
            <a:pPr lvl="1"/>
            <a:r>
              <a:rPr lang="en-US" sz="1100" dirty="0"/>
              <a:t>It is assumed that the target AP MLD is able to deliver data frames after the DS mapping change</a:t>
            </a:r>
          </a:p>
          <a:p>
            <a:r>
              <a:rPr lang="en-US" sz="1200" b="0" dirty="0"/>
              <a:t>Note: Supporting list: [</a:t>
            </a:r>
            <a:r>
              <a:rPr lang="en-US" sz="1200" b="0" dirty="0">
                <a:hlinkClick r:id="rId2"/>
              </a:rPr>
              <a:t>23/1971</a:t>
            </a:r>
            <a:r>
              <a:rPr lang="en-US" sz="1200" b="0" dirty="0"/>
              <a:t>, </a:t>
            </a:r>
            <a:r>
              <a:rPr lang="en-US" sz="1200" b="0" dirty="0">
                <a:hlinkClick r:id="rId3"/>
              </a:rPr>
              <a:t>23/1996</a:t>
            </a:r>
            <a:r>
              <a:rPr lang="en-US" sz="1200" b="0" dirty="0"/>
              <a:t>, </a:t>
            </a:r>
            <a:r>
              <a:rPr lang="en-US" sz="1200" b="0" dirty="0">
                <a:hlinkClick r:id="rId4"/>
              </a:rPr>
              <a:t>24/0052</a:t>
            </a:r>
            <a:r>
              <a:rPr lang="en-US" sz="1200" b="0" dirty="0"/>
              <a:t>, </a:t>
            </a:r>
            <a:r>
              <a:rPr lang="en-US" sz="1200" b="0" dirty="0">
                <a:hlinkClick r:id="rId5"/>
              </a:rPr>
              <a:t>24/0083</a:t>
            </a:r>
            <a:r>
              <a:rPr lang="en-US" sz="1200" b="0" dirty="0"/>
              <a:t>, </a:t>
            </a:r>
            <a:r>
              <a:rPr lang="en-US" sz="1200" b="0" dirty="0">
                <a:hlinkClick r:id="rId6"/>
              </a:rPr>
              <a:t>24/0101</a:t>
            </a:r>
            <a:r>
              <a:rPr lang="en-US" sz="1200" b="0" dirty="0"/>
              <a:t>, </a:t>
            </a:r>
            <a:r>
              <a:rPr lang="en-US" sz="1200" b="0" dirty="0">
                <a:hlinkClick r:id="rId7"/>
              </a:rPr>
              <a:t>24/0396</a:t>
            </a:r>
            <a:r>
              <a:rPr lang="en-US" sz="1200" b="0" dirty="0"/>
              <a:t>, </a:t>
            </a:r>
            <a:r>
              <a:rPr lang="en-US" sz="1200" b="0" dirty="0">
                <a:hlinkClick r:id="rId8"/>
              </a:rPr>
              <a:t>24/0412</a:t>
            </a:r>
            <a:r>
              <a:rPr lang="en-US" sz="1200" b="0" dirty="0"/>
              <a:t>, </a:t>
            </a:r>
            <a:r>
              <a:rPr lang="en-US" sz="1200" b="0" dirty="0">
                <a:hlinkClick r:id="rId9"/>
              </a:rPr>
              <a:t>24/0679</a:t>
            </a:r>
            <a:r>
              <a:rPr lang="en-US" sz="1200" b="0" dirty="0"/>
              <a:t>]</a:t>
            </a:r>
          </a:p>
          <a:p>
            <a:r>
              <a:rPr lang="en-US" sz="1200" dirty="0"/>
              <a:t>Straw Poll 2: Do you agree to enable per TID buffer size reporting of a larger queue in UHR?</a:t>
            </a:r>
          </a:p>
          <a:p>
            <a:pPr lvl="1"/>
            <a:r>
              <a:rPr lang="en-US" sz="1100" dirty="0"/>
              <a:t>Note: It is an optional feature.</a:t>
            </a:r>
          </a:p>
          <a:p>
            <a:pPr lvl="1"/>
            <a:r>
              <a:rPr lang="en-US" sz="1100" dirty="0"/>
              <a:t>Note: In the baseline, the maximum approximate per TID queue size to report is 2,147,328 octets</a:t>
            </a:r>
          </a:p>
          <a:p>
            <a:r>
              <a:rPr lang="en-US" sz="1200" b="0" dirty="0"/>
              <a:t>Note: The reference document is </a:t>
            </a:r>
            <a:r>
              <a:rPr lang="en-US" sz="1200" b="0" dirty="0">
                <a:hlinkClick r:id="rId10"/>
              </a:rPr>
              <a:t>23-2007r2</a:t>
            </a:r>
            <a:r>
              <a:rPr lang="en-US" sz="1200" b="0" dirty="0"/>
              <a:t>.</a:t>
            </a:r>
          </a:p>
          <a:p>
            <a:r>
              <a:rPr lang="en-US" sz="1200" dirty="0"/>
              <a:t>Straw Poll 3: Do you agree that TGbn will define a mechanism where a non-AP STA can be allocated resources dynamically (i.e., on a per-TXOP basis) outside of its current operating bandwidth and within the associated AP’s BSS bandwidth?</a:t>
            </a:r>
          </a:p>
          <a:p>
            <a:r>
              <a:rPr lang="en-US" sz="1200" b="0" dirty="0"/>
              <a:t>Note: A converged SP among the authors of - </a:t>
            </a:r>
            <a:r>
              <a:rPr lang="en-US" sz="1200" b="0" dirty="0">
                <a:hlinkClick r:id="rId11"/>
              </a:rPr>
              <a:t>11-22/2204</a:t>
            </a:r>
            <a:r>
              <a:rPr lang="en-US" sz="1200" b="0" dirty="0"/>
              <a:t>, </a:t>
            </a:r>
            <a:r>
              <a:rPr lang="en-US" sz="1200" b="0" dirty="0">
                <a:hlinkClick r:id="rId12"/>
              </a:rPr>
              <a:t>11-23/2141</a:t>
            </a:r>
            <a:r>
              <a:rPr lang="en-US" sz="1200" b="0" dirty="0"/>
              <a:t> (Sindhu &amp; </a:t>
            </a:r>
            <a:r>
              <a:rPr lang="en-US" sz="1200" b="0" dirty="0" err="1"/>
              <a:t>Shubho</a:t>
            </a:r>
            <a:r>
              <a:rPr lang="en-US" sz="1200" b="0" dirty="0"/>
              <a:t>), </a:t>
            </a:r>
            <a:r>
              <a:rPr lang="en-US" sz="1200" b="0" dirty="0">
                <a:hlinkClick r:id="rId13"/>
              </a:rPr>
              <a:t>11-23/843</a:t>
            </a:r>
            <a:r>
              <a:rPr lang="en-US" sz="1200" b="0" dirty="0"/>
              <a:t> (Liuming), </a:t>
            </a:r>
            <a:r>
              <a:rPr lang="en-US" sz="1200" b="0" dirty="0">
                <a:hlinkClick r:id="rId14"/>
              </a:rPr>
              <a:t>11-23/1496</a:t>
            </a:r>
            <a:r>
              <a:rPr lang="en-US" sz="1200" b="0" dirty="0"/>
              <a:t> (Kaiying), </a:t>
            </a:r>
            <a:r>
              <a:rPr lang="en-US" sz="1200" b="0" dirty="0">
                <a:hlinkClick r:id="rId15"/>
              </a:rPr>
              <a:t>11-23/1892</a:t>
            </a:r>
            <a:r>
              <a:rPr lang="en-US" sz="1200" b="0" dirty="0"/>
              <a:t> (Gaurang), </a:t>
            </a:r>
            <a:r>
              <a:rPr lang="en-US" sz="1200" b="0" dirty="0">
                <a:hlinkClick r:id="rId16"/>
              </a:rPr>
              <a:t>11-23/1913</a:t>
            </a:r>
            <a:r>
              <a:rPr lang="en-US" sz="1200" b="0" dirty="0"/>
              <a:t> (</a:t>
            </a:r>
            <a:r>
              <a:rPr lang="en-US" sz="1200" b="0" dirty="0" err="1"/>
              <a:t>DongJu</a:t>
            </a:r>
            <a:r>
              <a:rPr lang="en-US" sz="1200" b="0" dirty="0"/>
              <a:t>), </a:t>
            </a:r>
            <a:r>
              <a:rPr lang="en-US" sz="1200" b="0" dirty="0">
                <a:hlinkClick r:id="rId17"/>
              </a:rPr>
              <a:t>11-23/1935</a:t>
            </a:r>
            <a:r>
              <a:rPr lang="en-US" sz="1200" b="0" dirty="0"/>
              <a:t> (Liwen), </a:t>
            </a:r>
            <a:r>
              <a:rPr lang="en-US" sz="1200" b="0" dirty="0">
                <a:hlinkClick r:id="rId18"/>
              </a:rPr>
              <a:t>11-23/2027</a:t>
            </a:r>
            <a:r>
              <a:rPr lang="en-US" sz="1200" b="0" dirty="0"/>
              <a:t> (Vishnu), </a:t>
            </a:r>
            <a:r>
              <a:rPr lang="en-US" sz="1200" b="0" dirty="0">
                <a:hlinkClick r:id="rId19"/>
              </a:rPr>
              <a:t>11-24/591</a:t>
            </a:r>
            <a:r>
              <a:rPr lang="en-US" sz="1200" b="0" dirty="0"/>
              <a:t> (Morteza).</a:t>
            </a:r>
          </a:p>
          <a:p>
            <a:endParaRPr lang="en-US" sz="12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hlinkClick r:id="rId3"/>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hlinkClick r:id="rId4"/>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hlinkClick r:id="rId2"/>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3"/>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indent="0"/>
            <a:endParaRPr lang="en-US" sz="16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24/0444</a:t>
            </a:r>
            <a:r>
              <a:rPr lang="en-US" sz="1400" b="0" dirty="0"/>
              <a:t> Considerations on Joint Transmission				</a:t>
            </a:r>
            <a:r>
              <a:rPr lang="en-US" sz="1400" b="0" dirty="0" err="1"/>
              <a:t>Kazunobu</a:t>
            </a:r>
            <a:r>
              <a:rPr lang="en-US" sz="1400" b="0" dirty="0"/>
              <a:t> Serizawa</a:t>
            </a:r>
          </a:p>
          <a:p>
            <a:pPr>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24/0529</a:t>
            </a:r>
            <a:r>
              <a:rPr lang="en-GB" sz="1400" b="0" i="0" u="none" strike="noStrike" kern="1200" dirty="0">
                <a:solidFill>
                  <a:srgbClr val="000000"/>
                </a:solidFill>
                <a:effectLst/>
                <a:ea typeface="Times New Roman" panose="02020603050405020304" pitchFamily="18" charset="0"/>
              </a:rPr>
              <a:t> Coordinated Spatial Reuse discussion 				Yusuke Tanaka</a:t>
            </a:r>
            <a:endParaRPr lang="en-US" sz="1400" b="0" i="0" u="none" strike="noStrike" dirty="0">
              <a:effectLst/>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204948</TotalTime>
  <Words>7696</Words>
  <Application>Microsoft Office PowerPoint</Application>
  <PresentationFormat>On-screen Show (4:3)</PresentationFormat>
  <Paragraphs>1805</Paragraphs>
  <Slides>63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2024-05-14T21:36:56Z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