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37" r:id="rId33"/>
    <p:sldId id="1006" r:id="rId34"/>
    <p:sldId id="1023" r:id="rId35"/>
    <p:sldId id="1024" r:id="rId36"/>
    <p:sldId id="1142" r:id="rId37"/>
    <p:sldId id="1028" r:id="rId38"/>
    <p:sldId id="1143" r:id="rId39"/>
    <p:sldId id="1127" r:id="rId40"/>
    <p:sldId id="1128" r:id="rId41"/>
    <p:sldId id="1144" r:id="rId42"/>
    <p:sldId id="1081" r:id="rId43"/>
    <p:sldId id="1082" r:id="rId44"/>
    <p:sldId id="1145" r:id="rId45"/>
    <p:sldId id="1119" r:id="rId46"/>
    <p:sldId id="1120" r:id="rId47"/>
    <p:sldId id="1146" r:id="rId48"/>
    <p:sldId id="1121" r:id="rId49"/>
    <p:sldId id="1122" r:id="rId50"/>
    <p:sldId id="1147" r:id="rId51"/>
    <p:sldId id="1123" r:id="rId52"/>
    <p:sldId id="1124" r:id="rId53"/>
    <p:sldId id="1148" r:id="rId54"/>
    <p:sldId id="1125" r:id="rId55"/>
    <p:sldId id="1126" r:id="rId56"/>
    <p:sldId id="1149" r:id="rId57"/>
    <p:sldId id="356" r:id="rId58"/>
    <p:sldId id="1039" r:id="rId59"/>
    <p:sldId id="1069" r:id="rId60"/>
    <p:sldId id="997" r:id="rId61"/>
    <p:sldId id="362"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260" dt="2024-05-14T12:50:51.3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48"/>
        </pc:sldMasterMkLst>
        <pc:spChg chg="mod">
          <ac:chgData name="Alfred Asterjadhi" userId="39de57b9-85c0-4fd1-aaac-8ca2b6560ad0" providerId="ADAL" clId="{6DB0D687-C88D-4306-A291-1C75F3A322C2}" dt="2024-03-15T01:09:59.836" v="5727" actId="20577"/>
          <ac:spMkLst>
            <pc:docMk/>
            <pc:sldMasterMk cId="0" sldId="2147483648"/>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4T21:36:49.844" v="3644" actId="20577"/>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3T05:24:25.682" v="2245" actId="20577"/>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addSp delSp modSp mod">
        <pc:chgData name="Alfred Asterjadhi" userId="39de57b9-85c0-4fd1-aaac-8ca2b6560ad0" providerId="ADAL" clId="{CD86C3AA-724F-47E4-A1B1-D2C1BA05633B}" dt="2024-05-14T11:09:42.385" v="3535" actId="207"/>
        <pc:sldMkLst>
          <pc:docMk/>
          <pc:sldMk cId="2696761607" sldId="393"/>
        </pc:sldMkLst>
        <pc:graphicFrameChg chg="mod modGraphic">
          <ac:chgData name="Alfred Asterjadhi" userId="39de57b9-85c0-4fd1-aaac-8ca2b6560ad0" providerId="ADAL" clId="{CD86C3AA-724F-47E4-A1B1-D2C1BA05633B}" dt="2024-05-14T11:09:42.385" v="3535"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4T05:56:07.924" v="3443" actId="478"/>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4T05:56:02.248" v="3441" actId="2057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4T21:33:55.174" v="3638"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4T21:33:55.174" v="3638"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4T17:28:16.442" v="3637" actId="20577"/>
        <pc:sldMkLst>
          <pc:docMk/>
          <pc:sldMk cId="4049871576" sldId="1121"/>
        </pc:sldMkLst>
        <pc:spChg chg="mod">
          <ac:chgData name="Alfred Asterjadhi" userId="39de57b9-85c0-4fd1-aaac-8ca2b6560ad0" providerId="ADAL" clId="{CD86C3AA-724F-47E4-A1B1-D2C1BA05633B}" dt="2024-05-10T17:22:40.531" v="2133"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4T17:28:16.442" v="3637" actId="2057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3T13:31:33.975" v="3319" actId="207"/>
        <pc:sldMkLst>
          <pc:docMk/>
          <pc:sldMk cId="1948925109" sldId="1122"/>
        </pc:sldMkLst>
        <pc:spChg chg="mod">
          <ac:chgData name="Alfred Asterjadhi" userId="39de57b9-85c0-4fd1-aaac-8ca2b6560ad0" providerId="ADAL" clId="{CD86C3AA-724F-47E4-A1B1-D2C1BA05633B}" dt="2024-05-10T17:22:44.262" v="2134"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3T13:31:33.975" v="3319"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4T21:36:49.844" v="3644" actId="20577"/>
        <pc:sldMkLst>
          <pc:docMk/>
          <pc:sldMk cId="3999548584" sldId="1123"/>
        </pc:sldMkLst>
        <pc:spChg chg="mod ord">
          <ac:chgData name="Alfred Asterjadhi" userId="39de57b9-85c0-4fd1-aaac-8ca2b6560ad0" providerId="ADAL" clId="{CD86C3AA-724F-47E4-A1B1-D2C1BA05633B}" dt="2024-05-10T17:22:46.549" v="213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4T21:36:49.844" v="3644" actId="2057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0T16:53:11.288" v="1268" actId="20577"/>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0T17:22:50.429" v="2136" actId="13926"/>
        <pc:sldMkLst>
          <pc:docMk/>
          <pc:sldMk cId="3263485424" sldId="1124"/>
        </pc:sldMkLst>
        <pc:spChg chg="mod">
          <ac:chgData name="Alfred Asterjadhi" userId="39de57b9-85c0-4fd1-aaac-8ca2b6560ad0" providerId="ADAL" clId="{CD86C3AA-724F-47E4-A1B1-D2C1BA05633B}" dt="2024-05-10T17:22:50.429" v="2136"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0T17:13:50.827" v="1678" actId="2057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modSp mod">
        <pc:chgData name="Alfred Asterjadhi" userId="39de57b9-85c0-4fd1-aaac-8ca2b6560ad0" providerId="ADAL" clId="{CD86C3AA-724F-47E4-A1B1-D2C1BA05633B}" dt="2024-05-12T16:48:37.718" v="2208"/>
        <pc:sldMkLst>
          <pc:docMk/>
          <pc:sldMk cId="1467436368" sldId="1125"/>
        </pc:sldMkLst>
        <pc:spChg chg="mod">
          <ac:chgData name="Alfred Asterjadhi" userId="39de57b9-85c0-4fd1-aaac-8ca2b6560ad0" providerId="ADAL" clId="{CD86C3AA-724F-47E4-A1B1-D2C1BA05633B}" dt="2024-05-10T17:22:52.489" v="2137"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2T16:48:37.718" v="2208"/>
          <ac:spMkLst>
            <pc:docMk/>
            <pc:sldMk cId="1467436368" sldId="1125"/>
            <ac:spMk id="3" creationId="{2F86CF3C-94C2-CF42-A8D8-2339A9A69E36}"/>
          </ac:spMkLst>
        </pc:spChg>
      </pc:sldChg>
      <pc:sldChg chg="modSp mod">
        <pc:chgData name="Alfred Asterjadhi" userId="39de57b9-85c0-4fd1-aaac-8ca2b6560ad0" providerId="ADAL" clId="{CD86C3AA-724F-47E4-A1B1-D2C1BA05633B}" dt="2024-05-13T06:26:10.013" v="3031"/>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3T06:26:10.013" v="3031"/>
          <ac:spMkLst>
            <pc:docMk/>
            <pc:sldMk cId="3629084029" sldId="1126"/>
            <ac:spMk id="3" creationId="{042F5F7D-D1A4-4F15-B474-D7E4FCB02B8C}"/>
          </ac:spMkLst>
        </pc:sp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4T11:09:56.007" v="3537"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4T11:09:56.007" v="3537"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4T05:53:02.946" v="3408"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4T05:53:02.946" v="3408"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4T05:53:19.595" v="3412"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14T05:53:19.595" v="3412"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3T06:44:48.267" v="3109" actId="2057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3T06:44:48.267" v="3109" actId="2057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4T11:10:47.200" v="3547"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14T11:10:47.200" v="3547"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3T06:46:28.031" v="3114" actId="20577"/>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ac:chgData name="Alfred Asterjadhi" userId="39de57b9-85c0-4fd1-aaac-8ca2b6560ad0" providerId="ADAL" clId="{CD86C3AA-724F-47E4-A1B1-D2C1BA05633B}" dt="2024-05-13T06:42:45.089" v="310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4T11:16:21.337" v="3586" actId="2057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4T11:16:21.337" v="3586" actId="2057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3T06:47:14.776" v="3116" actId="2057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ac:chgData name="Alfred Asterjadhi" userId="39de57b9-85c0-4fd1-aaac-8ca2b6560ad0" providerId="ADAL" clId="{CD86C3AA-724F-47E4-A1B1-D2C1BA05633B}" dt="2024-05-13T06:43:02.754" v="3101"/>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4T12:18:51.432" v="3597" actId="403"/>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4T12:18:51.432" v="3597" actId="403"/>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4T12:20:02.005" v="3615" actId="11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4T12:20:02.005" v="3615" actId="11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4T12:19:11.678" v="3598" actId="21"/>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4T12:19:11.678" v="3598" actId="21"/>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3T06:46:22.850" v="3112" actId="2057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ac:chgData name="Alfred Asterjadhi" userId="39de57b9-85c0-4fd1-aaac-8ca2b6560ad0" providerId="ADAL" clId="{CD86C3AA-724F-47E4-A1B1-D2C1BA05633B}" dt="2024-05-13T06:46:18.205" v="3111"/>
          <ac:graphicFrameMkLst>
            <pc:docMk/>
            <pc:sldMk cId="2378069564" sldId="1152"/>
            <ac:graphicFrameMk id="6" creationId="{5094FBC8-BB74-47F3-965D-16BC678F4D1D}"/>
          </ac:graphicFrameMkLst>
        </pc:graphicFrameChg>
      </pc:sldChg>
      <pc:sldMasterChg chg="modSp mod">
        <pc:chgData name="Alfred Asterjadhi" userId="39de57b9-85c0-4fd1-aaac-8ca2b6560ad0" providerId="ADAL" clId="{CD86C3AA-724F-47E4-A1B1-D2C1BA05633B}" dt="2024-05-14T21:34:53.493" v="3640" actId="20577"/>
        <pc:sldMasterMkLst>
          <pc:docMk/>
          <pc:sldMasterMk cId="0" sldId="2147483648"/>
        </pc:sldMasterMkLst>
        <pc:spChg chg="mod">
          <ac:chgData name="Alfred Asterjadhi" userId="39de57b9-85c0-4fd1-aaac-8ca2b6560ad0" providerId="ADAL" clId="{CD86C3AA-724F-47E4-A1B1-D2C1BA05633B}" dt="2024-05-14T21:34:53.493" v="3640" actId="20577"/>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48"/>
        </pc:sldMasterMkLst>
        <pc:spChg chg="mod">
          <ac:chgData name="Alfred Asterjadhi" userId="39de57b9-85c0-4fd1-aaac-8ca2b6560ad0" providerId="ADAL" clId="{71C51894-AECB-4355-931C-92463EC6D6E0}" dt="2024-04-05T00:11:29.271" v="84" actId="20577"/>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802.11-24/0653r7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10-00-00bn-regarding-mpdu-identification-issue-in-cross-link-error-recovery.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0284-00-00bn-low-latency-low-collision-low-power-uhr-medium-access.pptx" TargetMode="External"/><Relationship Id="rId4" Type="http://schemas.openxmlformats.org/officeDocument/2006/relationships/hyperlink" Target="https://mentor.ieee.org/802.11/dcn/24/11-24-0070-00-00bn-some-details-about-non-primary-channel-acces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97-00-00bn-support-for-end-to-end-qos.pptx" TargetMode="External"/><Relationship Id="rId2" Type="http://schemas.openxmlformats.org/officeDocument/2006/relationships/hyperlink" Target="https://mentor.ieee.org/802.11/dcn/24/11-24-0396-00-00bn-seamless-roaming-within-a-mobility-domain-follow-up.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98-00-00bn-coordinated-roaming-through-target-ap-mld.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515-00-00bn-multi-ap-coordination-for-ap-failure-mitigation.pptx" TargetMode="External"/><Relationship Id="rId7" Type="http://schemas.openxmlformats.org/officeDocument/2006/relationships/hyperlink" Target="https://mentor.ieee.org/802.11/dcn/24/11-24-0530-00-00bn-indication-of-11bn-feature-set.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29-00-00bn-coordinated-spatial-reuse-discussion.pptx" TargetMode="External"/><Relationship Id="rId5" Type="http://schemas.openxmlformats.org/officeDocument/2006/relationships/hyperlink" Target="https://mentor.ieee.org/802.11/dcn/24/11-24-0519-00-00bn-pingpongwarningforuhr.pptx" TargetMode="External"/><Relationship Id="rId4" Type="http://schemas.openxmlformats.org/officeDocument/2006/relationships/hyperlink" Target="https://mentor.ieee.org/802.11/dcn/24/11-24-0518-00-00bn-troubleshootingmetricsfouhr.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399-00-00bn-thoughts-on-l4s-in-wi-fi.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224-01-00bn-discussion-on-a-ppdu-follow-up.pptx" TargetMode="External"/><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01-00-00bn-dl-mu-ext-ppdus.pptx" TargetMode="External"/><Relationship Id="rId5" Type="http://schemas.openxmlformats.org/officeDocument/2006/relationships/hyperlink" Target="https://mentor.ieee.org/802.11/dcn/23/11-23-1985-02-00bn-longer-ldpc-codeword.pptx" TargetMode="External"/><Relationship Id="rId10" Type="http://schemas.openxmlformats.org/officeDocument/2006/relationships/hyperlink" Target="https://mentor.ieee.org/802.11/dcn/24/11-24-0450-00-00bn-a-proposal-for-uhr-soft-ap-power-save.pptx" TargetMode="External"/><Relationship Id="rId4" Type="http://schemas.openxmlformats.org/officeDocument/2006/relationships/hyperlink" Target="https://mentor.ieee.org/802.11/dcn/23/11-23-1906-01-00bn-channel-information-feedback-for-smooth-beamforming-follow-up.pptx" TargetMode="External"/><Relationship Id="rId9" Type="http://schemas.openxmlformats.org/officeDocument/2006/relationships/hyperlink" Target="https://mentor.ieee.org/802.11/dcn/24/11-24-0431-02-00bn-signal-for-preemption-request.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892-00-00bn-integrating-wur-into-11bn.pptx" TargetMode="External"/><Relationship Id="rId2" Type="http://schemas.openxmlformats.org/officeDocument/2006/relationships/hyperlink" Target="https://mentor.ieee.org/802.11/dcn/24/11-24-0921-00-00bn-an-enhanced-long-range-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454-00-00bn-multi-ap-sounding.pptx" TargetMode="External"/><Relationship Id="rId7" Type="http://schemas.openxmlformats.org/officeDocument/2006/relationships/hyperlink" Target="https://mentor.ieee.org/802.11/dcn/24/11-24-0573-00-00bn-channel-bonding-rules-in-en-301-893-en-303-687.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4-02-00bn-low-latency-based-on-l4s.pptx" TargetMode="External"/><Relationship Id="rId5" Type="http://schemas.openxmlformats.org/officeDocument/2006/relationships/hyperlink" Target="https://mentor.ieee.org/802.11/dcn/24/11-24-0515-00-00bn-multi-ap-coordination-for-ap-failure-mitigation.pptx" TargetMode="External"/><Relationship Id="rId4" Type="http://schemas.openxmlformats.org/officeDocument/2006/relationships/hyperlink" Target="https://mentor.ieee.org/802.11/dcn/24/11-24-0511-00-00bn-requirements-and-functionalities-for-multi-ap-framework.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7" Type="http://schemas.openxmlformats.org/officeDocument/2006/relationships/hyperlink" Target="https://mentor.ieee.org/802.11/dcn/24/11-24-0767-00-00bn-20-mhz-tone-plan-and-pilot-design-for-dru-follow-up.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6-00-00bn-distribution-bandwidth-within-80-mhz-for-dru.pptx" TargetMode="External"/><Relationship Id="rId5" Type="http://schemas.openxmlformats.org/officeDocument/2006/relationships/hyperlink" Target="https://mentor.ieee.org/802.11/dcn/24/11-24-0752-00-00bn-stf-design-consideration-for-dru.pptx" TargetMode="External"/><Relationship Id="rId4" Type="http://schemas.openxmlformats.org/officeDocument/2006/relationships/hyperlink" Target="https://mentor.ieee.org/802.11/dcn/24/11-24-0749-00-00bn-thoughts-on-stf-design-for-dru.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814-00-00bn-tone-distribution-in-drus.pptx" TargetMode="External"/><Relationship Id="rId3" Type="http://schemas.openxmlformats.org/officeDocument/2006/relationships/hyperlink" Target="https://mentor.ieee.org/802.11/dcn/24/11-24-0769-00-00bn-on-the-pilot-tone-allocations-in-dru.pptx" TargetMode="External"/><Relationship Id="rId7" Type="http://schemas.openxmlformats.org/officeDocument/2006/relationships/hyperlink" Target="https://mentor.ieee.org/802.11/dcn/24/11-24-0801-00-00bn-discussion-on-distribution-bandwidth-of-dru.pptx" TargetMode="External"/><Relationship Id="rId2" Type="http://schemas.openxmlformats.org/officeDocument/2006/relationships/hyperlink" Target="https://mentor.ieee.org/802.11/dcn/24/11-24-0767-00-00bn-20-mhz-tone-plan-and-pilot-design-for-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0-02-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0-00-00bn-extra-drus-construction.pptx" TargetMode="External"/><Relationship Id="rId9" Type="http://schemas.openxmlformats.org/officeDocument/2006/relationships/hyperlink" Target="https://mentor.ieee.org/802.11/dcn/24/11-24-0882-00-00bn-thoughts-on-dru-availability.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0398-00-00bn-coordinated-roaming-through-target-ap-mld.pptx" TargetMode="External"/><Relationship Id="rId2" Type="http://schemas.openxmlformats.org/officeDocument/2006/relationships/hyperlink" Target="https://mentor.ieee.org/802.11/dcn/24/11-24-0396-02-00bn-seamless-roaming-within-a-mobility-domai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0-00-00bn-details-on-context-transfer-and-data-forwarding-under-ft-protocol.pptx" TargetMode="External"/><Relationship Id="rId5" Type="http://schemas.openxmlformats.org/officeDocument/2006/relationships/hyperlink" Target="https://mentor.ieee.org/802.11/dcn/24/11-24-0413-00-00bn-seamless-roaming-recommendation.pptx" TargetMode="External"/><Relationship Id="rId4" Type="http://schemas.openxmlformats.org/officeDocument/2006/relationships/hyperlink" Target="https://mentor.ieee.org/802.11/dcn/24/11-24-0412-00-00bn-seamless-roaming-procedure-follow-up.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882-00-00bn-thoughts-on-dru-availability.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1-02-00bn-signal-for-preemption-request.pptx" TargetMode="External"/><Relationship Id="rId5" Type="http://schemas.openxmlformats.org/officeDocument/2006/relationships/hyperlink" Target="https://mentor.ieee.org/802.11/dcn/24/11-24-0224-01-00bn-discussion-on-a-ppdu-follow-up.pptx" TargetMode="External"/><Relationship Id="rId4" Type="http://schemas.openxmlformats.org/officeDocument/2006/relationships/hyperlink" Target="https://mentor.ieee.org/802.11/dcn/23/11-23-1906-01-00bn-channel-information-feedback-for-smooth-beamforming-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299-01-00bn-initial-ctrl-frame-for-bw-switching-modes.pptx" TargetMode="External"/><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08-00-00bn-enhancements-on-twt-sp-management.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13" Type="http://schemas.openxmlformats.org/officeDocument/2006/relationships/hyperlink" Target="https://mentor.ieee.org/802.11/dcn/23/11-23-1911-00-00bn-secondary-channel-access-and-frame-transmission.pptx" TargetMode="External"/><Relationship Id="rId18" Type="http://schemas.openxmlformats.org/officeDocument/2006/relationships/hyperlink" Target="https://mentor.ieee.org/802.11/dcn/24/11-24-0070-01-00bn-some-details-about-non-primary-channel-access.pptx" TargetMode="External"/><Relationship Id="rId3" Type="http://schemas.openxmlformats.org/officeDocument/2006/relationships/hyperlink" Target="https://mentor.ieee.org/802.11/dcn/23/11-23-1887-01-00bn-coordinated-medium-access-for-multi-ap-deployments.pptx" TargetMode="External"/><Relationship Id="rId21"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17"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0250-00-0uhr-ap-coordination-with-r-twt.pptx" TargetMode="External"/><Relationship Id="rId16" Type="http://schemas.openxmlformats.org/officeDocument/2006/relationships/hyperlink" Target="https://mentor.ieee.org/802.11/dcn/23/11-23-2005-01-00bn-non-primary-channel-access-npca.pptx" TargetMode="External"/><Relationship Id="rId20"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4/11-24-0161-01-00bn-r-twt-announcement-in-multi-bss.pptx" TargetMode="External"/><Relationship Id="rId19" Type="http://schemas.openxmlformats.org/officeDocument/2006/relationships/hyperlink" Target="https://mentor.ieee.org/802.11/dcn/24/11-24-0458-01-00bn-considerations-on-non-primary-channel-acce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 Id="rId14" Type="http://schemas.openxmlformats.org/officeDocument/2006/relationships/hyperlink" Target="https://mentor.ieee.org/802.11/dcn/23/11-23-1913-02-00bn-secondary-channel-access-operation.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0812-01-00bn-using-multi-layer-transmission-with-legacy-devices.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74-00-00bn-uhr-preamble-design-follow-up.pptx" TargetMode="External"/><Relationship Id="rId5" Type="http://schemas.openxmlformats.org/officeDocument/2006/relationships/hyperlink" Target="https://mentor.ieee.org/802.11/dcn/24/11-24-0773-00-00bn-csma-with-enhanced-collision-avoidance.pptx" TargetMode="External"/><Relationship Id="rId4" Type="http://schemas.openxmlformats.org/officeDocument/2006/relationships/hyperlink" Target="https://mentor.ieee.org/802.11/dcn/24/11-24-0772-00-00bn-csma-collision-analysis.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426-00-00bn-edca-for-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8-00-00bn-considerations-on-non-primary-channel-access.pptx" TargetMode="External"/><Relationship Id="rId4" Type="http://schemas.openxmlformats.org/officeDocument/2006/relationships/hyperlink" Target="https://mentor.ieee.org/802.11/dcn/24/11-24-0427-00-00bn-enabling-non-primary-channel-access.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0843-01-0uhr-considerations-on-dynamic-subchannel-operation.pptx" TargetMode="External"/><Relationship Id="rId18" Type="http://schemas.openxmlformats.org/officeDocument/2006/relationships/hyperlink" Target="https://mentor.ieee.org/802.11/dcn/23/11-23-2027-02-00bn-considerations-for-dso-sub-band-switch-delay.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2141-00-00bn-further-discussion-on-dynamic-subband-operation.pptx" TargetMode="External"/><Relationship Id="rId17" Type="http://schemas.openxmlformats.org/officeDocument/2006/relationships/hyperlink" Target="https://mentor.ieee.org/802.11/dcn/23/11-23-1935-01-00bn-secondary-channel-usage-follow-up.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1913-02-00bn-secondary-channel-access-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2/11-22-2204-00-0uhr-dynamic-subband-operation.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1892-00-00bn-thoughts-on-dynamic-subchannel-operation.pptx" TargetMode="External"/><Relationship Id="rId10" Type="http://schemas.openxmlformats.org/officeDocument/2006/relationships/hyperlink" Target="https://mentor.ieee.org/802.11/dcn/23/11-23-2007-02-00bn-enhancement-of-bsr.pptx" TargetMode="External"/><Relationship Id="rId19"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496-00-0uhr-emlsr-dynamic-subband-operation.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0750-00-00bn-tx-evm-setting-for-mimo-detect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810-03-00bn-dpwifi-mimo-multiplexing-and-beamforming.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538-00-00bn-sp-based-non-primary-channel-access.pptx" TargetMode="External"/><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444-00-00bn-considerations-on-joint-transmission.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785633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24/0106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Consideration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Hitoshi MORIOKA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24/0110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4"/>
                        </a:rPr>
                        <a:t>24/0070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details about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24/0072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24/0284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24/0299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Initial ctrl frame for BW switching modes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Miscellaneous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24/0317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Coordinated Transmission ID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Yanchun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24/0318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Yanchun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24/0349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Enhanced Fast BSS Transition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39141019"/>
              </p:ext>
            </p:extLst>
          </p:nvPr>
        </p:nvGraphicFramePr>
        <p:xfrm>
          <a:off x="851217" y="1587465"/>
          <a:ext cx="7736268" cy="435104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24/0396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24/0398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roaming through target AP MLD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Inaki Val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24/0405</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Inaki Val</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24/0408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Kumail Haider</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Miscellaneous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24/0412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Procedure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Recommendation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24/0426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EDCA for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7048340"/>
              </p:ext>
            </p:extLst>
          </p:nvPr>
        </p:nvGraphicFramePr>
        <p:xfrm>
          <a:off x="851217" y="1587465"/>
          <a:ext cx="7736268" cy="46295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24/0427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Enabling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24/0435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Leif Wilhelmsson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 AM, together 812)</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Kazunobu Serizawa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and 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Sounding MAC Procedure</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Salvatore Talarico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Brian Hart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162220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24/0511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Rubayet Shafin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24/0515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for AP Failure Mitigation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Jiayi Zhang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24/0522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Leonardo Lanante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24/0525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Yusuke Tanaka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7"/>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264295"/>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23/1906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JEON EUNSUNG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23/1985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Rethna Pulikkoonattu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(AMs)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24/0224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24/0431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947387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24/0573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Guido R. Hiertz</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6134166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Yapu Li</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Bo Gong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Genadiy Tsodik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Lin Yang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5172053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Zhi Mao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24/0799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24/0800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8313968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24/0814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970343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695932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24/0921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dirty="0">
                          <a:solidFill>
                            <a:srgbClr val="00000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Interference Mitigation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Yusuke </a:t>
            </a:r>
            <a:r>
              <a:rPr lang="en-US" sz="1800" dirty="0" err="1"/>
              <a:t>Asai</a:t>
            </a:r>
            <a:r>
              <a:rPr lang="en-US" sz="1800" dirty="0"/>
              <a:t>			Second: Stephen McCann</a:t>
            </a:r>
          </a:p>
          <a:p>
            <a:r>
              <a:rPr lang="en-US" sz="1800" dirty="0"/>
              <a:t>Discussion: None.</a:t>
            </a:r>
          </a:p>
          <a:p>
            <a:pPr marL="0" indent="0"/>
            <a:r>
              <a:rPr lang="en-US" sz="1800" dirty="0"/>
              <a:t>Result: </a:t>
            </a:r>
            <a:r>
              <a:rPr lang="en-US" sz="1800" dirty="0">
                <a:highlight>
                  <a:srgbClr val="00FF00"/>
                </a:highlight>
              </a:rPr>
              <a:t>Approved by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Abhishek Patil		Second: </a:t>
            </a:r>
            <a:r>
              <a:rPr lang="en-US" dirty="0" err="1"/>
              <a:t>Xiaofei</a:t>
            </a:r>
            <a:r>
              <a:rPr lang="en-US" dirty="0"/>
              <a:t> Wang</a:t>
            </a:r>
          </a:p>
          <a:p>
            <a:pPr>
              <a:buFont typeface="Arial" panose="020B0604020202020204" pitchFamily="34" charset="0"/>
              <a:buChar char="•"/>
            </a:pPr>
            <a:r>
              <a:rPr lang="en-US" dirty="0"/>
              <a:t>Result: </a:t>
            </a:r>
            <a:r>
              <a:rPr lang="en-US" dirty="0">
                <a:highlight>
                  <a:srgbClr val="00FF00"/>
                </a:highlight>
              </a:rPr>
              <a:t>Approved by acclamation</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(20’)</a:t>
            </a: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24/0317</a:t>
            </a:r>
            <a:r>
              <a:rPr lang="en-US" sz="1400" b="0" dirty="0">
                <a:solidFill>
                  <a:srgbClr val="00B050"/>
                </a:solidFill>
              </a:rPr>
              <a:t> Coordinated Transmission ID							Yanchun Li</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24/0405</a:t>
            </a:r>
            <a:r>
              <a:rPr lang="en-US" sz="1400" b="0" dirty="0">
                <a:solidFill>
                  <a:srgbClr val="00B050"/>
                </a:solidFill>
              </a:rPr>
              <a:t> Managed Networks under highly congested scenarios - Follow up	Inaki Val Betia</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24/0453</a:t>
            </a:r>
            <a:r>
              <a:rPr lang="en-US" sz="1400" b="0" dirty="0">
                <a:solidFill>
                  <a:srgbClr val="00B050"/>
                </a:solidFill>
              </a:rPr>
              <a:t> Multi-AP Coordination and Roaming					Xiaofei Wang</a:t>
            </a:r>
          </a:p>
          <a:p>
            <a:pPr>
              <a:buFont typeface="Arial" panose="020B0604020202020204" pitchFamily="34" charset="0"/>
              <a:buChar char="•"/>
            </a:pPr>
            <a:r>
              <a:rPr lang="en-US" sz="1400" b="0" dirty="0">
                <a:solidFill>
                  <a:schemeClr val="bg1">
                    <a:lumMod val="65000"/>
                  </a:schemeClr>
                </a:solidFill>
                <a:hlinkClick r:id="rId5">
                  <a:extLst>
                    <a:ext uri="{A12FA001-AC4F-418D-AE19-62706E023703}">
                      <ahyp:hlinkClr xmlns:ahyp="http://schemas.microsoft.com/office/drawing/2018/hyperlinkcolor" val="tx"/>
                    </a:ext>
                  </a:extLst>
                </a:hlinkClick>
              </a:rPr>
              <a:t>24/0454</a:t>
            </a:r>
            <a:r>
              <a:rPr lang="en-US" sz="1400" b="0" dirty="0">
                <a:solidFill>
                  <a:schemeClr val="bg1">
                    <a:lumMod val="65000"/>
                  </a:schemeClr>
                </a:solidFill>
              </a:rPr>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Straw Poll 1: To help regulators permit LPI BSSs to use Static Preamble Puncturing as a sufficient method to protect incumbents, do you agree to add the following text to the 11bn SFD:</a:t>
            </a:r>
          </a:p>
          <a:p>
            <a:pPr lvl="1">
              <a:buFont typeface="Arial" panose="020B0604020202020204" pitchFamily="34" charset="0"/>
              <a:buChar char="•"/>
            </a:pPr>
            <a:r>
              <a:rPr lang="en-US" sz="1600" dirty="0"/>
              <a:t>11bn shall define a mode of operation where transmission on punctured subchannels is conditional on performing de-sensed CCA (details TBD)</a:t>
            </a:r>
          </a:p>
          <a:p>
            <a:pPr marL="0" indent="0"/>
            <a:r>
              <a:rPr lang="en-US" sz="1800" b="0" dirty="0"/>
              <a:t>Note: SP requested by author (ref: </a:t>
            </a:r>
            <a:r>
              <a:rPr lang="en-US" sz="1800" b="0" dirty="0">
                <a:hlinkClick r:id="rId2"/>
              </a:rPr>
              <a:t>24/534r1</a:t>
            </a:r>
            <a:r>
              <a:rPr lang="en-US" sz="1800" b="0" dirty="0"/>
              <a:t>)</a:t>
            </a:r>
          </a:p>
          <a:p>
            <a:pPr marL="0" indent="0"/>
            <a:r>
              <a:rPr lang="en-US" sz="1800" b="0" dirty="0">
                <a:solidFill>
                  <a:srgbClr val="FFC000"/>
                </a:solidFill>
              </a:rPr>
              <a:t>SP is deferred.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rgbClr val="FF0000"/>
                </a:solidFill>
              </a:rPr>
              <a:t>Straw Polls (20’)</a:t>
            </a:r>
          </a:p>
          <a:p>
            <a:pPr>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24/0284</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 Low latency, low collision, low power UHR medium access 		Sean Coffey [Q&amp;A]</a:t>
            </a:r>
            <a:endParaRPr lang="en-US" sz="4000" b="0" i="0" u="none" strike="noStrike" dirty="0">
              <a:solidFill>
                <a:srgbClr val="00B050"/>
              </a:solidFill>
              <a:effectLst/>
              <a:latin typeface="Arial" panose="020B0604020202020204" pitchFamily="34" charset="0"/>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24/0454</a:t>
            </a:r>
            <a:r>
              <a:rPr lang="en-US" sz="1400" b="0" dirty="0">
                <a:solidFill>
                  <a:srgbClr val="00B050"/>
                </a:solidFill>
              </a:rPr>
              <a:t> Multi-AP Sounding MAC Procedure						</a:t>
            </a:r>
            <a:r>
              <a:rPr lang="en-US" sz="1400" b="0" dirty="0" err="1">
                <a:solidFill>
                  <a:srgbClr val="00B050"/>
                </a:solidFill>
              </a:rPr>
              <a:t>Xiaofei</a:t>
            </a:r>
            <a:r>
              <a:rPr lang="en-US" sz="1400" b="0" dirty="0">
                <a:solidFill>
                  <a:srgbClr val="00B050"/>
                </a:solidFill>
              </a:rPr>
              <a:t> Wang</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24/0511</a:t>
            </a:r>
            <a:r>
              <a:rPr lang="en-US" sz="1400" b="0" dirty="0">
                <a:solidFill>
                  <a:srgbClr val="00B050"/>
                </a:solidFill>
              </a:rPr>
              <a:t> Requirements and Functionalities for Multi-AP Framework		Rubayet Shafin</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24/0515</a:t>
            </a:r>
            <a:r>
              <a:rPr lang="en-US" sz="1400" b="0" dirty="0">
                <a:solidFill>
                  <a:srgbClr val="00B050"/>
                </a:solidFill>
              </a:rPr>
              <a:t> Multi-AP Coordination for AP Failure Mitigation			Jiayi Zhang</a:t>
            </a:r>
          </a:p>
          <a:p>
            <a:pPr>
              <a:buFont typeface="Arial" panose="020B0604020202020204" pitchFamily="34" charset="0"/>
              <a:buChar char="•"/>
            </a:pPr>
            <a:r>
              <a:rPr lang="en-US" sz="1400" b="0" strike="sngStrike" dirty="0">
                <a:solidFill>
                  <a:srgbClr val="FF0000"/>
                </a:solidFill>
                <a:hlinkClick r:id="rId6">
                  <a:extLst>
                    <a:ext uri="{A12FA001-AC4F-418D-AE19-62706E023703}">
                      <ahyp:hlinkClr xmlns:ahyp="http://schemas.microsoft.com/office/drawing/2018/hyperlinkcolor" val="tx"/>
                    </a:ext>
                  </a:extLst>
                </a:hlinkClick>
              </a:rPr>
              <a:t>24/0384</a:t>
            </a:r>
            <a:r>
              <a:rPr lang="en-US" sz="1400" b="0" strike="sngStrike" dirty="0">
                <a:solidFill>
                  <a:srgbClr val="FF0000"/>
                </a:solidFill>
              </a:rPr>
              <a:t> Low Latency Based on L4S							Yan Li</a:t>
            </a:r>
          </a:p>
          <a:p>
            <a:pPr lvl="1">
              <a:buFont typeface="Arial" panose="020B0604020202020204" pitchFamily="34" charset="0"/>
              <a:buChar char="•"/>
            </a:pPr>
            <a:r>
              <a:rPr lang="en-US" sz="1000" dirty="0">
                <a:solidFill>
                  <a:srgbClr val="FF0000"/>
                </a:solidFill>
              </a:rPr>
              <a:t>Schedule together with Binita’s contribution on L4S</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24/0573</a:t>
            </a:r>
            <a:r>
              <a:rPr lang="en-US" sz="1400" b="0" dirty="0">
                <a:solidFill>
                  <a:srgbClr val="00B050"/>
                </a:solidFill>
              </a:rPr>
              <a:t>* Channel bonding rules in EN 301 893 &amp; EN 303 687		Guido R. </a:t>
            </a:r>
            <a:r>
              <a:rPr lang="en-US" sz="1400" b="0" dirty="0" err="1">
                <a:solidFill>
                  <a:srgbClr val="00B050"/>
                </a:solidFill>
              </a:rPr>
              <a:t>Hiertz</a:t>
            </a:r>
            <a:endParaRPr lang="en-US" sz="1400" b="0" dirty="0">
              <a:solidFill>
                <a:srgbClr val="00B050"/>
              </a:solidFill>
            </a:endParaRPr>
          </a:p>
          <a:p>
            <a:pPr marL="0" indent="0"/>
            <a:endParaRPr lang="en-US" sz="1400" b="0" dirty="0">
              <a:solidFill>
                <a:srgbClr val="FF0000"/>
              </a:solidFill>
            </a:endParaRP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None</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24/0728</a:t>
            </a:r>
            <a:r>
              <a:rPr lang="en-GB" sz="1200" dirty="0">
                <a:solidFill>
                  <a:srgbClr val="00B050"/>
                </a:solidFill>
              </a:rPr>
              <a:t> Thoughts on DRU Pilots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24/0749</a:t>
            </a:r>
            <a:r>
              <a:rPr lang="en-GB" sz="1200" dirty="0">
                <a:solidFill>
                  <a:srgbClr val="00B050"/>
                </a:solidFill>
              </a:rPr>
              <a:t> Thoughts on STF Design for DRU					Bo Gong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24/0752</a:t>
            </a:r>
            <a:r>
              <a:rPr lang="en-GB" sz="1200" dirty="0">
                <a:solidFill>
                  <a:srgbClr val="00B050"/>
                </a:solidFill>
              </a:rPr>
              <a:t> STF design consideration for </a:t>
            </a:r>
            <a:r>
              <a:rPr lang="en-GB" sz="1200" dirty="0" err="1">
                <a:solidFill>
                  <a:srgbClr val="00B050"/>
                </a:solidFill>
              </a:rPr>
              <a:t>dRU</a:t>
            </a:r>
            <a:r>
              <a:rPr lang="en-GB" sz="1200" dirty="0">
                <a:solidFill>
                  <a:srgbClr val="00B050"/>
                </a:solidFill>
              </a:rPr>
              <a:t>					Lin Yang</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24/0766</a:t>
            </a:r>
            <a:r>
              <a:rPr lang="en-GB" sz="1200" dirty="0">
                <a:solidFill>
                  <a:srgbClr val="00B050"/>
                </a:solidFill>
              </a:rPr>
              <a:t> Distribution Bandwidth within 80 MHz for DRU			Eunsung Park</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24/0767</a:t>
            </a:r>
            <a:r>
              <a:rPr lang="en-GB" sz="1200" dirty="0">
                <a:solidFill>
                  <a:schemeClr val="bg1">
                    <a:lumMod val="65000"/>
                  </a:schemeClr>
                </a:solidFill>
              </a:rPr>
              <a:t> 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24/0106</a:t>
            </a:r>
            <a:r>
              <a:rPr lang="en-US" sz="1200" dirty="0">
                <a:solidFill>
                  <a:srgbClr val="00B050"/>
                </a:solidFill>
              </a:rPr>
              <a:t> Seamless Roaming Consideration						Hitoshi MORIOKA</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24/0349</a:t>
            </a:r>
            <a:r>
              <a:rPr lang="en-US" sz="1200" dirty="0">
                <a:solidFill>
                  <a:srgbClr val="00B050"/>
                </a:solidFill>
              </a:rPr>
              <a:t> </a:t>
            </a:r>
            <a:r>
              <a:rPr lang="en-US" sz="1200" b="0" i="0" u="none" strike="noStrike" dirty="0">
                <a:solidFill>
                  <a:srgbClr val="00B050"/>
                </a:solidFill>
                <a:effectLst/>
              </a:rPr>
              <a:t>Enhanced Fast BSS Transition</a:t>
            </a:r>
            <a:r>
              <a:rPr lang="en-US" sz="1200" dirty="0">
                <a:solidFill>
                  <a:srgbClr val="00B050"/>
                </a:solidFill>
              </a:rPr>
              <a:t> 						</a:t>
            </a:r>
            <a:r>
              <a:rPr lang="en-US" sz="1200" b="0" i="0" u="none" strike="noStrike" dirty="0">
                <a:solidFill>
                  <a:srgbClr val="00B050"/>
                </a:solidFill>
                <a:effectLst/>
              </a:rPr>
              <a:t>Guogang Huang</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24/0396</a:t>
            </a:r>
            <a:r>
              <a:rPr lang="en-US" sz="1200" dirty="0">
                <a:solidFill>
                  <a:srgbClr val="00B050"/>
                </a:solidFill>
              </a:rPr>
              <a:t> </a:t>
            </a:r>
            <a:r>
              <a:rPr lang="en-US" sz="1200" b="0" i="0" u="none" strike="noStrike" dirty="0">
                <a:solidFill>
                  <a:srgbClr val="00B050"/>
                </a:solidFill>
                <a:effectLst/>
              </a:rPr>
              <a:t>Seamless roaming within a mobility domain - follow up</a:t>
            </a:r>
            <a:r>
              <a:rPr lang="en-US" sz="1200" dirty="0">
                <a:solidFill>
                  <a:srgbClr val="00B050"/>
                </a:solidFill>
              </a:rPr>
              <a:t> 			</a:t>
            </a:r>
            <a:r>
              <a:rPr lang="en-US" sz="1200" b="0" i="0" u="none" strike="noStrike" dirty="0">
                <a:solidFill>
                  <a:srgbClr val="00B050"/>
                </a:solidFill>
                <a:effectLst/>
              </a:rPr>
              <a:t>Binita Gupta</a:t>
            </a:r>
            <a:r>
              <a:rPr lang="en-US" sz="1200" dirty="0">
                <a:solidFill>
                  <a:srgbClr val="00B050"/>
                </a:solidFill>
              </a:rPr>
              <a:t> </a:t>
            </a:r>
          </a:p>
          <a:p>
            <a:pPr lvl="1">
              <a:buFont typeface="Arial" panose="020B0604020202020204" pitchFamily="34" charset="0"/>
              <a:buChar char="•"/>
            </a:pPr>
            <a:r>
              <a:rPr lang="en-US" sz="1200" b="0" i="0"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24/0398</a:t>
            </a:r>
            <a:r>
              <a:rPr lang="en-US" sz="1200" dirty="0">
                <a:solidFill>
                  <a:schemeClr val="bg1">
                    <a:lumMod val="65000"/>
                  </a:schemeClr>
                </a:solidFill>
              </a:rPr>
              <a:t> </a:t>
            </a:r>
            <a:r>
              <a:rPr lang="en-US" sz="1200" b="0" i="0" strike="noStrike" dirty="0">
                <a:solidFill>
                  <a:schemeClr val="bg1">
                    <a:lumMod val="65000"/>
                  </a:schemeClr>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24/0767</a:t>
            </a:r>
            <a:r>
              <a:rPr lang="en-GB" sz="1200" dirty="0">
                <a:solidFill>
                  <a:srgbClr val="00B050"/>
                </a:solidFill>
              </a:rPr>
              <a:t> 20 MHz Tone Plan and Pilot Design for DRU Follow Up		Eunsung Park</a:t>
            </a:r>
          </a:p>
          <a:p>
            <a:pPr lvl="1">
              <a:buFont typeface="Arial" panose="020B0604020202020204" pitchFamily="34" charset="0"/>
              <a:buChar char="•"/>
            </a:pPr>
            <a:r>
              <a:rPr lang="en-GB" sz="1200" strike="sngStrike" dirty="0">
                <a:solidFill>
                  <a:srgbClr val="FF0000"/>
                </a:solidFill>
              </a:rPr>
              <a:t>24/0768 40 MHz Tone Plan and Pilot Design for DRU			Eunsung Park</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24/0769</a:t>
            </a:r>
            <a:r>
              <a:rPr lang="en-GB" sz="1200" dirty="0">
                <a:solidFill>
                  <a:srgbClr val="00B050"/>
                </a:solidFill>
              </a:rPr>
              <a:t> On the Pilot Tone Allocations in DRU				Mahmoud Kamel</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24/0790</a:t>
            </a:r>
            <a:r>
              <a:rPr lang="en-GB" sz="1200" dirty="0">
                <a:solidFill>
                  <a:srgbClr val="00B050"/>
                </a:solidFill>
              </a:rPr>
              <a:t> Extra </a:t>
            </a:r>
            <a:r>
              <a:rPr lang="en-GB" sz="1200" dirty="0" err="1">
                <a:solidFill>
                  <a:srgbClr val="00B050"/>
                </a:solidFill>
              </a:rPr>
              <a:t>dRUs</a:t>
            </a:r>
            <a:r>
              <a:rPr lang="en-GB" sz="1200" dirty="0">
                <a:solidFill>
                  <a:srgbClr val="00B050"/>
                </a:solidFill>
              </a:rPr>
              <a:t> Construction						Zhi Mao</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24/0799</a:t>
            </a:r>
            <a:r>
              <a:rPr lang="en-GB" sz="1200" dirty="0">
                <a:solidFill>
                  <a:srgbClr val="00B050"/>
                </a:solidFill>
              </a:rPr>
              <a:t> DRU Tone Plan from the perspective of PAPR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24/0800</a:t>
            </a:r>
            <a:r>
              <a:rPr lang="en-GB" sz="1200" dirty="0">
                <a:solidFill>
                  <a:srgbClr val="00B050"/>
                </a:solidFill>
              </a:rPr>
              <a:t> Discussions on DRU pilot design principles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24/0801</a:t>
            </a:r>
            <a:r>
              <a:rPr lang="en-GB" sz="1200" dirty="0">
                <a:solidFill>
                  <a:srgbClr val="00B050"/>
                </a:solidFill>
              </a:rPr>
              <a:t> Discussion on Distribution Bandwidth of DRU			Mengshi Hu</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24/0814</a:t>
            </a:r>
            <a:r>
              <a:rPr lang="en-GB" sz="1200" dirty="0">
                <a:solidFill>
                  <a:schemeClr val="bg1">
                    <a:lumMod val="65000"/>
                  </a:schemeClr>
                </a:solidFill>
              </a:rPr>
              <a:t> Tone distribution in DRUs						Yan Xin</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24/0882</a:t>
            </a:r>
            <a:r>
              <a:rPr lang="en-US" sz="1200" dirty="0">
                <a:solidFill>
                  <a:schemeClr val="bg1">
                    <a:lumMod val="65000"/>
                  </a:schemeClr>
                </a:solidFill>
              </a:rPr>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24/0396</a:t>
            </a:r>
            <a:r>
              <a:rPr lang="en-US" sz="1200" b="0" i="0" strike="noStrike" dirty="0">
                <a:solidFill>
                  <a:srgbClr val="00B050"/>
                </a:solidFill>
                <a:effectLst/>
              </a:rPr>
              <a:t> Seamless roaming within a mobility domain - follow up 			Binita Gupta  [</a:t>
            </a:r>
            <a:r>
              <a:rPr lang="en-US" sz="1200" b="0" i="0" strike="noStrike" dirty="0" err="1">
                <a:solidFill>
                  <a:srgbClr val="00B050"/>
                </a:solidFill>
                <a:effectLst/>
              </a:rPr>
              <a:t>Cont</a:t>
            </a:r>
            <a:r>
              <a:rPr lang="en-US" sz="1200" b="0" i="0" strike="noStrike" dirty="0">
                <a:solidFill>
                  <a:srgbClr val="00B050"/>
                </a:solidFill>
                <a:effectLst/>
              </a:rPr>
              <a:t>]</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24/0398</a:t>
            </a:r>
            <a:r>
              <a:rPr lang="en-US" sz="1200" dirty="0">
                <a:solidFill>
                  <a:srgbClr val="00B050"/>
                </a:solidFill>
              </a:rPr>
              <a:t> </a:t>
            </a:r>
            <a:r>
              <a:rPr lang="en-US" sz="1200" b="0" i="0" strike="noStrike" dirty="0">
                <a:solidFill>
                  <a:srgbClr val="00B050"/>
                </a:solidFill>
                <a:effectLst/>
              </a:rPr>
              <a:t>Coordinated roaming through target AP MLD				Binita Gupta</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24/0412</a:t>
            </a:r>
            <a:r>
              <a:rPr lang="en-US" sz="1200" b="0" i="0" strike="noStrike" dirty="0">
                <a:solidFill>
                  <a:srgbClr val="00B050"/>
                </a:solidFill>
                <a:effectLst/>
              </a:rPr>
              <a:t> Seamless Roaming Procedure Follow-Up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24/0413</a:t>
            </a:r>
            <a:r>
              <a:rPr lang="en-US" sz="1200" b="0" i="0" strike="noStrike" dirty="0">
                <a:solidFill>
                  <a:schemeClr val="bg1">
                    <a:lumMod val="65000"/>
                  </a:schemeClr>
                </a:solidFill>
                <a:effectLst/>
              </a:rPr>
              <a:t> Seamless Roaming Recommendation						</a:t>
            </a:r>
            <a:r>
              <a:rPr lang="en-US" sz="1200" b="0" i="0" strike="noStrike" dirty="0" err="1">
                <a:solidFill>
                  <a:schemeClr val="bg1">
                    <a:lumMod val="65000"/>
                  </a:schemeClr>
                </a:solidFill>
                <a:effectLst/>
              </a:rPr>
              <a:t>Yelin</a:t>
            </a:r>
            <a:r>
              <a:rPr lang="en-US" sz="1200" b="0" i="0" strike="noStrike" dirty="0">
                <a:solidFill>
                  <a:schemeClr val="bg1">
                    <a:lumMod val="65000"/>
                  </a:schemeClr>
                </a:solidFill>
                <a:effectLst/>
              </a:rPr>
              <a:t> Yoon</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24/0480</a:t>
            </a:r>
            <a:r>
              <a:rPr lang="en-US" sz="1200" b="0" i="0" strike="noStrike" dirty="0">
                <a:solidFill>
                  <a:schemeClr val="bg1">
                    <a:lumMod val="65000"/>
                  </a:schemeClr>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(DRU, sounding, A-PPDU, </a:t>
            </a:r>
            <a:r>
              <a:rPr lang="en-GB" sz="1600" dirty="0" err="1"/>
              <a:t>preemption</a:t>
            </a:r>
            <a:r>
              <a:rPr lang="en-GB" sz="1600" dirty="0"/>
              <a:t>)</a:t>
            </a:r>
          </a:p>
          <a:p>
            <a:pPr lvl="1">
              <a:buFont typeface="Arial" panose="020B0604020202020204" pitchFamily="34" charset="0"/>
              <a:buChar char="•"/>
            </a:pPr>
            <a:r>
              <a:rPr lang="en-GB" sz="1200" dirty="0">
                <a:hlinkClick r:id="rId2"/>
              </a:rPr>
              <a:t>24/0814</a:t>
            </a:r>
            <a:r>
              <a:rPr lang="en-GB" sz="1200" dirty="0"/>
              <a:t> Tone distribution in DRUs							Yan Xin</a:t>
            </a:r>
          </a:p>
          <a:p>
            <a:pPr lvl="1">
              <a:buFont typeface="Arial" panose="020B0604020202020204" pitchFamily="34" charset="0"/>
              <a:buChar char="•"/>
            </a:pPr>
            <a:r>
              <a:rPr lang="en-US" sz="1200" dirty="0">
                <a:hlinkClick r:id="rId3"/>
              </a:rPr>
              <a:t>24/0882</a:t>
            </a:r>
            <a:r>
              <a:rPr lang="en-US" sz="1200" dirty="0"/>
              <a:t> Thoughts on DRU Availability						Yusuke Asai</a:t>
            </a:r>
          </a:p>
          <a:p>
            <a:pPr lvl="1">
              <a:buFont typeface="Arial" panose="020B0604020202020204" pitchFamily="34" charset="0"/>
              <a:buChar char="•"/>
            </a:pPr>
            <a:r>
              <a:rPr lang="en-GB" sz="1200" dirty="0">
                <a:hlinkClick r:id="rId4"/>
              </a:rPr>
              <a:t>23/1906</a:t>
            </a:r>
            <a:r>
              <a:rPr lang="en-GB" sz="1200" dirty="0"/>
              <a:t> Channel Information Feedback for Smooth Beamforming - Follow Up	JEON EUNSUNG</a:t>
            </a:r>
          </a:p>
          <a:p>
            <a:pPr lvl="1">
              <a:buFont typeface="Arial" panose="020B0604020202020204" pitchFamily="34" charset="0"/>
              <a:buChar char="•"/>
            </a:pPr>
            <a:r>
              <a:rPr lang="en-GB" sz="1200" dirty="0">
                <a:hlinkClick r:id="rId5"/>
              </a:rPr>
              <a:t>24/0224</a:t>
            </a:r>
            <a:r>
              <a:rPr lang="en-GB" sz="1200" dirty="0"/>
              <a:t> Discussion on A-PPDU follow-up						Ross Jian Yu</a:t>
            </a:r>
          </a:p>
          <a:p>
            <a:pPr lvl="1">
              <a:buFont typeface="Arial" panose="020B0604020202020204" pitchFamily="34" charset="0"/>
              <a:buChar char="•"/>
            </a:pPr>
            <a:r>
              <a:rPr lang="en-GB" sz="1200" dirty="0">
                <a:hlinkClick r:id="rId6"/>
              </a:rPr>
              <a:t>24/0431</a:t>
            </a:r>
            <a:r>
              <a:rPr lang="en-GB" sz="1200" dirty="0"/>
              <a:t> Signal for </a:t>
            </a:r>
            <a:r>
              <a:rPr lang="en-GB" sz="1200" dirty="0" err="1"/>
              <a:t>preemption</a:t>
            </a:r>
            <a:r>
              <a:rPr lang="en-GB" sz="1200" dirty="0"/>
              <a:t> request							Xiangxin Gu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i="0" u="sng" strike="noStrike" dirty="0">
                <a:solidFill>
                  <a:srgbClr val="0563C1"/>
                </a:solidFill>
                <a:effectLst/>
                <a:hlinkClick r:id="rId2"/>
              </a:rPr>
              <a:t>24/0110</a:t>
            </a:r>
            <a:r>
              <a:rPr lang="en-US" sz="1200" dirty="0"/>
              <a:t> </a:t>
            </a:r>
            <a:r>
              <a:rPr lang="en-US" sz="1200" i="0" u="none" strike="noStrike" dirty="0">
                <a:solidFill>
                  <a:srgbClr val="000000"/>
                </a:solidFill>
                <a:effectLst/>
              </a:rPr>
              <a:t>Regarding MPDU Identification Issue in Cross Link Error Recovery</a:t>
            </a:r>
            <a:r>
              <a:rPr lang="en-US" sz="1200" dirty="0"/>
              <a:t> 		</a:t>
            </a:r>
            <a:r>
              <a:rPr lang="en-US" sz="1200" i="0" u="none" strike="noStrike" dirty="0">
                <a:solidFill>
                  <a:srgbClr val="000000"/>
                </a:solidFill>
                <a:effectLst/>
              </a:rPr>
              <a:t>Juseong Moon</a:t>
            </a:r>
            <a:r>
              <a:rPr lang="en-US" sz="1200" dirty="0"/>
              <a:t> </a:t>
            </a:r>
          </a:p>
          <a:p>
            <a:pPr lvl="1">
              <a:buFont typeface="Arial" panose="020B0604020202020204" pitchFamily="34" charset="0"/>
              <a:buChar char="•"/>
            </a:pPr>
            <a:r>
              <a:rPr lang="en-US" sz="1200" i="0" u="none" strike="sngStrike" dirty="0">
                <a:solidFill>
                  <a:srgbClr val="FF0000"/>
                </a:solidFill>
                <a:effectLst/>
              </a:rPr>
              <a:t>23/2153</a:t>
            </a:r>
            <a:r>
              <a:rPr lang="en-US" sz="1200" strike="sngStrike" dirty="0">
                <a:solidFill>
                  <a:srgbClr val="FF0000"/>
                </a:solidFill>
              </a:rPr>
              <a:t> </a:t>
            </a:r>
            <a:r>
              <a:rPr lang="en-US" sz="1200" i="0" u="none" strike="sngStrike" dirty="0">
                <a:solidFill>
                  <a:srgbClr val="FF0000"/>
                </a:solidFill>
                <a:effectLst/>
              </a:rPr>
              <a:t>UHR transmission reliability improvement</a:t>
            </a:r>
            <a:r>
              <a:rPr lang="en-US" sz="1200" strike="sngStrike" dirty="0">
                <a:solidFill>
                  <a:srgbClr val="FF0000"/>
                </a:solidFill>
              </a:rPr>
              <a:t> 						</a:t>
            </a:r>
            <a:r>
              <a:rPr lang="en-US" sz="1200" i="0" u="none" strike="sngStrike" dirty="0">
                <a:solidFill>
                  <a:srgbClr val="FF0000"/>
                </a:solidFill>
                <a:effectLst/>
              </a:rPr>
              <a:t>Yonggang Fang</a:t>
            </a:r>
            <a:r>
              <a:rPr lang="en-US" sz="1200" strike="sngStrike" dirty="0">
                <a:solidFill>
                  <a:srgbClr val="FF0000"/>
                </a:solidFill>
              </a:rPr>
              <a:t> </a:t>
            </a:r>
          </a:p>
          <a:p>
            <a:pPr lvl="1">
              <a:buFont typeface="Arial" panose="020B0604020202020204" pitchFamily="34" charset="0"/>
              <a:buChar char="•"/>
            </a:pPr>
            <a:r>
              <a:rPr lang="en-US" sz="1200" i="0" u="none" strike="noStrike" dirty="0">
                <a:solidFill>
                  <a:srgbClr val="FF0000"/>
                </a:solidFill>
                <a:effectLst/>
                <a:hlinkClick r:id="rId3"/>
              </a:rPr>
              <a:t>24/0299</a:t>
            </a:r>
            <a:r>
              <a:rPr lang="en-US" sz="1200" dirty="0"/>
              <a:t> </a:t>
            </a:r>
            <a:r>
              <a:rPr lang="en-US" sz="1200" i="0" u="none" strike="noStrike" dirty="0">
                <a:solidFill>
                  <a:srgbClr val="000000"/>
                </a:solidFill>
                <a:effectLst/>
              </a:rPr>
              <a:t>Initial ctrl frame for BW switching modes</a:t>
            </a:r>
            <a:r>
              <a:rPr lang="en-US" sz="1200" dirty="0"/>
              <a:t> 						</a:t>
            </a:r>
            <a:r>
              <a:rPr lang="en-US" sz="1200" i="0" u="none" strike="noStrike" dirty="0">
                <a:solidFill>
                  <a:srgbClr val="000000"/>
                </a:solidFill>
                <a:effectLst/>
              </a:rPr>
              <a:t>Vishnu Ratnam</a:t>
            </a:r>
          </a:p>
          <a:p>
            <a:pPr lvl="1">
              <a:buFont typeface="Arial" panose="020B0604020202020204" pitchFamily="34" charset="0"/>
              <a:buChar char="•"/>
            </a:pPr>
            <a:r>
              <a:rPr lang="en-US" sz="1200" i="0" u="none" strike="noStrike" dirty="0">
                <a:solidFill>
                  <a:srgbClr val="FF0000"/>
                </a:solidFill>
                <a:effectLst/>
                <a:hlinkClick r:id="rId4"/>
              </a:rPr>
              <a:t>24/0408</a:t>
            </a:r>
            <a:r>
              <a:rPr lang="en-US" sz="1200" dirty="0"/>
              <a:t> </a:t>
            </a:r>
            <a:r>
              <a:rPr lang="en-US" sz="1200" i="0" u="none" strike="noStrike" dirty="0">
                <a:solidFill>
                  <a:srgbClr val="000000"/>
                </a:solidFill>
                <a:effectLst/>
              </a:rPr>
              <a:t>Enhancements on TWT SP Management</a:t>
            </a:r>
            <a:r>
              <a:rPr lang="en-US" sz="1200" dirty="0"/>
              <a:t> 						</a:t>
            </a:r>
            <a:r>
              <a:rPr lang="en-US" sz="1200" i="0" u="none" strike="noStrike" dirty="0">
                <a:solidFill>
                  <a:srgbClr val="000000"/>
                </a:solidFill>
                <a:effectLst/>
              </a:rPr>
              <a:t>Kumail Haider</a:t>
            </a:r>
            <a:r>
              <a:rPr lang="en-US" sz="1200" dirty="0"/>
              <a:t> </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Straw Poll 1: Do you agree to define mechanisms that enable APs operating on the same channel to coordinate their respective </a:t>
            </a:r>
            <a:r>
              <a:rPr lang="en-US" sz="1200" dirty="0" err="1"/>
              <a:t>rTWT</a:t>
            </a:r>
            <a:r>
              <a:rPr lang="en-US" sz="1200" dirty="0"/>
              <a:t> schedules and/or to ensure that one AP extends the protection of the </a:t>
            </a:r>
            <a:r>
              <a:rPr lang="en-US" sz="1200" dirty="0" err="1"/>
              <a:t>rTWT</a:t>
            </a:r>
            <a:r>
              <a:rPr lang="en-US" sz="1200" dirty="0"/>
              <a:t> schedule of the other AP.</a:t>
            </a:r>
          </a:p>
          <a:p>
            <a:pPr lvl="1">
              <a:buFont typeface="Arial" panose="020B0604020202020204" pitchFamily="34" charset="0"/>
              <a:buChar char="•"/>
            </a:pPr>
            <a:r>
              <a:rPr lang="en-US" sz="1100" dirty="0"/>
              <a:t>NOTE – TBD mechanisms including negotiation between 2 APs and advertisement.</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2: Do you agree that, if an AP extends the protection of the </a:t>
            </a:r>
            <a:r>
              <a:rPr lang="en-US" sz="1200" dirty="0" err="1"/>
              <a:t>rTWT</a:t>
            </a:r>
            <a:r>
              <a:rPr lang="en-US" sz="1200" dirty="0"/>
              <a:t> schedule of another AP, following negotiation or through other means, then:</a:t>
            </a:r>
          </a:p>
          <a:p>
            <a:pPr lvl="1">
              <a:buFont typeface="Arial" panose="020B0604020202020204" pitchFamily="34" charset="0"/>
              <a:buChar char="•"/>
            </a:pPr>
            <a:r>
              <a:rPr lang="en-US" sz="1100" dirty="0"/>
              <a:t>The AP shall ensure its TXOP ends before the start time of the corresponding OBSS </a:t>
            </a:r>
            <a:r>
              <a:rPr lang="en-US" sz="1100" dirty="0" err="1"/>
              <a:t>rTWT</a:t>
            </a:r>
            <a:r>
              <a:rPr lang="en-US" sz="1100" dirty="0"/>
              <a:t> SP(s)</a:t>
            </a:r>
          </a:p>
          <a:p>
            <a:pPr lvl="1">
              <a:buFont typeface="Arial" panose="020B0604020202020204" pitchFamily="34" charset="0"/>
              <a:buChar char="•"/>
            </a:pPr>
            <a:r>
              <a:rPr lang="en-US" sz="1100" dirty="0"/>
              <a:t>The AP shall advertise in the beacon frames it transmits the OBSS </a:t>
            </a:r>
            <a:r>
              <a:rPr lang="en-US" sz="1100" dirty="0" err="1"/>
              <a:t>rTWT</a:t>
            </a:r>
            <a:r>
              <a:rPr lang="en-US" sz="1100" dirty="0"/>
              <a:t> schedule so that its associated STAs supporting </a:t>
            </a:r>
            <a:r>
              <a:rPr lang="en-US" sz="1100" dirty="0" err="1"/>
              <a:t>rTWT</a:t>
            </a:r>
            <a:r>
              <a:rPr lang="en-US" sz="1100" dirty="0"/>
              <a:t> follow the baseline </a:t>
            </a:r>
            <a:r>
              <a:rPr lang="en-US" sz="1100" dirty="0" err="1"/>
              <a:t>rTWT</a:t>
            </a:r>
            <a:r>
              <a:rPr lang="en-US" sz="1100" dirty="0"/>
              <a:t> rules for the OBSS </a:t>
            </a:r>
            <a:r>
              <a:rPr lang="en-US" sz="1100" dirty="0" err="1"/>
              <a:t>rTWT</a:t>
            </a:r>
            <a:r>
              <a:rPr lang="en-US" sz="1100" dirty="0"/>
              <a:t> schedule.</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3: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13"/>
              </a:rPr>
              <a:t>23/1911r0</a:t>
            </a:r>
            <a:r>
              <a:rPr lang="en-US" sz="1200" b="0" dirty="0"/>
              <a:t>, </a:t>
            </a:r>
            <a:r>
              <a:rPr lang="en-US" sz="1200" b="0" dirty="0">
                <a:hlinkClick r:id="rId14"/>
              </a:rPr>
              <a:t>23/1913r2</a:t>
            </a:r>
            <a:r>
              <a:rPr lang="en-US" sz="1200" b="0" dirty="0"/>
              <a:t>, </a:t>
            </a:r>
            <a:r>
              <a:rPr lang="en-US" sz="1200" b="0" dirty="0">
                <a:hlinkClick r:id="rId15"/>
              </a:rPr>
              <a:t>23/1935r1</a:t>
            </a:r>
            <a:r>
              <a:rPr lang="en-US" sz="1200" b="0" dirty="0"/>
              <a:t>, </a:t>
            </a:r>
            <a:r>
              <a:rPr lang="en-US" sz="1200" b="0" dirty="0">
                <a:hlinkClick r:id="rId16"/>
              </a:rPr>
              <a:t>23/2005r1</a:t>
            </a:r>
            <a:r>
              <a:rPr lang="en-US" sz="1200" b="0" dirty="0"/>
              <a:t>, </a:t>
            </a:r>
            <a:r>
              <a:rPr lang="en-US" sz="1200" b="0" dirty="0">
                <a:hlinkClick r:id="rId17"/>
              </a:rPr>
              <a:t>23/2023r1</a:t>
            </a:r>
            <a:r>
              <a:rPr lang="en-US" sz="1200" b="0" dirty="0"/>
              <a:t>, </a:t>
            </a:r>
            <a:r>
              <a:rPr lang="en-US" sz="1200" b="0" dirty="0">
                <a:hlinkClick r:id="rId18"/>
              </a:rPr>
              <a:t>24/0070r1</a:t>
            </a:r>
            <a:r>
              <a:rPr lang="en-US" sz="1200" b="0" dirty="0"/>
              <a:t>, </a:t>
            </a:r>
            <a:r>
              <a:rPr lang="en-US" sz="1200" b="0" dirty="0">
                <a:hlinkClick r:id="rId19"/>
              </a:rPr>
              <a:t>24/458r0</a:t>
            </a:r>
            <a:r>
              <a:rPr lang="en-US" sz="1200" b="0" dirty="0"/>
              <a:t>, </a:t>
            </a:r>
            <a:r>
              <a:rPr lang="en-US" sz="1200" b="0" dirty="0">
                <a:hlinkClick r:id="rId20"/>
              </a:rPr>
              <a:t>24/486r0</a:t>
            </a:r>
            <a:r>
              <a:rPr lang="en-US" sz="1200" b="0" dirty="0"/>
              <a:t>, </a:t>
            </a:r>
            <a:r>
              <a:rPr lang="en-US" sz="1200" b="0" dirty="0">
                <a:hlinkClick r:id="rId21"/>
              </a:rPr>
              <a:t>24/538r0</a:t>
            </a:r>
            <a:r>
              <a:rPr lang="en-US" sz="1200" b="0" dirty="0"/>
              <a:t>]</a:t>
            </a:r>
          </a:p>
          <a:p>
            <a:pPr marL="0" indent="0"/>
            <a:endParaRPr lang="en-US" sz="12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(mics. plus channel access)</a:t>
            </a:r>
          </a:p>
          <a:p>
            <a:pPr marL="800100" lvl="1" indent="-342900">
              <a:buFont typeface="Arial" panose="020B0604020202020204" pitchFamily="34" charset="0"/>
              <a:buChar char="•"/>
            </a:pPr>
            <a:r>
              <a:rPr lang="en-GB" sz="1200" dirty="0">
                <a:hlinkClick r:id="rId2"/>
              </a:rPr>
              <a:t>24/0435</a:t>
            </a:r>
            <a:r>
              <a:rPr lang="en-GB" sz="1200" dirty="0"/>
              <a:t> Ideas related to achieving (Ultra) High Reliability</a:t>
            </a:r>
            <a:r>
              <a:rPr lang="en-US" sz="1200" dirty="0"/>
              <a:t> 				</a:t>
            </a:r>
            <a:r>
              <a:rPr lang="en-GB" sz="1200" dirty="0"/>
              <a:t>Leif Wilhelmsson</a:t>
            </a:r>
            <a:endParaRPr lang="en-US" sz="1200" dirty="0"/>
          </a:p>
          <a:p>
            <a:pPr marL="800100" lvl="1" indent="-342900">
              <a:buFont typeface="Arial" panose="020B0604020202020204" pitchFamily="34" charset="0"/>
              <a:buChar char="•"/>
            </a:pPr>
            <a:r>
              <a:rPr lang="en-US" sz="1200" dirty="0">
                <a:solidFill>
                  <a:srgbClr val="FF0000"/>
                </a:solidFill>
                <a:hlinkClick r:id="rId3"/>
              </a:rPr>
              <a:t>24/0812</a:t>
            </a:r>
            <a:r>
              <a:rPr lang="en-US" sz="1200" dirty="0"/>
              <a:t>* Using Multi-Layer Transmission with Legacy Devices			Leif Wilhelmsson</a:t>
            </a:r>
          </a:p>
          <a:p>
            <a:pPr marL="800100" lvl="1" indent="-342900">
              <a:buFont typeface="Arial" panose="020B0604020202020204" pitchFamily="34" charset="0"/>
              <a:buChar char="•"/>
            </a:pPr>
            <a:r>
              <a:rPr lang="en-US" sz="1200" dirty="0">
                <a:solidFill>
                  <a:srgbClr val="FF0000"/>
                </a:solidFill>
                <a:hlinkClick r:id="rId4"/>
              </a:rPr>
              <a:t>24/0772</a:t>
            </a:r>
            <a:r>
              <a:rPr lang="en-US" sz="1200" dirty="0"/>
              <a:t> CSMA Collision analysis							Sigurd Schelstraete</a:t>
            </a:r>
          </a:p>
          <a:p>
            <a:pPr marL="800100" lvl="1" indent="-342900">
              <a:buFont typeface="Arial" panose="020B0604020202020204" pitchFamily="34" charset="0"/>
              <a:buChar char="•"/>
            </a:pPr>
            <a:r>
              <a:rPr lang="en-US" sz="1200" dirty="0">
                <a:solidFill>
                  <a:srgbClr val="FF0000"/>
                </a:solidFill>
                <a:hlinkClick r:id="rId5"/>
              </a:rPr>
              <a:t>24/0773</a:t>
            </a:r>
            <a:r>
              <a:rPr lang="en-US" sz="1200" dirty="0"/>
              <a:t> CSMA with enhanced Collision Avoidance					Sigurd Schelstraete</a:t>
            </a:r>
          </a:p>
          <a:p>
            <a:pPr marL="800100" lvl="1" indent="-342900">
              <a:buFont typeface="Arial" panose="020B0604020202020204" pitchFamily="34" charset="0"/>
              <a:buChar char="•"/>
            </a:pPr>
            <a:r>
              <a:rPr lang="en-US" sz="1200" dirty="0">
                <a:solidFill>
                  <a:srgbClr val="FF0000"/>
                </a:solidFill>
                <a:hlinkClick r:id="rId6"/>
              </a:rPr>
              <a:t>24/0774</a:t>
            </a:r>
            <a:r>
              <a:rPr lang="en-US" sz="1200" dirty="0">
                <a:solidFill>
                  <a:schemeClr val="tx1"/>
                </a:solidFill>
              </a:rPr>
              <a:t>	UHR preamble design follow-up						Sigurd Schelstraete</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endParaRPr lang="en-US" sz="16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696913" y="6205864"/>
            <a:ext cx="5008102" cy="307777"/>
          </a:xfrm>
          <a:prstGeom prst="rect">
            <a:avLst/>
          </a:prstGeom>
          <a:noFill/>
        </p:spPr>
        <p:txBody>
          <a:bodyPr wrap="none" rtlCol="0">
            <a:spAutoFit/>
          </a:bodyPr>
          <a:lstStyle/>
          <a:p>
            <a:r>
              <a:rPr lang="en-US" sz="1400" dirty="0">
                <a:solidFill>
                  <a:schemeClr val="tx1"/>
                </a:solidFill>
              </a:rPr>
              <a:t>*Out of order per author’s request to present together with 24/0435</a:t>
            </a:r>
          </a:p>
        </p:txBody>
      </p:sp>
    </p:spTree>
    <p:extLst>
      <p:ext uri="{BB962C8B-B14F-4D97-AF65-F5344CB8AC3E}">
        <p14:creationId xmlns:p14="http://schemas.microsoft.com/office/powerpoint/2010/main" val="3999548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1</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24/0070</a:t>
            </a:r>
            <a:r>
              <a:rPr lang="en-US" sz="1200" dirty="0">
                <a:solidFill>
                  <a:schemeClr val="tx1"/>
                </a:solidFill>
              </a:rPr>
              <a:t> Some details about non-primary channel access			Yunbo Li</a:t>
            </a:r>
          </a:p>
          <a:p>
            <a:pPr lvl="1">
              <a:buFont typeface="Arial" panose="020B0604020202020204" pitchFamily="34" charset="0"/>
              <a:buChar char="•"/>
            </a:pPr>
            <a:r>
              <a:rPr lang="en-US" sz="1200" dirty="0">
                <a:solidFill>
                  <a:srgbClr val="FF0000"/>
                </a:solidFill>
                <a:hlinkClick r:id="rId3"/>
              </a:rPr>
              <a:t>24/0426</a:t>
            </a:r>
            <a:r>
              <a:rPr lang="en-US" sz="1200" dirty="0">
                <a:solidFill>
                  <a:schemeClr val="tx1"/>
                </a:solidFill>
              </a:rPr>
              <a:t> EDCA for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rgbClr val="FF0000"/>
                </a:solidFill>
                <a:hlinkClick r:id="rId4"/>
              </a:rPr>
              <a:t>24/0427</a:t>
            </a:r>
            <a:r>
              <a:rPr lang="en-US" sz="1200" dirty="0">
                <a:solidFill>
                  <a:schemeClr val="tx1"/>
                </a:solidFill>
              </a:rPr>
              <a:t> Enabling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chemeClr val="tx1"/>
                </a:solidFill>
                <a:hlinkClick r:id="rId5"/>
              </a:rPr>
              <a:t>24/0458</a:t>
            </a:r>
            <a:r>
              <a:rPr lang="en-US" sz="1200" dirty="0">
                <a:solidFill>
                  <a:schemeClr val="tx1"/>
                </a:solidFill>
              </a:rPr>
              <a:t> Considerations on Non-Primary Channel Access			Salvatore </a:t>
            </a:r>
            <a:r>
              <a:rPr lang="en-US" sz="1200" dirty="0" err="1">
                <a:solidFill>
                  <a:schemeClr val="tx1"/>
                </a:solidFill>
              </a:rPr>
              <a:t>Talarico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r>
              <a:rPr lang="en-US" sz="1200" dirty="0"/>
              <a:t>Straw Poll 1: Do you agree that during roaming, after the request/response exchange that initiates notification of the DS mapping change from the current AP MLD to the target AP MLD,</a:t>
            </a:r>
          </a:p>
          <a:p>
            <a:pPr lvl="1"/>
            <a:r>
              <a:rPr lang="en-US" sz="1100" dirty="0"/>
              <a:t>The current AP MLD is able to deliver buffered DL data frames for a TBD period of time.</a:t>
            </a:r>
          </a:p>
          <a:p>
            <a:pPr lvl="1"/>
            <a:r>
              <a:rPr lang="en-US" sz="1100" dirty="0"/>
              <a:t>The non-AP MLD may retrieve buffered DL data frames from the current AP MLD</a:t>
            </a:r>
          </a:p>
          <a:p>
            <a:pPr lvl="1"/>
            <a:r>
              <a:rPr lang="en-US" sz="1100" dirty="0"/>
              <a:t>TBD – The non-AP MLD shall not send UL data to current AP MLD</a:t>
            </a:r>
          </a:p>
          <a:p>
            <a:pPr lvl="1"/>
            <a:r>
              <a:rPr lang="en-US" sz="1100" dirty="0"/>
              <a:t>The non-AP MLD may send UL data to target AP MLD.</a:t>
            </a:r>
          </a:p>
          <a:p>
            <a:pPr lvl="1"/>
            <a:r>
              <a:rPr lang="en-US" sz="1100" dirty="0"/>
              <a:t>It is assumed that the target AP MLD is able to deliver data frames after the DS mapping change</a:t>
            </a:r>
          </a:p>
          <a:p>
            <a:r>
              <a:rPr lang="en-US" sz="1200" b="0" dirty="0"/>
              <a:t>Note: Supporting list: [</a:t>
            </a:r>
            <a:r>
              <a:rPr lang="en-US" sz="1200" b="0" dirty="0">
                <a:hlinkClick r:id="rId2"/>
              </a:rPr>
              <a:t>23/1971</a:t>
            </a:r>
            <a:r>
              <a:rPr lang="en-US" sz="1200" b="0" dirty="0"/>
              <a:t>, </a:t>
            </a:r>
            <a:r>
              <a:rPr lang="en-US" sz="1200" b="0" dirty="0">
                <a:hlinkClick r:id="rId3"/>
              </a:rPr>
              <a:t>23/1996</a:t>
            </a:r>
            <a:r>
              <a:rPr lang="en-US" sz="1200" b="0" dirty="0"/>
              <a:t>, </a:t>
            </a:r>
            <a:r>
              <a:rPr lang="en-US" sz="1200" b="0" dirty="0">
                <a:hlinkClick r:id="rId4"/>
              </a:rPr>
              <a:t>24/0052</a:t>
            </a:r>
            <a:r>
              <a:rPr lang="en-US" sz="1200" b="0" dirty="0"/>
              <a:t>, </a:t>
            </a:r>
            <a:r>
              <a:rPr lang="en-US" sz="1200" b="0" dirty="0">
                <a:hlinkClick r:id="rId5"/>
              </a:rPr>
              <a:t>24/0083</a:t>
            </a:r>
            <a:r>
              <a:rPr lang="en-US" sz="1200" b="0" dirty="0"/>
              <a:t>, </a:t>
            </a:r>
            <a:r>
              <a:rPr lang="en-US" sz="1200" b="0" dirty="0">
                <a:hlinkClick r:id="rId6"/>
              </a:rPr>
              <a:t>24/0101</a:t>
            </a:r>
            <a:r>
              <a:rPr lang="en-US" sz="1200" b="0" dirty="0"/>
              <a:t>, </a:t>
            </a:r>
            <a:r>
              <a:rPr lang="en-US" sz="1200" b="0" dirty="0">
                <a:hlinkClick r:id="rId7"/>
              </a:rPr>
              <a:t>24/0396</a:t>
            </a:r>
            <a:r>
              <a:rPr lang="en-US" sz="1200" b="0" dirty="0"/>
              <a:t>, </a:t>
            </a:r>
            <a:r>
              <a:rPr lang="en-US" sz="1200" b="0" dirty="0">
                <a:hlinkClick r:id="rId8"/>
              </a:rPr>
              <a:t>24/0412</a:t>
            </a:r>
            <a:r>
              <a:rPr lang="en-US" sz="1200" b="0" dirty="0"/>
              <a:t>, </a:t>
            </a:r>
            <a:r>
              <a:rPr lang="en-US" sz="1200" b="0" dirty="0">
                <a:hlinkClick r:id="rId9"/>
              </a:rPr>
              <a:t>24/0679</a:t>
            </a:r>
            <a:r>
              <a:rPr lang="en-US" sz="1200" b="0" dirty="0"/>
              <a:t>]</a:t>
            </a:r>
          </a:p>
          <a:p>
            <a:r>
              <a:rPr lang="en-US" sz="1200" dirty="0"/>
              <a:t>Straw Poll 2: Do you agree to enable per TID buffer size reporting of a larger queue in UHR?</a:t>
            </a:r>
          </a:p>
          <a:p>
            <a:pPr lvl="1"/>
            <a:r>
              <a:rPr lang="en-US" sz="1100" dirty="0"/>
              <a:t>Note: It is an optional feature.</a:t>
            </a:r>
          </a:p>
          <a:p>
            <a:pPr lvl="1"/>
            <a:r>
              <a:rPr lang="en-US" sz="1100" dirty="0"/>
              <a:t>Note: In the baseline, the maximum approximate per TID queue size to report is 2,147,328 octets</a:t>
            </a:r>
          </a:p>
          <a:p>
            <a:r>
              <a:rPr lang="en-US" sz="1200" b="0" dirty="0"/>
              <a:t>Note: The reference document is </a:t>
            </a:r>
            <a:r>
              <a:rPr lang="en-US" sz="1200" b="0" dirty="0">
                <a:hlinkClick r:id="rId10"/>
              </a:rPr>
              <a:t>23-2007r2</a:t>
            </a:r>
            <a:r>
              <a:rPr lang="en-US" sz="1200" b="0" dirty="0"/>
              <a:t>.</a:t>
            </a:r>
          </a:p>
          <a:p>
            <a:r>
              <a:rPr lang="en-US" sz="1200" dirty="0"/>
              <a:t>Straw Poll 3: Do you agree that TGbn will define a mechanism where a non-AP STA can be allocated resources dynamically (i.e., on a per-TXOP basis) outside of its current operating bandwidth and within the associated AP’s BSS bandwidth?</a:t>
            </a:r>
          </a:p>
          <a:p>
            <a:r>
              <a:rPr lang="en-US" sz="1200" b="0" dirty="0"/>
              <a:t>Note: A converged SP among the authors of - </a:t>
            </a:r>
            <a:r>
              <a:rPr lang="en-US" sz="1200" b="0" dirty="0">
                <a:hlinkClick r:id="rId11"/>
              </a:rPr>
              <a:t>11-22/2204</a:t>
            </a:r>
            <a:r>
              <a:rPr lang="en-US" sz="1200" b="0" dirty="0"/>
              <a:t>, </a:t>
            </a:r>
            <a:r>
              <a:rPr lang="en-US" sz="1200" b="0" dirty="0">
                <a:hlinkClick r:id="rId12"/>
              </a:rPr>
              <a:t>11-23/2141</a:t>
            </a:r>
            <a:r>
              <a:rPr lang="en-US" sz="1200" b="0" dirty="0"/>
              <a:t> (Sindhu &amp; </a:t>
            </a:r>
            <a:r>
              <a:rPr lang="en-US" sz="1200" b="0" dirty="0" err="1"/>
              <a:t>Shubho</a:t>
            </a:r>
            <a:r>
              <a:rPr lang="en-US" sz="1200" b="0" dirty="0"/>
              <a:t>), </a:t>
            </a:r>
            <a:r>
              <a:rPr lang="en-US" sz="1200" b="0" dirty="0">
                <a:hlinkClick r:id="rId13"/>
              </a:rPr>
              <a:t>11-23/843</a:t>
            </a:r>
            <a:r>
              <a:rPr lang="en-US" sz="1200" b="0" dirty="0"/>
              <a:t> (Liuming), </a:t>
            </a:r>
            <a:r>
              <a:rPr lang="en-US" sz="1200" b="0" dirty="0">
                <a:hlinkClick r:id="rId14"/>
              </a:rPr>
              <a:t>11-23/1496</a:t>
            </a:r>
            <a:r>
              <a:rPr lang="en-US" sz="1200" b="0" dirty="0"/>
              <a:t> (Kaiying), </a:t>
            </a:r>
            <a:r>
              <a:rPr lang="en-US" sz="1200" b="0" dirty="0">
                <a:hlinkClick r:id="rId15"/>
              </a:rPr>
              <a:t>11-23/1892</a:t>
            </a:r>
            <a:r>
              <a:rPr lang="en-US" sz="1200" b="0" dirty="0"/>
              <a:t> (Gaurang), </a:t>
            </a:r>
            <a:r>
              <a:rPr lang="en-US" sz="1200" b="0" dirty="0">
                <a:hlinkClick r:id="rId16"/>
              </a:rPr>
              <a:t>11-23/1913</a:t>
            </a:r>
            <a:r>
              <a:rPr lang="en-US" sz="1200" b="0" dirty="0"/>
              <a:t> (</a:t>
            </a:r>
            <a:r>
              <a:rPr lang="en-US" sz="1200" b="0" dirty="0" err="1"/>
              <a:t>DongJu</a:t>
            </a:r>
            <a:r>
              <a:rPr lang="en-US" sz="1200" b="0" dirty="0"/>
              <a:t>), </a:t>
            </a:r>
            <a:r>
              <a:rPr lang="en-US" sz="1200" b="0" dirty="0">
                <a:hlinkClick r:id="rId17"/>
              </a:rPr>
              <a:t>11-23/1935</a:t>
            </a:r>
            <a:r>
              <a:rPr lang="en-US" sz="1200" b="0" dirty="0"/>
              <a:t> (Liwen), </a:t>
            </a:r>
            <a:r>
              <a:rPr lang="en-US" sz="1200" b="0" dirty="0">
                <a:hlinkClick r:id="rId18"/>
              </a:rPr>
              <a:t>11-23/2027</a:t>
            </a:r>
            <a:r>
              <a:rPr lang="en-US" sz="1200" b="0" dirty="0"/>
              <a:t> (Vishnu), </a:t>
            </a:r>
            <a:r>
              <a:rPr lang="en-US" sz="1200" b="0" dirty="0">
                <a:hlinkClick r:id="rId19"/>
              </a:rPr>
              <a:t>11-24/591</a:t>
            </a:r>
            <a:r>
              <a:rPr lang="en-US" sz="1200" b="0" dirty="0"/>
              <a:t> (Morteza).</a:t>
            </a:r>
          </a:p>
          <a:p>
            <a:endParaRPr lang="en-US" sz="12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2"/>
              </a:rPr>
              <a:t>24/0508</a:t>
            </a:r>
            <a:r>
              <a:rPr lang="en-GB" sz="12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Extended 6 GHz channelization 						Thomas Derham</a:t>
            </a:r>
            <a:endParaRPr lang="en-US" sz="1200" dirty="0">
              <a:solidFill>
                <a:srgbClr val="FF0000"/>
              </a:solidFill>
            </a:endParaRPr>
          </a:p>
          <a:p>
            <a:pPr lvl="1">
              <a:buFont typeface="Arial" panose="020B0604020202020204" pitchFamily="34" charset="0"/>
              <a:buChar char="•"/>
            </a:pPr>
            <a:r>
              <a:rPr lang="en-US" sz="1200" dirty="0">
                <a:solidFill>
                  <a:srgbClr val="FF0000"/>
                </a:solidFill>
                <a:hlinkClick r:id="rId3"/>
              </a:rPr>
              <a:t>24/0750</a:t>
            </a:r>
            <a:r>
              <a:rPr lang="en-US" sz="1200" dirty="0">
                <a:solidFill>
                  <a:schemeClr val="tx1"/>
                </a:solidFill>
              </a:rPr>
              <a:t> Tx EVM Setting for MIMO Detection					Genadiy Tsodik</a:t>
            </a:r>
          </a:p>
          <a:p>
            <a:pPr lvl="1">
              <a:buFont typeface="Arial" panose="020B0604020202020204" pitchFamily="34" charset="0"/>
              <a:buChar char="•"/>
            </a:pPr>
            <a:r>
              <a:rPr lang="en-US" sz="1200" dirty="0">
                <a:solidFill>
                  <a:srgbClr val="FF0000"/>
                </a:solidFill>
                <a:hlinkClick r:id="rId4"/>
              </a:rPr>
              <a:t>24/0810</a:t>
            </a:r>
            <a:r>
              <a:rPr lang="en-US" sz="1200" dirty="0">
                <a:solidFill>
                  <a:srgbClr val="FF0000"/>
                </a:solidFill>
              </a:rPr>
              <a:t> </a:t>
            </a:r>
            <a:r>
              <a:rPr lang="en-US" sz="1200" dirty="0" err="1">
                <a:solidFill>
                  <a:schemeClr val="tx1"/>
                </a:solidFill>
              </a:rPr>
              <a:t>DPWiFi</a:t>
            </a:r>
            <a:r>
              <a:rPr lang="en-US" sz="1200" dirty="0">
                <a:solidFill>
                  <a:schemeClr val="tx1"/>
                </a:solidFill>
              </a:rPr>
              <a:t> MIMO Multiplexing and Beamforming				Carlos Rios</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rgbClr val="FF0000"/>
                </a:solidFill>
              </a:rPr>
              <a:t>24/0487</a:t>
            </a:r>
            <a:r>
              <a:rPr lang="en-US" sz="1200" dirty="0">
                <a:solidFill>
                  <a:schemeClr val="tx1"/>
                </a:solidFill>
              </a:rPr>
              <a:t> Some considerations on non-primary channel access			Ming Gan</a:t>
            </a:r>
          </a:p>
          <a:p>
            <a:pPr lvl="1">
              <a:buFont typeface="Arial" panose="020B0604020202020204" pitchFamily="34" charset="0"/>
              <a:buChar char="•"/>
            </a:pPr>
            <a:r>
              <a:rPr lang="en-US" sz="1200" dirty="0">
                <a:solidFill>
                  <a:srgbClr val="FF0000"/>
                </a:solidFill>
                <a:hlinkClick r:id="rId2"/>
              </a:rPr>
              <a:t>24/0495</a:t>
            </a:r>
            <a:r>
              <a:rPr lang="en-US" sz="1200" dirty="0">
                <a:solidFill>
                  <a:schemeClr val="tx1"/>
                </a:solidFill>
              </a:rPr>
              <a:t> Non-primary channel access (NPCA) - follow up			Minyoung Park</a:t>
            </a:r>
          </a:p>
          <a:p>
            <a:pPr lvl="1">
              <a:buFont typeface="Arial" panose="020B0604020202020204" pitchFamily="34" charset="0"/>
              <a:buChar char="•"/>
            </a:pPr>
            <a:r>
              <a:rPr lang="en-US" sz="1200" dirty="0">
                <a:solidFill>
                  <a:srgbClr val="FF0000"/>
                </a:solidFill>
              </a:rPr>
              <a:t>24/0496</a:t>
            </a:r>
            <a:r>
              <a:rPr lang="en-US" sz="1200" dirty="0">
                <a:solidFill>
                  <a:schemeClr val="tx1"/>
                </a:solidFill>
              </a:rPr>
              <a:t> Secondary channel usage follow up					Liwen Chu</a:t>
            </a:r>
          </a:p>
          <a:p>
            <a:pPr lvl="1">
              <a:buFont typeface="Arial" panose="020B0604020202020204" pitchFamily="34" charset="0"/>
              <a:buChar char="•"/>
            </a:pPr>
            <a:r>
              <a:rPr lang="en-US" sz="1200" dirty="0">
                <a:solidFill>
                  <a:schemeClr val="tx1"/>
                </a:solidFill>
                <a:hlinkClick r:id="rId3"/>
              </a:rPr>
              <a:t>24/0538</a:t>
            </a:r>
            <a:r>
              <a:rPr lang="en-US" sz="1200" dirty="0">
                <a:solidFill>
                  <a:schemeClr val="tx1"/>
                </a:solidFill>
              </a:rPr>
              <a:t> SP-based non-primary-channel-access 				Yue Zhao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indent="0"/>
            <a:endParaRPr lang="en-US" sz="16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24/0444</a:t>
            </a:r>
            <a:r>
              <a:rPr lang="en-US" sz="1400" b="0" dirty="0"/>
              <a:t> Considerations on Joint Transmission				</a:t>
            </a:r>
            <a:r>
              <a:rPr lang="en-US" sz="1400" b="0" dirty="0" err="1"/>
              <a:t>Kazunobu</a:t>
            </a:r>
            <a:r>
              <a:rPr lang="en-US" sz="1400" b="0" dirty="0"/>
              <a:t> Serizawa</a:t>
            </a:r>
          </a:p>
          <a:p>
            <a:pPr>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3"/>
              </a:rPr>
              <a:t>24/0529</a:t>
            </a:r>
            <a:r>
              <a:rPr lang="en-GB" sz="1400" b="0" i="0" u="none" strike="noStrike" kern="1200" dirty="0">
                <a:solidFill>
                  <a:srgbClr val="000000"/>
                </a:solidFill>
                <a:effectLst/>
                <a:ea typeface="Times New Roman" panose="02020603050405020304" pitchFamily="18" charset="0"/>
              </a:rPr>
              <a:t> Coordinated Spatial Reuse discussion 				Yusuke Tanaka</a:t>
            </a:r>
            <a:endParaRPr lang="en-US" sz="1400" b="0" i="0" u="none" strike="noStrike" dirty="0">
              <a:effectLst/>
            </a:endParaRP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r>
              <a:rPr lang="en-US" sz="1800"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204948</TotalTime>
  <Words>7696</Words>
  <Application>Microsoft Office PowerPoint</Application>
  <PresentationFormat>On-screen Show (4:3)</PresentationFormat>
  <Paragraphs>1805</Paragraphs>
  <Slides>63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3"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Agenda–AM2</vt:lpstr>
      <vt:lpstr>Thursday MAC Agenda–AM2</vt:lpstr>
      <vt:lpstr>Straw Polls</vt:lpstr>
      <vt:lpstr>Thursday Joint Agenda-PM2</vt:lpstr>
      <vt:lpstr>Submissions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2024-05-14T21:36:56Z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