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26" r:id="rId56"/>
    <p:sldId id="1149"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229" dt="2024-05-14T05:53:33.5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48"/>
        </pc:sldMasterMkLst>
        <pc:spChg chg="mod">
          <ac:chgData name="Alfred Asterjadhi" userId="39de57b9-85c0-4fd1-aaac-8ca2b6560ad0" providerId="ADAL" clId="{6DB0D687-C88D-4306-A291-1C75F3A322C2}" dt="2024-03-15T01:09:59.836" v="5727" actId="20577"/>
          <ac:spMkLst>
            <pc:docMk/>
            <pc:sldMasterMk cId="0" sldId="2147483648"/>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4T05:57:31.640" v="3445" actId="20577"/>
      <pc:docMkLst>
        <pc:docMk/>
      </pc:docMkLst>
      <pc:sldChg chg="modSp mod">
        <pc:chgData name="Alfred Asterjadhi" userId="39de57b9-85c0-4fd1-aaac-8ca2b6560ad0" providerId="ADAL" clId="{CD86C3AA-724F-47E4-A1B1-D2C1BA05633B}" dt="2024-05-10T02:26:07.394" v="3" actId="6549"/>
        <pc:sldMkLst>
          <pc:docMk/>
          <pc:sldMk cId="3976818858" sldId="269"/>
        </pc:sldMkLst>
        <pc:graphicFrameChg chg="modGraphic">
          <ac:chgData name="Alfred Asterjadhi" userId="39de57b9-85c0-4fd1-aaac-8ca2b6560ad0" providerId="ADAL" clId="{CD86C3AA-724F-47E4-A1B1-D2C1BA05633B}" dt="2024-05-10T02:26:07.394" v="3"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3T05:24:25.682" v="2245" actId="20577"/>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0T17:22:57.766" v="2139" actId="13926"/>
        <pc:sldMkLst>
          <pc:docMk/>
          <pc:sldMk cId="3930036297" sldId="356"/>
        </pc:sldMkLst>
        <pc:spChg chg="mod">
          <ac:chgData name="Alfred Asterjadhi" userId="39de57b9-85c0-4fd1-aaac-8ca2b6560ad0" providerId="ADAL" clId="{CD86C3AA-724F-47E4-A1B1-D2C1BA05633B}" dt="2024-05-10T17:22:57.766" v="2139" actId="13926"/>
          <ac:spMkLst>
            <pc:docMk/>
            <pc:sldMk cId="3930036297" sldId="356"/>
            <ac:spMk id="2" creationId="{4B5F0D0E-8BB7-48AB-9160-728B8B3399A2}"/>
          </ac:spMkLst>
        </pc:spChg>
      </pc:sldChg>
      <pc:sldChg chg="addSp delSp modSp mod">
        <pc:chgData name="Alfred Asterjadhi" userId="39de57b9-85c0-4fd1-aaac-8ca2b6560ad0" providerId="ADAL" clId="{CD86C3AA-724F-47E4-A1B1-D2C1BA05633B}" dt="2024-05-14T05:52:48.687" v="3406" actId="207"/>
        <pc:sldMkLst>
          <pc:docMk/>
          <pc:sldMk cId="2696761607" sldId="393"/>
        </pc:sldMkLst>
        <pc:graphicFrameChg chg="mod modGraphic">
          <ac:chgData name="Alfred Asterjadhi" userId="39de57b9-85c0-4fd1-aaac-8ca2b6560ad0" providerId="ADAL" clId="{CD86C3AA-724F-47E4-A1B1-D2C1BA05633B}" dt="2024-05-14T05:52:48.687" v="3406"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addSp delSp modSp mod chgLayout">
        <pc:chgData name="Alfred Asterjadhi" userId="39de57b9-85c0-4fd1-aaac-8ca2b6560ad0" providerId="ADAL" clId="{CD86C3AA-724F-47E4-A1B1-D2C1BA05633B}" dt="2024-05-14T05:56:07.924" v="3443" actId="478"/>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4T05:56:02.248" v="3441" actId="2057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modSp mod">
        <pc:chgData name="Alfred Asterjadhi" userId="39de57b9-85c0-4fd1-aaac-8ca2b6560ad0" providerId="ADAL" clId="{CD86C3AA-724F-47E4-A1B1-D2C1BA05633B}" dt="2024-05-10T17:22:30.126" v="2129" actId="13926"/>
        <pc:sldMkLst>
          <pc:docMk/>
          <pc:sldMk cId="86469410" sldId="1081"/>
        </pc:sldMkLst>
        <pc:spChg chg="mod">
          <ac:chgData name="Alfred Asterjadhi" userId="39de57b9-85c0-4fd1-aaac-8ca2b6560ad0" providerId="ADAL" clId="{CD86C3AA-724F-47E4-A1B1-D2C1BA05633B}" dt="2024-05-10T17:22:30.126" v="2129" actId="13926"/>
          <ac:spMkLst>
            <pc:docMk/>
            <pc:sldMk cId="86469410" sldId="1081"/>
            <ac:spMk id="2" creationId="{4B5F0D0E-8BB7-48AB-9160-728B8B3399A2}"/>
          </ac:spMkLst>
        </pc:spChg>
        <pc:spChg chg="mod">
          <ac:chgData name="Alfred Asterjadhi" userId="39de57b9-85c0-4fd1-aaac-8ca2b6560ad0" providerId="ADAL" clId="{CD86C3AA-724F-47E4-A1B1-D2C1BA05633B}" dt="2024-05-10T16:35:43.441" v="827" actId="2057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2T16:08:16.481" v="2145" actId="6549"/>
        <pc:sldMkLst>
          <pc:docMk/>
          <pc:sldMk cId="241393342" sldId="1082"/>
        </pc:sldMkLst>
        <pc:spChg chg="mod">
          <ac:chgData name="Alfred Asterjadhi" userId="39de57b9-85c0-4fd1-aaac-8ca2b6560ad0" providerId="ADAL" clId="{CD86C3AA-724F-47E4-A1B1-D2C1BA05633B}" dt="2024-05-10T17:22:32.658" v="2130"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2T16:08:16.481" v="2145" actId="6549"/>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2T16:47:45.162" v="2205" actId="20577"/>
        <pc:sldMkLst>
          <pc:docMk/>
          <pc:sldMk cId="1719092640" sldId="1119"/>
        </pc:sldMkLst>
        <pc:spChg chg="mod">
          <ac:chgData name="Alfred Asterjadhi" userId="39de57b9-85c0-4fd1-aaac-8ca2b6560ad0" providerId="ADAL" clId="{CD86C3AA-724F-47E4-A1B1-D2C1BA05633B}" dt="2024-05-10T17:22:35.484" v="213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2T16:47:45.162" v="2205" actId="2057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2T16:08:10.579" v="2142" actId="21"/>
        <pc:sldMkLst>
          <pc:docMk/>
          <pc:sldMk cId="1759085455" sldId="1120"/>
        </pc:sldMkLst>
        <pc:spChg chg="mod">
          <ac:chgData name="Alfred Asterjadhi" userId="39de57b9-85c0-4fd1-aaac-8ca2b6560ad0" providerId="ADAL" clId="{CD86C3AA-724F-47E4-A1B1-D2C1BA05633B}" dt="2024-05-10T17:22:38.332" v="2132"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2T16:08:10.579" v="2142" actId="21"/>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2T16:46:18.945" v="2167" actId="20577"/>
        <pc:sldMkLst>
          <pc:docMk/>
          <pc:sldMk cId="4049871576" sldId="1121"/>
        </pc:sldMkLst>
        <pc:spChg chg="mod">
          <ac:chgData name="Alfred Asterjadhi" userId="39de57b9-85c0-4fd1-aaac-8ca2b6560ad0" providerId="ADAL" clId="{CD86C3AA-724F-47E4-A1B1-D2C1BA05633B}" dt="2024-05-10T17:22:40.531" v="2133"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2T16:46:18.945" v="2167" actId="2057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3T13:31:33.975" v="3319" actId="207"/>
        <pc:sldMkLst>
          <pc:docMk/>
          <pc:sldMk cId="1948925109" sldId="1122"/>
        </pc:sldMkLst>
        <pc:spChg chg="mod">
          <ac:chgData name="Alfred Asterjadhi" userId="39de57b9-85c0-4fd1-aaac-8ca2b6560ad0" providerId="ADAL" clId="{CD86C3AA-724F-47E4-A1B1-D2C1BA05633B}" dt="2024-05-10T17:22:44.262" v="2134"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3T13:31:33.975" v="3319"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2T16:48:38.040" v="2209" actId="21"/>
        <pc:sldMkLst>
          <pc:docMk/>
          <pc:sldMk cId="3999548584" sldId="1123"/>
        </pc:sldMkLst>
        <pc:spChg chg="mod ord">
          <ac:chgData name="Alfred Asterjadhi" userId="39de57b9-85c0-4fd1-aaac-8ca2b6560ad0" providerId="ADAL" clId="{CD86C3AA-724F-47E4-A1B1-D2C1BA05633B}" dt="2024-05-10T17:22:46.549" v="213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2T16:48:38.040" v="2209" actId="21"/>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0T16:53:11.288" v="1268" actId="20577"/>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0T17:22:50.429" v="2136" actId="13926"/>
        <pc:sldMkLst>
          <pc:docMk/>
          <pc:sldMk cId="3263485424" sldId="1124"/>
        </pc:sldMkLst>
        <pc:spChg chg="mod">
          <ac:chgData name="Alfred Asterjadhi" userId="39de57b9-85c0-4fd1-aaac-8ca2b6560ad0" providerId="ADAL" clId="{CD86C3AA-724F-47E4-A1B1-D2C1BA05633B}" dt="2024-05-10T17:22:50.429" v="2136"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0T17:13:50.827" v="1678" actId="2057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modSp mod">
        <pc:chgData name="Alfred Asterjadhi" userId="39de57b9-85c0-4fd1-aaac-8ca2b6560ad0" providerId="ADAL" clId="{CD86C3AA-724F-47E4-A1B1-D2C1BA05633B}" dt="2024-05-12T16:48:37.718" v="2208"/>
        <pc:sldMkLst>
          <pc:docMk/>
          <pc:sldMk cId="1467436368" sldId="1125"/>
        </pc:sldMkLst>
        <pc:spChg chg="mod">
          <ac:chgData name="Alfred Asterjadhi" userId="39de57b9-85c0-4fd1-aaac-8ca2b6560ad0" providerId="ADAL" clId="{CD86C3AA-724F-47E4-A1B1-D2C1BA05633B}" dt="2024-05-10T17:22:52.489" v="2137"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2T16:48:37.718" v="2208"/>
          <ac:spMkLst>
            <pc:docMk/>
            <pc:sldMk cId="1467436368" sldId="1125"/>
            <ac:spMk id="3" creationId="{2F86CF3C-94C2-CF42-A8D8-2339A9A69E36}"/>
          </ac:spMkLst>
        </pc:spChg>
      </pc:sldChg>
      <pc:sldChg chg="modSp mod">
        <pc:chgData name="Alfred Asterjadhi" userId="39de57b9-85c0-4fd1-aaac-8ca2b6560ad0" providerId="ADAL" clId="{CD86C3AA-724F-47E4-A1B1-D2C1BA05633B}" dt="2024-05-13T06:26:10.013" v="3031"/>
        <pc:sldMkLst>
          <pc:docMk/>
          <pc:sldMk cId="3629084029" sldId="1126"/>
        </pc:sldMkLst>
        <pc:spChg chg="mod">
          <ac:chgData name="Alfred Asterjadhi" userId="39de57b9-85c0-4fd1-aaac-8ca2b6560ad0" providerId="ADAL" clId="{CD86C3AA-724F-47E4-A1B1-D2C1BA05633B}" dt="2024-05-10T17:22:54.799" v="2138"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3T06:26:10.013" v="3031"/>
          <ac:spMkLst>
            <pc:docMk/>
            <pc:sldMk cId="3629084029" sldId="1126"/>
            <ac:spMk id="3" creationId="{042F5F7D-D1A4-4F15-B474-D7E4FCB02B8C}"/>
          </ac:spMkLst>
        </pc:sp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4T05:52:19.840" v="3402"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4T05:52:19.840" v="3402"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4T05:53:02.946" v="3408"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4T05:53:02.946" v="3408"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4T05:53:19.595" v="3412"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4T05:53:19.595" v="3412"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3T06:44:48.267" v="3109" actId="2057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3T06:44:48.267" v="3109" actId="2057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3T06:42:11.127" v="3098"/>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ac:chgData name="Alfred Asterjadhi" userId="39de57b9-85c0-4fd1-aaac-8ca2b6560ad0" providerId="ADAL" clId="{CD86C3AA-724F-47E4-A1B1-D2C1BA05633B}" dt="2024-05-13T06:42:11.127" v="3098"/>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3T06:46:28.031" v="3114" actId="20577"/>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ac:chgData name="Alfred Asterjadhi" userId="39de57b9-85c0-4fd1-aaac-8ca2b6560ad0" providerId="ADAL" clId="{CD86C3AA-724F-47E4-A1B1-D2C1BA05633B}" dt="2024-05-13T06:42:45.089" v="310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3T06:47:16.942" v="3118" actId="2057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3T06:43:58.001" v="3106" actId="2164"/>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3T06:47:14.776" v="3116" actId="2057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ac:chgData name="Alfred Asterjadhi" userId="39de57b9-85c0-4fd1-aaac-8ca2b6560ad0" providerId="ADAL" clId="{CD86C3AA-724F-47E4-A1B1-D2C1BA05633B}" dt="2024-05-13T06:43:02.754" v="3101"/>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3T11:44:56.591" v="3278" actId="20577"/>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3T11:44:56.591" v="3278" actId="20577"/>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3T06:06:41.863" v="2859" actId="14100"/>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3T06:06:41.863" v="2859" actId="14100"/>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3T06:51:07.667" v="3130" actId="20577"/>
        <pc:sldMkLst>
          <pc:docMk/>
          <pc:sldMk cId="2222951829" sldId="1148"/>
        </pc:sldMkLst>
        <pc:spChg chg="mod ord">
          <ac:chgData name="Alfred Asterjadhi" userId="39de57b9-85c0-4fd1-aaac-8ca2b6560ad0" providerId="ADAL" clId="{CD86C3AA-724F-47E4-A1B1-D2C1BA05633B}" dt="2024-05-13T06:08:47.652" v="2964"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3T06:51:07.667" v="3130" actId="20577"/>
          <ac:spMkLst>
            <pc:docMk/>
            <pc:sldMk cId="2222951829" sldId="1148"/>
            <ac:spMk id="3" creationId="{0B86390F-5573-FD6D-5C5A-BF6C8F0998F6}"/>
          </ac:spMkLst>
        </pc:spChg>
        <pc:spChg chg="mod ord">
          <ac:chgData name="Alfred Asterjadhi" userId="39de57b9-85c0-4fd1-aaac-8ca2b6560ad0" providerId="ADAL" clId="{CD86C3AA-724F-47E4-A1B1-D2C1BA05633B}" dt="2024-05-13T06:08:47.652" v="2964"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3T06:08:47.652" v="2964"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3T06:08:47.652" v="2964"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3T06:27:13.993" v="3070" actId="113"/>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3T06:27:13.993" v="3070" actId="113"/>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3T06:46:22.850" v="3112" actId="2057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ac:chgData name="Alfred Asterjadhi" userId="39de57b9-85c0-4fd1-aaac-8ca2b6560ad0" providerId="ADAL" clId="{CD86C3AA-724F-47E4-A1B1-D2C1BA05633B}" dt="2024-05-13T06:46:18.205" v="3111"/>
          <ac:graphicFrameMkLst>
            <pc:docMk/>
            <pc:sldMk cId="2378069564" sldId="1152"/>
            <ac:graphicFrameMk id="6" creationId="{5094FBC8-BB74-47F3-965D-16BC678F4D1D}"/>
          </ac:graphicFrameMkLst>
        </pc:graphicFrameChg>
      </pc:sldChg>
      <pc:sldMasterChg chg="modSp mod">
        <pc:chgData name="Alfred Asterjadhi" userId="39de57b9-85c0-4fd1-aaac-8ca2b6560ad0" providerId="ADAL" clId="{CD86C3AA-724F-47E4-A1B1-D2C1BA05633B}" dt="2024-05-14T05:57:31.640" v="3445" actId="20577"/>
        <pc:sldMasterMkLst>
          <pc:docMk/>
          <pc:sldMasterMk cId="0" sldId="2147483648"/>
        </pc:sldMasterMkLst>
        <pc:spChg chg="mod">
          <ac:chgData name="Alfred Asterjadhi" userId="39de57b9-85c0-4fd1-aaac-8ca2b6560ad0" providerId="ADAL" clId="{CD86C3AA-724F-47E4-A1B1-D2C1BA05633B}" dt="2024-05-14T05:57:31.640" v="3445"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48"/>
        </pc:sldMasterMkLst>
        <pc:spChg chg="mod">
          <ac:chgData name="Alfred Asterjadhi" userId="39de57b9-85c0-4fd1-aaac-8ca2b6560ad0" providerId="ADAL" clId="{71C51894-AECB-4355-931C-92463EC6D6E0}" dt="2024-04-05T00:11:29.271" v="84" actId="20577"/>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10-00-00bn-regarding-mpdu-identification-issue-in-cross-link-error-recovery.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0284-00-00bn-low-latency-low-collision-low-power-uhr-medium-access.pptx" TargetMode="External"/><Relationship Id="rId4" Type="http://schemas.openxmlformats.org/officeDocument/2006/relationships/hyperlink" Target="https://mentor.ieee.org/802.11/dcn/24/11-24-0070-00-00bn-some-details-about-non-primary-channel-access.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97-00-00bn-support-for-end-to-end-qos.pptx" TargetMode="External"/><Relationship Id="rId2" Type="http://schemas.openxmlformats.org/officeDocument/2006/relationships/hyperlink" Target="https://mentor.ieee.org/802.11/dcn/24/11-24-0396-00-00bn-seamless-roaming-within-a-mobility-domain-follow-up.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98-00-00bn-coordinated-roaming-through-target-ap-mld.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515-00-00bn-multi-ap-coordination-for-ap-failure-mitigation.pptx" TargetMode="External"/><Relationship Id="rId7" Type="http://schemas.openxmlformats.org/officeDocument/2006/relationships/hyperlink" Target="https://mentor.ieee.org/802.11/dcn/24/11-24-0530-00-00bn-indication-of-11bn-feature-set.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29-00-00bn-coordinated-spatial-reuse-discussion.pptx" TargetMode="External"/><Relationship Id="rId5" Type="http://schemas.openxmlformats.org/officeDocument/2006/relationships/hyperlink" Target="https://mentor.ieee.org/802.11/dcn/24/11-24-0519-00-00bn-pingpongwarningforuhr.pptx" TargetMode="External"/><Relationship Id="rId4" Type="http://schemas.openxmlformats.org/officeDocument/2006/relationships/hyperlink" Target="https://mentor.ieee.org/802.11/dcn/24/11-24-0518-00-00bn-troubleshootingmetricsfouhr.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431-02-00bn-signal-for-preemption-request.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399-00-00bn-thoughts-on-l4s-in-wi-fi.pptx" TargetMode="External"/><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24-01-00bn-discussion-on-a-ppdu-follow-up.pptx" TargetMode="External"/><Relationship Id="rId5" Type="http://schemas.openxmlformats.org/officeDocument/2006/relationships/hyperlink" Target="https://mentor.ieee.org/802.11/dcn/24/11-24-0001-00-00bn-dl-mu-ext-ppdus.pptx" TargetMode="External"/><Relationship Id="rId4" Type="http://schemas.openxmlformats.org/officeDocument/2006/relationships/hyperlink" Target="https://mentor.ieee.org/802.11/dcn/23/11-23-1906-01-00bn-channel-information-feedback-for-smooth-beamforming-follow-up.pptx" TargetMode="External"/><Relationship Id="rId9" Type="http://schemas.openxmlformats.org/officeDocument/2006/relationships/hyperlink" Target="https://mentor.ieee.org/802.11/dcn/24/11-24-0450-00-00bn-a-proposal-for-uhr-soft-ap-power-save.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4/11-24-0892-00-00bn-integrating-wur-into-11bn.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82-00-00bn-thoughts-on-dru-availability.pptx" TargetMode="External"/><Relationship Id="rId3" Type="http://schemas.openxmlformats.org/officeDocument/2006/relationships/hyperlink" Target="https://mentor.ieee.org/802.11/dcn/24/11-24-0790-00-00bn-extra-drus-construction.pptx" TargetMode="External"/><Relationship Id="rId7" Type="http://schemas.openxmlformats.org/officeDocument/2006/relationships/hyperlink" Target="https://mentor.ieee.org/802.11/dcn/24/11-24-0814-00-00bn-tone-distribution-in-drus.pptx" TargetMode="External"/><Relationship Id="rId2" Type="http://schemas.openxmlformats.org/officeDocument/2006/relationships/hyperlink" Target="https://mentor.ieee.org/802.11/dcn/24/11-24-0769-00-00bn-on-the-pilot-tone-allocations-in-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1-00-00bn-discussion-on-distribution-bandwidth-of-dru.pptx" TargetMode="External"/><Relationship Id="rId5" Type="http://schemas.openxmlformats.org/officeDocument/2006/relationships/hyperlink" Target="https://mentor.ieee.org/802.11/dcn/24/11-24-0800-02-00bn-dsicussions-on-dru-pilot-design-principles.pptx" TargetMode="External"/><Relationship Id="rId4" Type="http://schemas.openxmlformats.org/officeDocument/2006/relationships/hyperlink" Target="https://mentor.ieee.org/802.11/dcn/24/11-24-0799-00-00bn-dru-tone-plan-from-the-perspective-of-papr.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224-01-00bn-discussion-on-a-ppdu-follow-up.pptx" TargetMode="External"/><Relationship Id="rId2" Type="http://schemas.openxmlformats.org/officeDocument/2006/relationships/hyperlink" Target="https://mentor.ieee.org/802.11/dcn/23/11-23-1906-01-00bn-channel-information-feedback-for-smooth-beamforming-follow-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31-02-00bn-signal-for-preemption-request.pptx" TargetMode="Externa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3" Type="http://schemas.openxmlformats.org/officeDocument/2006/relationships/hyperlink" Target="https://mentor.ieee.org/802.11/dcn/23/11-23-1887-01-00bn-coordinated-medium-access-for-multi-ap-deployment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2" Type="http://schemas.openxmlformats.org/officeDocument/2006/relationships/hyperlink" Target="https://mentor.ieee.org/802.11/dcn/23/11-23-0250-00-0uhr-ap-coordination-with-r-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0" Type="http://schemas.openxmlformats.org/officeDocument/2006/relationships/hyperlink" Target="https://mentor.ieee.org/802.11/dcn/24/11-24-0161-01-00bn-r-twt-announcement-in-multi-b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58-00-00bn-considerations-on-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679-00-00bn-thoughts-on-functionality-and-security-architecture-for-uhr-seamless-roaming.pptx" TargetMode="External"/><Relationship Id="rId13" Type="http://schemas.openxmlformats.org/officeDocument/2006/relationships/hyperlink" Target="https://mentor.ieee.org/802.11/dcn/23/11-23-2023-01-00bn-further-discussion-on-non-primary-channel-acce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2005-01-00bn-non-primary-channel-access-npca.pptx" TargetMode="External"/><Relationship Id="rId17" Type="http://schemas.openxmlformats.org/officeDocument/2006/relationships/hyperlink" Target="https://mentor.ieee.org/802.11/dcn/24/11-24-0538-00-00bn-sp-based-non-primary-channel-acce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935-01-00bn-secondary-channel-usage-follow-up.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58-01-00bn-considerations-on-non-primary-channel-access.pptx" TargetMode="External"/><Relationship Id="rId10" Type="http://schemas.openxmlformats.org/officeDocument/2006/relationships/hyperlink" Target="https://mentor.ieee.org/802.11/dcn/23/11-23-1913-02-00bn-secondary-channel-access-operation.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3/11-23-1911-00-00bn-secondary-channel-access-and-frame-transmission.pptx" TargetMode="External"/><Relationship Id="rId14" Type="http://schemas.openxmlformats.org/officeDocument/2006/relationships/hyperlink" Target="https://mentor.ieee.org/802.11/dcn/24/11-24-0070-01-00bn-some-details-about-non-primary-channel-access.ppt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95593876"/>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7975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24/0106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Consideration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Hitoshi MORIOKA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24/0110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24/0070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details about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24/0072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MAP channel access procedure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24/0299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Initial ctrl frame for BW switching modes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Miscellaneous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24/0318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Yanchun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Enhanced Fast BSS Transition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24/0385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0328886"/>
              </p:ext>
            </p:extLst>
          </p:nvPr>
        </p:nvGraphicFramePr>
        <p:xfrm>
          <a:off x="851217" y="1587465"/>
          <a:ext cx="7736268" cy="44078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24/0396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(Schedule 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24/0398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roaming through target AP MLD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Inaki Val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Kumail Haider</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24/0412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Procedure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Seamless Roaming Recommendation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Yelin Yoon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24/0426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EDCA for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048340"/>
              </p:ext>
            </p:extLst>
          </p:nvPr>
        </p:nvGraphicFramePr>
        <p:xfrm>
          <a:off x="851217" y="1587465"/>
          <a:ext cx="7736268" cy="46295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Enabling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24/0435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Leif Wilhelmsson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 AM, together 812)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Joint Transmission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Kazunobu Serizawa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MAPC SPs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62220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24/0522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 co-EDCA for edging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 Channel Switching For Coordinating APs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24/0525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Coordinated Spatial Reuse discussion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Yusuke Tanaka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7"/>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3066916"/>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2"/>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23/1906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JEON EUNSUNG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23/1985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Rethna Pulikkoonattu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24/0001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(AMs)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24/0224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24/0431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766941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(May F2F)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Genadiy Tsodik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5172053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Zhi Mao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24/0799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24/0800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Mengshi Hu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13968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24/0814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970343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Rui Cao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88191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Link Adaptation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chemeClr val="tx1"/>
                </a:solidFill>
                <a:hlinkClick r:id="rId2"/>
              </a:rPr>
              <a:t>24/0728</a:t>
            </a:r>
            <a:r>
              <a:rPr lang="en-GB" sz="1200" dirty="0">
                <a:solidFill>
                  <a:schemeClr val="tx1"/>
                </a:solidFill>
              </a:rPr>
              <a:t> Thoughts on DRU Pilots						Mengshi Hu</a:t>
            </a:r>
          </a:p>
          <a:p>
            <a:pPr lvl="1">
              <a:buFont typeface="Arial" panose="020B0604020202020204" pitchFamily="34" charset="0"/>
              <a:buChar char="•"/>
            </a:pPr>
            <a:r>
              <a:rPr lang="en-GB" sz="1200" dirty="0">
                <a:solidFill>
                  <a:schemeClr val="tx1"/>
                </a:solidFill>
                <a:hlinkClick r:id="rId3"/>
              </a:rPr>
              <a:t>24/0736</a:t>
            </a:r>
            <a:r>
              <a:rPr lang="en-GB" sz="1200" dirty="0">
                <a:solidFill>
                  <a:schemeClr val="tx1"/>
                </a:solidFill>
              </a:rPr>
              <a:t> Preamble and PE transmission in PPDU using DRU			</a:t>
            </a:r>
            <a:r>
              <a:rPr lang="en-GB" sz="1200" dirty="0" err="1">
                <a:solidFill>
                  <a:schemeClr val="tx1"/>
                </a:solidFill>
              </a:rPr>
              <a:t>Yapu</a:t>
            </a:r>
            <a:r>
              <a:rPr lang="en-GB" sz="1200" dirty="0">
                <a:solidFill>
                  <a:schemeClr val="tx1"/>
                </a:solidFill>
              </a:rPr>
              <a:t> Li</a:t>
            </a:r>
          </a:p>
          <a:p>
            <a:pPr lvl="1">
              <a:buFont typeface="Arial" panose="020B0604020202020204" pitchFamily="34" charset="0"/>
              <a:buChar char="•"/>
            </a:pPr>
            <a:r>
              <a:rPr lang="en-GB" sz="1200" dirty="0">
                <a:solidFill>
                  <a:srgbClr val="FF0000"/>
                </a:solidFill>
                <a:hlinkClick r:id="rId4"/>
              </a:rPr>
              <a:t>24/0749</a:t>
            </a:r>
            <a:r>
              <a:rPr lang="en-GB" sz="1200" dirty="0">
                <a:solidFill>
                  <a:srgbClr val="FF0000"/>
                </a:solidFill>
              </a:rPr>
              <a:t> </a:t>
            </a:r>
            <a:r>
              <a:rPr lang="en-GB" sz="1200" dirty="0">
                <a:solidFill>
                  <a:schemeClr val="tx1"/>
                </a:solidFill>
              </a:rPr>
              <a:t>Thoughts on STF Design for DRU					Bo Gong</a:t>
            </a:r>
          </a:p>
          <a:p>
            <a:pPr lvl="1">
              <a:buFont typeface="Arial" panose="020B0604020202020204" pitchFamily="34" charset="0"/>
              <a:buChar char="•"/>
            </a:pPr>
            <a:r>
              <a:rPr lang="en-GB" sz="1200" dirty="0">
                <a:solidFill>
                  <a:srgbClr val="FF0000"/>
                </a:solidFill>
                <a:hlinkClick r:id="rId5"/>
              </a:rPr>
              <a:t>24/0752</a:t>
            </a:r>
            <a:r>
              <a:rPr lang="en-GB" sz="1200" dirty="0">
                <a:solidFill>
                  <a:srgbClr val="FF0000"/>
                </a:solidFill>
              </a:rPr>
              <a:t> </a:t>
            </a:r>
            <a:r>
              <a:rPr lang="en-GB" sz="1200" dirty="0">
                <a:solidFill>
                  <a:schemeClr val="tx1"/>
                </a:solidFill>
              </a:rPr>
              <a:t>STF design consideration for </a:t>
            </a:r>
            <a:r>
              <a:rPr lang="en-GB" sz="1200" dirty="0" err="1">
                <a:solidFill>
                  <a:schemeClr val="tx1"/>
                </a:solidFill>
              </a:rPr>
              <a:t>dRU</a:t>
            </a:r>
            <a:r>
              <a:rPr lang="en-GB" sz="1200" dirty="0">
                <a:solidFill>
                  <a:schemeClr val="tx1"/>
                </a:solidFill>
              </a:rPr>
              <a:t>					Lin Yang</a:t>
            </a:r>
          </a:p>
          <a:p>
            <a:pPr lvl="1">
              <a:buFont typeface="Arial" panose="020B0604020202020204" pitchFamily="34" charset="0"/>
              <a:buChar char="•"/>
            </a:pPr>
            <a:r>
              <a:rPr lang="en-GB" sz="1200" dirty="0">
                <a:solidFill>
                  <a:srgbClr val="FF0000"/>
                </a:solidFill>
                <a:hlinkClick r:id="rId6"/>
              </a:rPr>
              <a:t>24/0766</a:t>
            </a:r>
            <a:r>
              <a:rPr lang="en-GB" sz="1200" dirty="0">
                <a:solidFill>
                  <a:srgbClr val="FF0000"/>
                </a:solidFill>
              </a:rPr>
              <a:t> </a:t>
            </a:r>
            <a:r>
              <a:rPr lang="en-GB" sz="1200" dirty="0">
                <a:solidFill>
                  <a:schemeClr val="tx1"/>
                </a:solidFill>
              </a:rPr>
              <a:t>Distribution Bandwidth within 80 MHz for DRU			Eunsung Park</a:t>
            </a:r>
          </a:p>
          <a:p>
            <a:pPr lvl="1">
              <a:buFont typeface="Arial" panose="020B0604020202020204" pitchFamily="34" charset="0"/>
              <a:buChar char="•"/>
            </a:pPr>
            <a:r>
              <a:rPr lang="en-GB" sz="1200" dirty="0">
                <a:solidFill>
                  <a:srgbClr val="FF0000"/>
                </a:solidFill>
                <a:hlinkClick r:id="rId7"/>
              </a:rPr>
              <a:t>24/0767</a:t>
            </a:r>
            <a:r>
              <a:rPr lang="en-GB" sz="1200" dirty="0">
                <a:solidFill>
                  <a:srgbClr val="FF0000"/>
                </a:solidFill>
              </a:rPr>
              <a:t> </a:t>
            </a:r>
            <a:r>
              <a:rPr lang="en-GB" sz="1200" dirty="0">
                <a:solidFill>
                  <a:schemeClr val="tx1"/>
                </a:solidFill>
              </a:rPr>
              <a:t>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24/0106</a:t>
            </a:r>
            <a:r>
              <a:rPr lang="en-US" sz="1200" dirty="0">
                <a:solidFill>
                  <a:schemeClr val="tx1"/>
                </a:solidFill>
              </a:rPr>
              <a:t> Seamless Roaming Consideration						Hitoshi MORIOKA</a:t>
            </a:r>
          </a:p>
          <a:p>
            <a:pPr lvl="1">
              <a:buFont typeface="Arial" panose="020B0604020202020204" pitchFamily="34" charset="0"/>
              <a:buChar char="•"/>
            </a:pPr>
            <a:r>
              <a:rPr lang="en-US" sz="1200" b="0" i="0" u="none" strike="noStrike" dirty="0">
                <a:solidFill>
                  <a:srgbClr val="FF0000"/>
                </a:solidFill>
                <a:effectLst/>
                <a:hlinkClick r:id="rId3"/>
              </a:rPr>
              <a:t>24/0349</a:t>
            </a:r>
            <a:r>
              <a:rPr lang="en-US" sz="1200" dirty="0"/>
              <a:t> </a:t>
            </a:r>
            <a:r>
              <a:rPr lang="en-US" sz="1200" b="0" i="0" u="none" strike="noStrike" dirty="0">
                <a:solidFill>
                  <a:srgbClr val="000000"/>
                </a:solidFill>
                <a:effectLst/>
              </a:rPr>
              <a:t>Enhanced Fast BSS Transition</a:t>
            </a:r>
            <a:r>
              <a:rPr lang="en-US" sz="1200" dirty="0"/>
              <a:t> 						</a:t>
            </a:r>
            <a:r>
              <a:rPr lang="en-US" sz="1200" b="0" i="0" u="none" strike="noStrike" dirty="0">
                <a:solidFill>
                  <a:srgbClr val="000000"/>
                </a:solidFill>
                <a:effectLst/>
              </a:rPr>
              <a:t>Guogang Huang</a:t>
            </a:r>
          </a:p>
          <a:p>
            <a:pPr lvl="1">
              <a:buFont typeface="Arial" panose="020B0604020202020204" pitchFamily="34" charset="0"/>
              <a:buChar char="•"/>
            </a:pPr>
            <a:r>
              <a:rPr lang="en-US" sz="1200" b="0" i="0" u="sng" strike="noStrike" dirty="0">
                <a:solidFill>
                  <a:srgbClr val="0563C1"/>
                </a:solidFill>
                <a:effectLst/>
                <a:hlinkClick r:id="rId4"/>
              </a:rPr>
              <a:t>24/0396</a:t>
            </a:r>
            <a:r>
              <a:rPr lang="en-US" sz="1200" dirty="0"/>
              <a:t> </a:t>
            </a:r>
            <a:r>
              <a:rPr lang="en-US" sz="1200" b="0" i="0" u="none" strike="noStrike" dirty="0">
                <a:solidFill>
                  <a:srgbClr val="000000"/>
                </a:solidFill>
                <a:effectLst/>
              </a:rPr>
              <a:t>Seamless roaming within a mobility domain - follow up</a:t>
            </a:r>
            <a:r>
              <a:rPr lang="en-US" sz="1200" dirty="0"/>
              <a:t> 			</a:t>
            </a:r>
            <a:r>
              <a:rPr lang="en-US" sz="1200" b="0" i="0" u="none" strike="noStrike" dirty="0">
                <a:solidFill>
                  <a:srgbClr val="000000"/>
                </a:solidFill>
                <a:effectLst/>
              </a:rPr>
              <a:t>Binita Gupta</a:t>
            </a:r>
            <a:r>
              <a:rPr lang="en-US" sz="1200" dirty="0"/>
              <a:t> </a:t>
            </a:r>
          </a:p>
          <a:p>
            <a:pPr lvl="1">
              <a:buFont typeface="Arial" panose="020B0604020202020204" pitchFamily="34" charset="0"/>
              <a:buChar char="•"/>
            </a:pPr>
            <a:r>
              <a:rPr lang="en-US" sz="1200" b="0" i="0" strike="noStrike" dirty="0">
                <a:solidFill>
                  <a:schemeClr val="tx1"/>
                </a:solidFill>
                <a:effectLst/>
                <a:hlinkClick r:id="rId5"/>
              </a:rPr>
              <a:t>24/0398</a:t>
            </a:r>
            <a:r>
              <a:rPr lang="en-US" sz="1200" dirty="0">
                <a:solidFill>
                  <a:schemeClr val="tx1"/>
                </a:solidFill>
              </a:rPr>
              <a:t> </a:t>
            </a:r>
            <a:r>
              <a:rPr lang="en-US" sz="1200" b="0" i="0" strike="noStrike" dirty="0">
                <a:solidFill>
                  <a:schemeClr val="tx1"/>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FF0000"/>
                </a:solidFill>
              </a:rPr>
              <a:t>24/0768 </a:t>
            </a:r>
            <a:r>
              <a:rPr lang="en-GB" sz="1200" dirty="0"/>
              <a:t>40 MHz Tone Plan and Pilot Design for DRU		Eunsung Park</a:t>
            </a:r>
          </a:p>
          <a:p>
            <a:pPr lvl="1">
              <a:buFont typeface="Arial" panose="020B0604020202020204" pitchFamily="34" charset="0"/>
              <a:buChar char="•"/>
            </a:pPr>
            <a:r>
              <a:rPr lang="en-GB" sz="1200" dirty="0">
                <a:solidFill>
                  <a:srgbClr val="FF0000"/>
                </a:solidFill>
                <a:hlinkClick r:id="rId2"/>
              </a:rPr>
              <a:t>24/0769</a:t>
            </a:r>
            <a:r>
              <a:rPr lang="en-GB" sz="1200" dirty="0">
                <a:solidFill>
                  <a:srgbClr val="FF0000"/>
                </a:solidFill>
              </a:rPr>
              <a:t> </a:t>
            </a:r>
            <a:r>
              <a:rPr lang="en-GB" sz="1200" dirty="0"/>
              <a:t>On the Pilot Tone Allocations in DRU			Mahmoud Kamel</a:t>
            </a:r>
          </a:p>
          <a:p>
            <a:pPr lvl="1">
              <a:buFont typeface="Arial" panose="020B0604020202020204" pitchFamily="34" charset="0"/>
              <a:buChar char="•"/>
            </a:pPr>
            <a:r>
              <a:rPr lang="en-GB" sz="1200" dirty="0">
                <a:solidFill>
                  <a:srgbClr val="FF0000"/>
                </a:solidFill>
                <a:hlinkClick r:id="rId3"/>
              </a:rPr>
              <a:t>24/0790</a:t>
            </a:r>
            <a:r>
              <a:rPr lang="en-GB" sz="1200" dirty="0">
                <a:solidFill>
                  <a:srgbClr val="FF0000"/>
                </a:solidFill>
              </a:rPr>
              <a:t> </a:t>
            </a:r>
            <a:r>
              <a:rPr lang="en-GB" sz="1200" dirty="0"/>
              <a:t>Extra </a:t>
            </a:r>
            <a:r>
              <a:rPr lang="en-GB" sz="1200" dirty="0" err="1"/>
              <a:t>dRUs</a:t>
            </a:r>
            <a:r>
              <a:rPr lang="en-GB" sz="1200" dirty="0"/>
              <a:t> Construction					Zhi Mao</a:t>
            </a:r>
          </a:p>
          <a:p>
            <a:pPr lvl="1">
              <a:buFont typeface="Arial" panose="020B0604020202020204" pitchFamily="34" charset="0"/>
              <a:buChar char="•"/>
            </a:pPr>
            <a:r>
              <a:rPr lang="en-GB" sz="1200" dirty="0">
                <a:hlinkClick r:id="rId4"/>
              </a:rPr>
              <a:t>24/0799</a:t>
            </a:r>
            <a:r>
              <a:rPr lang="en-GB" sz="1200" dirty="0"/>
              <a:t> DRU Tone Plan from the perspective of PAPR		</a:t>
            </a:r>
            <a:r>
              <a:rPr lang="en-GB" sz="1200" dirty="0" err="1"/>
              <a:t>Chenchen</a:t>
            </a:r>
            <a:r>
              <a:rPr lang="en-GB" sz="1200" dirty="0"/>
              <a:t> Liu</a:t>
            </a:r>
          </a:p>
          <a:p>
            <a:pPr lvl="1">
              <a:buFont typeface="Arial" panose="020B0604020202020204" pitchFamily="34" charset="0"/>
              <a:buChar char="•"/>
            </a:pPr>
            <a:r>
              <a:rPr lang="en-GB" sz="1200" dirty="0">
                <a:hlinkClick r:id="rId5"/>
              </a:rPr>
              <a:t>24/0800</a:t>
            </a:r>
            <a:r>
              <a:rPr lang="en-GB" sz="1200" dirty="0"/>
              <a:t> Discussions on DRU pilot design principles			</a:t>
            </a:r>
            <a:r>
              <a:rPr lang="en-GB" sz="1200" dirty="0" err="1"/>
              <a:t>Chenchen</a:t>
            </a:r>
            <a:r>
              <a:rPr lang="en-GB" sz="1200" dirty="0"/>
              <a:t> Liu</a:t>
            </a:r>
          </a:p>
          <a:p>
            <a:pPr lvl="1">
              <a:buFont typeface="Arial" panose="020B0604020202020204" pitchFamily="34" charset="0"/>
              <a:buChar char="•"/>
            </a:pPr>
            <a:r>
              <a:rPr lang="en-GB" sz="1200" dirty="0">
                <a:hlinkClick r:id="rId6"/>
              </a:rPr>
              <a:t>24/0801</a:t>
            </a:r>
            <a:r>
              <a:rPr lang="en-GB" sz="1200" dirty="0"/>
              <a:t> Discussion on Distribution Bandwidth of DRU		Mengshi Hu</a:t>
            </a:r>
          </a:p>
          <a:p>
            <a:pPr lvl="1">
              <a:buFont typeface="Arial" panose="020B0604020202020204" pitchFamily="34" charset="0"/>
              <a:buChar char="•"/>
            </a:pPr>
            <a:r>
              <a:rPr lang="en-GB" sz="1200" dirty="0">
                <a:hlinkClick r:id="rId7"/>
              </a:rPr>
              <a:t>24/0814</a:t>
            </a:r>
            <a:r>
              <a:rPr lang="en-GB" sz="1200" dirty="0"/>
              <a:t> Tone distribution in DRUs					Yan Xin</a:t>
            </a:r>
          </a:p>
          <a:p>
            <a:pPr lvl="1">
              <a:buFont typeface="Arial" panose="020B0604020202020204" pitchFamily="34" charset="0"/>
              <a:buChar char="•"/>
            </a:pPr>
            <a:r>
              <a:rPr lang="en-US" sz="1200" dirty="0">
                <a:hlinkClick r:id="rId8"/>
              </a:rPr>
              <a:t>24/0882</a:t>
            </a:r>
            <a:r>
              <a:rPr lang="en-US" sz="1200" dirty="0"/>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b="0" i="0" strike="noStrike" dirty="0">
                <a:solidFill>
                  <a:srgbClr val="FF0000"/>
                </a:solidFill>
                <a:effectLst/>
              </a:rPr>
              <a:t>24/0412</a:t>
            </a:r>
            <a:r>
              <a:rPr lang="en-US" sz="1200" b="0" i="0" strike="noStrike" dirty="0">
                <a:solidFill>
                  <a:schemeClr val="tx1"/>
                </a:solidFill>
                <a:effectLst/>
              </a:rPr>
              <a:t> Seamless Roaming Procedure Follow-Up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24/0413</a:t>
            </a:r>
            <a:r>
              <a:rPr lang="en-US" sz="1200" b="0" i="0" strike="noStrike" dirty="0">
                <a:solidFill>
                  <a:schemeClr val="tx1"/>
                </a:solidFill>
                <a:effectLst/>
              </a:rPr>
              <a:t> Seamless Roaming Recommendation						</a:t>
            </a:r>
            <a:r>
              <a:rPr lang="en-US" sz="1200" b="0" i="0" strike="noStrike" dirty="0" err="1">
                <a:solidFill>
                  <a:schemeClr val="tx1"/>
                </a:solidFill>
                <a:effectLst/>
              </a:rPr>
              <a:t>Yelin</a:t>
            </a:r>
            <a:r>
              <a:rPr lang="en-US" sz="1200" b="0" i="0" strike="noStrike" dirty="0">
                <a:solidFill>
                  <a:schemeClr val="tx1"/>
                </a:solidFill>
                <a:effectLst/>
              </a:rPr>
              <a:t> Yoon</a:t>
            </a:r>
          </a:p>
          <a:p>
            <a:pPr lvl="1">
              <a:buFont typeface="Arial" panose="020B0604020202020204" pitchFamily="34" charset="0"/>
              <a:buChar char="•"/>
            </a:pPr>
            <a:r>
              <a:rPr lang="en-US" sz="1200" b="0" i="0" strike="noStrike" dirty="0">
                <a:solidFill>
                  <a:srgbClr val="FF0000"/>
                </a:solidFill>
                <a:effectLst/>
              </a:rPr>
              <a:t>24/0480</a:t>
            </a:r>
            <a:r>
              <a:rPr lang="en-US" sz="1200" b="0" i="0" strike="noStrike" dirty="0">
                <a:solidFill>
                  <a:schemeClr val="tx1"/>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(sounding, A-PPDU, </a:t>
            </a:r>
            <a:r>
              <a:rPr lang="en-GB" sz="1600" dirty="0" err="1"/>
              <a:t>preemption</a:t>
            </a:r>
            <a:r>
              <a:rPr lang="en-GB" sz="1600" dirty="0"/>
              <a:t>)</a:t>
            </a:r>
          </a:p>
          <a:p>
            <a:pPr lvl="1">
              <a:buFont typeface="Arial" panose="020B0604020202020204" pitchFamily="34" charset="0"/>
              <a:buChar char="•"/>
            </a:pPr>
            <a:r>
              <a:rPr lang="en-GB" sz="1200" dirty="0">
                <a:hlinkClick r:id="rId2"/>
              </a:rPr>
              <a:t>23/1906</a:t>
            </a:r>
            <a:r>
              <a:rPr lang="en-GB" sz="1200" dirty="0"/>
              <a:t> Channel Information Feedback for Smooth Beamforming - Follow Up	JEON EUNSUNG</a:t>
            </a:r>
          </a:p>
          <a:p>
            <a:pPr lvl="1">
              <a:buFont typeface="Arial" panose="020B0604020202020204" pitchFamily="34" charset="0"/>
              <a:buChar char="•"/>
            </a:pPr>
            <a:r>
              <a:rPr lang="en-GB" sz="1200" dirty="0">
                <a:hlinkClick r:id="rId3"/>
              </a:rPr>
              <a:t>24/0224</a:t>
            </a:r>
            <a:r>
              <a:rPr lang="en-GB" sz="1200" dirty="0"/>
              <a:t> Discussion on A-PPDU follow-up						Ross Jian Yu</a:t>
            </a:r>
          </a:p>
          <a:p>
            <a:pPr lvl="1">
              <a:buFont typeface="Arial" panose="020B0604020202020204" pitchFamily="34" charset="0"/>
              <a:buChar char="•"/>
            </a:pPr>
            <a:r>
              <a:rPr lang="en-GB" sz="1200" dirty="0">
                <a:hlinkClick r:id="rId4"/>
              </a:rPr>
              <a:t>24/0431</a:t>
            </a:r>
            <a:r>
              <a:rPr lang="en-GB" sz="1200" dirty="0"/>
              <a:t> Signal for </a:t>
            </a:r>
            <a:r>
              <a:rPr lang="en-GB" sz="1200" dirty="0" err="1"/>
              <a:t>preemption</a:t>
            </a:r>
            <a:r>
              <a:rPr lang="en-GB" sz="1200" dirty="0"/>
              <a:t> request							Xiangxin Gu</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i="0" u="sng" strike="noStrike" dirty="0">
                <a:solidFill>
                  <a:srgbClr val="0563C1"/>
                </a:solidFill>
                <a:effectLst/>
                <a:hlinkClick r:id="rId2"/>
              </a:rPr>
              <a:t>24/0110</a:t>
            </a:r>
            <a:r>
              <a:rPr lang="en-US" sz="1200" dirty="0"/>
              <a:t> </a:t>
            </a:r>
            <a:r>
              <a:rPr lang="en-US" sz="1200" i="0" u="none" strike="noStrike" dirty="0">
                <a:solidFill>
                  <a:srgbClr val="000000"/>
                </a:solidFill>
                <a:effectLst/>
              </a:rPr>
              <a:t>Regarding MPDU Identification Issue in Cross Link Error Recovery</a:t>
            </a:r>
            <a:r>
              <a:rPr lang="en-US" sz="1200" dirty="0"/>
              <a:t> 		</a:t>
            </a:r>
            <a:r>
              <a:rPr lang="en-US" sz="1200" i="0" u="none" strike="noStrike" dirty="0">
                <a:solidFill>
                  <a:srgbClr val="000000"/>
                </a:solidFill>
                <a:effectLst/>
              </a:rPr>
              <a:t>Juseong Moon</a:t>
            </a:r>
            <a:r>
              <a:rPr lang="en-US" sz="1200" dirty="0"/>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FF0000"/>
                </a:solidFill>
                <a:effectLst/>
              </a:rPr>
              <a:t>24/0299</a:t>
            </a:r>
            <a:r>
              <a:rPr lang="en-US" sz="1200" dirty="0"/>
              <a:t> </a:t>
            </a:r>
            <a:r>
              <a:rPr lang="en-US" sz="1200" i="0" u="none" strike="noStrike" dirty="0">
                <a:solidFill>
                  <a:srgbClr val="000000"/>
                </a:solidFill>
                <a:effectLst/>
              </a:rPr>
              <a:t>Initial ctrl frame for BW switching modes</a:t>
            </a:r>
            <a:r>
              <a:rPr lang="en-US" sz="1200" dirty="0"/>
              <a:t> 						</a:t>
            </a:r>
            <a:r>
              <a:rPr lang="en-US" sz="1200" i="0" u="none" strike="noStrike" dirty="0">
                <a:solidFill>
                  <a:srgbClr val="000000"/>
                </a:solidFill>
                <a:effectLst/>
              </a:rPr>
              <a:t>Vishnu Ratnam</a:t>
            </a:r>
          </a:p>
          <a:p>
            <a:pPr lvl="1">
              <a:buFont typeface="Arial" panose="020B0604020202020204" pitchFamily="34" charset="0"/>
              <a:buChar char="•"/>
            </a:pPr>
            <a:r>
              <a:rPr lang="en-US" sz="1200" i="0" u="none" strike="noStrike" dirty="0">
                <a:solidFill>
                  <a:srgbClr val="FF0000"/>
                </a:solidFill>
                <a:effectLst/>
              </a:rPr>
              <a:t>24/0408</a:t>
            </a:r>
            <a:r>
              <a:rPr lang="en-US" sz="1200" dirty="0"/>
              <a:t> </a:t>
            </a:r>
            <a:r>
              <a:rPr lang="en-US" sz="1200" i="0" u="none" strike="noStrike" dirty="0">
                <a:solidFill>
                  <a:srgbClr val="000000"/>
                </a:solidFill>
                <a:effectLst/>
              </a:rPr>
              <a:t>Enhancements on TWT SP Management</a:t>
            </a:r>
            <a:r>
              <a:rPr lang="en-US" sz="1200" dirty="0"/>
              <a:t> 						</a:t>
            </a:r>
            <a:r>
              <a:rPr lang="en-US" sz="1200" i="0" u="none" strike="noStrike" dirty="0">
                <a:solidFill>
                  <a:srgbClr val="000000"/>
                </a:solidFill>
                <a:effectLst/>
              </a:rPr>
              <a:t>Kumail Haider</a:t>
            </a:r>
            <a:r>
              <a:rPr lang="en-US" sz="1200" dirty="0"/>
              <a:t> </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mechanisms that enable APs operating on the same channel to coordinate their respective </a:t>
            </a:r>
            <a:r>
              <a:rPr lang="en-US" sz="1600" dirty="0" err="1"/>
              <a:t>rTWT</a:t>
            </a:r>
            <a:r>
              <a:rPr lang="en-US" sz="1600" dirty="0"/>
              <a:t> schedules and/or to ensure that one AP extends the protection of the </a:t>
            </a:r>
            <a:r>
              <a:rPr lang="en-US" sz="1600" dirty="0" err="1"/>
              <a:t>rTWT</a:t>
            </a:r>
            <a:r>
              <a:rPr lang="en-US" sz="1600" dirty="0"/>
              <a:t> schedule of the other AP.</a:t>
            </a:r>
          </a:p>
          <a:p>
            <a:pPr lvl="1">
              <a:buFont typeface="Arial" panose="020B0604020202020204" pitchFamily="34" charset="0"/>
              <a:buChar char="•"/>
            </a:pPr>
            <a:r>
              <a:rPr lang="en-US" sz="1400" dirty="0"/>
              <a:t>NOTE – TBD mechanisms including negotiation between 2 APs and advertisement.</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a:p>
            <a:pPr>
              <a:buFont typeface="Arial" panose="020B0604020202020204" pitchFamily="34" charset="0"/>
              <a:buChar char="•"/>
            </a:pPr>
            <a:endParaRPr lang="en-US" sz="1600" dirty="0"/>
          </a:p>
          <a:p>
            <a:pPr>
              <a:buFont typeface="Arial" panose="020B0604020202020204" pitchFamily="34" charset="0"/>
              <a:buChar char="•"/>
            </a:pPr>
            <a:r>
              <a:rPr lang="en-US" sz="1600" dirty="0"/>
              <a:t>Straw Poll 2: Do you agree that, if an AP extends the protection of the </a:t>
            </a:r>
            <a:r>
              <a:rPr lang="en-US" sz="1600" dirty="0" err="1"/>
              <a:t>rTWT</a:t>
            </a:r>
            <a:r>
              <a:rPr lang="en-US" sz="1600" dirty="0"/>
              <a:t> schedule of another AP, following negotiation or through other means, then:</a:t>
            </a:r>
          </a:p>
          <a:p>
            <a:pPr lvl="1">
              <a:buFont typeface="Arial" panose="020B0604020202020204" pitchFamily="34" charset="0"/>
              <a:buChar char="•"/>
            </a:pPr>
            <a:r>
              <a:rPr lang="en-US" sz="1400" dirty="0"/>
              <a:t>The AP shall ensure its TXOP ends before the start time of the corresponding OBSS </a:t>
            </a:r>
            <a:r>
              <a:rPr lang="en-US" sz="1400" dirty="0" err="1"/>
              <a:t>rTWT</a:t>
            </a:r>
            <a:r>
              <a:rPr lang="en-US" sz="1400" dirty="0"/>
              <a:t> SP(s)</a:t>
            </a:r>
          </a:p>
          <a:p>
            <a:pPr lvl="1">
              <a:buFont typeface="Arial" panose="020B0604020202020204" pitchFamily="34" charset="0"/>
              <a:buChar char="•"/>
            </a:pPr>
            <a:r>
              <a:rPr lang="en-US" sz="1400" dirty="0"/>
              <a:t>The AP shall advertise in the beacon frames it transmits the OBSS </a:t>
            </a:r>
            <a:r>
              <a:rPr lang="en-US" sz="1400" dirty="0" err="1"/>
              <a:t>rTWT</a:t>
            </a:r>
            <a:r>
              <a:rPr lang="en-US" sz="1400" dirty="0"/>
              <a:t> schedule so that its associated STAs supporting </a:t>
            </a:r>
            <a:r>
              <a:rPr lang="en-US" sz="1400" dirty="0" err="1"/>
              <a:t>rTWT</a:t>
            </a:r>
            <a:r>
              <a:rPr lang="en-US" sz="1400" dirty="0"/>
              <a:t> follow the baseline </a:t>
            </a:r>
            <a:r>
              <a:rPr lang="en-US" sz="1400" dirty="0" err="1"/>
              <a:t>rTWT</a:t>
            </a:r>
            <a:r>
              <a:rPr lang="en-US" sz="1400" dirty="0"/>
              <a:t> rules for the OBSS </a:t>
            </a:r>
            <a:r>
              <a:rPr lang="en-US" sz="1400" dirty="0" err="1"/>
              <a:t>rTWT</a:t>
            </a:r>
            <a:r>
              <a:rPr lang="en-US" sz="1400" dirty="0"/>
              <a:t> schedule.</a:t>
            </a:r>
          </a:p>
          <a:p>
            <a:pPr marL="0" indent="0"/>
            <a:r>
              <a:rPr lang="en-US" sz="1600" b="0" dirty="0"/>
              <a:t>Note: Supporting list: [</a:t>
            </a:r>
            <a:r>
              <a:rPr lang="en-US" sz="1600" b="0" dirty="0">
                <a:hlinkClick r:id="rId2"/>
              </a:rPr>
              <a:t>23/0250</a:t>
            </a:r>
            <a:r>
              <a:rPr lang="en-US" sz="1600" b="0" dirty="0"/>
              <a:t>, </a:t>
            </a:r>
            <a:r>
              <a:rPr lang="en-US" sz="1600" b="0" dirty="0">
                <a:hlinkClick r:id="rId3"/>
              </a:rPr>
              <a:t>23/1887</a:t>
            </a:r>
            <a:r>
              <a:rPr lang="en-US" sz="1600" b="0" dirty="0"/>
              <a:t>, </a:t>
            </a:r>
            <a:r>
              <a:rPr lang="en-US" sz="1600" b="0" dirty="0">
                <a:hlinkClick r:id="rId4"/>
              </a:rPr>
              <a:t>23/1916</a:t>
            </a:r>
            <a:r>
              <a:rPr lang="en-US" sz="1600" b="0" dirty="0"/>
              <a:t>, </a:t>
            </a:r>
            <a:r>
              <a:rPr lang="en-US" sz="1600" b="0" dirty="0">
                <a:hlinkClick r:id="rId5"/>
              </a:rPr>
              <a:t>23/1952</a:t>
            </a:r>
            <a:r>
              <a:rPr lang="en-US" sz="1600" b="0" dirty="0"/>
              <a:t>, </a:t>
            </a:r>
            <a:r>
              <a:rPr lang="en-US" sz="1600" b="0" dirty="0">
                <a:hlinkClick r:id="rId6"/>
              </a:rPr>
              <a:t>23/1962</a:t>
            </a:r>
            <a:r>
              <a:rPr lang="en-US" sz="1600" b="0" dirty="0"/>
              <a:t>, </a:t>
            </a:r>
            <a:r>
              <a:rPr lang="en-US" sz="1600" b="0" dirty="0">
                <a:hlinkClick r:id="rId7"/>
              </a:rPr>
              <a:t>23/2022</a:t>
            </a:r>
            <a:r>
              <a:rPr lang="en-US" sz="1600" b="0" dirty="0"/>
              <a:t>, </a:t>
            </a:r>
            <a:r>
              <a:rPr lang="en-US" sz="1600" b="0" dirty="0">
                <a:solidFill>
                  <a:srgbClr val="FF0000"/>
                </a:solidFill>
                <a:hlinkClick r:id="rId8"/>
              </a:rPr>
              <a:t>23/2084</a:t>
            </a:r>
            <a:r>
              <a:rPr lang="en-US" sz="1600" b="0" dirty="0">
                <a:solidFill>
                  <a:schemeClr val="tx1"/>
                </a:solidFill>
              </a:rPr>
              <a:t>,</a:t>
            </a:r>
            <a:r>
              <a:rPr lang="en-US" sz="1600" b="0" dirty="0">
                <a:solidFill>
                  <a:srgbClr val="FF0000"/>
                </a:solidFill>
              </a:rPr>
              <a:t> </a:t>
            </a:r>
            <a:r>
              <a:rPr lang="en-US" sz="1600" b="0" dirty="0">
                <a:hlinkClick r:id="rId9"/>
              </a:rPr>
              <a:t>24/0160</a:t>
            </a:r>
            <a:r>
              <a:rPr lang="en-US" sz="1600" b="0" dirty="0"/>
              <a:t>, </a:t>
            </a:r>
            <a:r>
              <a:rPr lang="en-US" sz="1600" b="0" dirty="0">
                <a:hlinkClick r:id="rId10"/>
              </a:rPr>
              <a:t>24/0161</a:t>
            </a:r>
            <a:r>
              <a:rPr lang="en-US" sz="1600" b="0" dirty="0"/>
              <a:t>, </a:t>
            </a:r>
            <a:r>
              <a:rPr lang="en-US" sz="1600" b="0" dirty="0">
                <a:hlinkClick r:id="rId11"/>
              </a:rPr>
              <a:t>24/0388</a:t>
            </a:r>
            <a:r>
              <a:rPr lang="en-US" sz="1600" b="0" dirty="0"/>
              <a:t>, </a:t>
            </a:r>
            <a:r>
              <a:rPr lang="en-US" sz="1600" b="0" dirty="0">
                <a:hlinkClick r:id="rId12"/>
              </a:rPr>
              <a:t>24/0407</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 (mics. plus channel access)</a:t>
            </a:r>
          </a:p>
          <a:p>
            <a:pPr marL="800100" lvl="1" indent="-342900">
              <a:buFont typeface="Arial" panose="020B0604020202020204" pitchFamily="34" charset="0"/>
              <a:buChar char="•"/>
            </a:pPr>
            <a:r>
              <a:rPr lang="en-GB" sz="1200" dirty="0">
                <a:hlinkClick r:id="rId2"/>
              </a:rPr>
              <a:t>24/0435</a:t>
            </a:r>
            <a:r>
              <a:rPr lang="en-GB" sz="1200" dirty="0"/>
              <a:t> Ideas related to achieving (Ultra) High Reliability</a:t>
            </a:r>
            <a:r>
              <a:rPr lang="en-US" sz="1200" dirty="0"/>
              <a:t> 				</a:t>
            </a:r>
            <a:r>
              <a:rPr lang="en-GB" sz="1200" dirty="0"/>
              <a:t>Leif Wilhelmsson</a:t>
            </a:r>
            <a:endParaRPr lang="en-US" sz="1200" dirty="0"/>
          </a:p>
          <a:p>
            <a:pPr marL="800100" lvl="1" indent="-342900">
              <a:buFont typeface="Arial" panose="020B0604020202020204" pitchFamily="34" charset="0"/>
              <a:buChar char="•"/>
            </a:pPr>
            <a:r>
              <a:rPr lang="en-US" sz="1200" dirty="0">
                <a:solidFill>
                  <a:srgbClr val="FF0000"/>
                </a:solidFill>
              </a:rPr>
              <a:t>24/0812</a:t>
            </a:r>
            <a:r>
              <a:rPr lang="en-US" sz="1200" dirty="0"/>
              <a:t>* Using Multi-Layer Transmission with Legacy Devices			Leif Wilhelmsson</a:t>
            </a:r>
          </a:p>
          <a:p>
            <a:pPr marL="800100" lvl="1" indent="-342900">
              <a:buFont typeface="Arial" panose="020B0604020202020204" pitchFamily="34" charset="0"/>
              <a:buChar char="•"/>
            </a:pPr>
            <a:r>
              <a:rPr lang="en-US" sz="1200" dirty="0">
                <a:solidFill>
                  <a:srgbClr val="FF0000"/>
                </a:solidFill>
              </a:rPr>
              <a:t>24/0772</a:t>
            </a:r>
            <a:r>
              <a:rPr lang="en-US" sz="1200" dirty="0"/>
              <a:t> CSMA Collision analysis							Sigurd Schelstraete</a:t>
            </a:r>
          </a:p>
          <a:p>
            <a:pPr marL="800100" lvl="1" indent="-342900">
              <a:buFont typeface="Arial" panose="020B0604020202020204" pitchFamily="34" charset="0"/>
              <a:buChar char="•"/>
            </a:pPr>
            <a:r>
              <a:rPr lang="en-US" sz="1200" dirty="0">
                <a:solidFill>
                  <a:srgbClr val="FF0000"/>
                </a:solidFill>
              </a:rPr>
              <a:t>24/0773</a:t>
            </a:r>
            <a:r>
              <a:rPr lang="en-US" sz="1200" dirty="0"/>
              <a:t> CSMA with enhanced Collision Avoidance					Sigurd Schelstraete</a:t>
            </a:r>
          </a:p>
          <a:p>
            <a:pPr marL="800100" lvl="1" indent="-342900">
              <a:buFont typeface="Arial" panose="020B0604020202020204" pitchFamily="34" charset="0"/>
              <a:buChar char="•"/>
            </a:pPr>
            <a:r>
              <a:rPr lang="en-US" sz="1200" dirty="0">
                <a:solidFill>
                  <a:srgbClr val="FF0000"/>
                </a:solidFill>
              </a:rPr>
              <a:t>24/0774</a:t>
            </a:r>
            <a:r>
              <a:rPr lang="en-US" sz="1200" dirty="0">
                <a:solidFill>
                  <a:schemeClr val="tx1"/>
                </a:solidFill>
              </a:rPr>
              <a:t>	UHR preamble design follow-up						Sigurd Schelstraete</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endParaRPr lang="en-US" sz="16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696913" y="6205864"/>
            <a:ext cx="5008102" cy="307777"/>
          </a:xfrm>
          <a:prstGeom prst="rect">
            <a:avLst/>
          </a:prstGeom>
          <a:noFill/>
        </p:spPr>
        <p:txBody>
          <a:bodyPr wrap="none" rtlCol="0">
            <a:spAutoFit/>
          </a:bodyPr>
          <a:lstStyle/>
          <a:p>
            <a:r>
              <a:rPr lang="en-US" sz="1400" dirty="0">
                <a:solidFill>
                  <a:schemeClr val="tx1"/>
                </a:solidFill>
              </a:rPr>
              <a:t>*Out of order per author’s request to present together with 24/0435</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1</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chemeClr val="tx1"/>
                </a:solidFill>
                <a:hlinkClick r:id="rId2"/>
              </a:rPr>
              <a:t>24/0070</a:t>
            </a:r>
            <a:r>
              <a:rPr lang="en-US" sz="1200" dirty="0">
                <a:solidFill>
                  <a:schemeClr val="tx1"/>
                </a:solidFill>
              </a:rPr>
              <a:t> Some details about non-primary channel access			Yunbo Li</a:t>
            </a:r>
          </a:p>
          <a:p>
            <a:pPr lvl="1">
              <a:buFont typeface="Arial" panose="020B0604020202020204" pitchFamily="34" charset="0"/>
              <a:buChar char="•"/>
            </a:pPr>
            <a:r>
              <a:rPr lang="en-US" sz="1200" dirty="0">
                <a:solidFill>
                  <a:srgbClr val="FF0000"/>
                </a:solidFill>
              </a:rPr>
              <a:t>24/0426</a:t>
            </a:r>
            <a:r>
              <a:rPr lang="en-US" sz="1200" dirty="0">
                <a:solidFill>
                  <a:schemeClr val="tx1"/>
                </a:solidFill>
              </a:rPr>
              <a:t> EDCA for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rgbClr val="FF0000"/>
                </a:solidFill>
              </a:rPr>
              <a:t>24/0427</a:t>
            </a:r>
            <a:r>
              <a:rPr lang="en-US" sz="1200" dirty="0">
                <a:solidFill>
                  <a:schemeClr val="tx1"/>
                </a:solidFill>
              </a:rPr>
              <a:t> Enabling Non-Primary Channel Access				</a:t>
            </a:r>
            <a:r>
              <a:rPr lang="en-US" sz="1200" dirty="0" err="1">
                <a:solidFill>
                  <a:schemeClr val="tx1"/>
                </a:solidFill>
              </a:rPr>
              <a:t>Dongju</a:t>
            </a:r>
            <a:r>
              <a:rPr lang="en-US" sz="1200" dirty="0">
                <a:solidFill>
                  <a:schemeClr val="tx1"/>
                </a:solidFill>
              </a:rPr>
              <a:t> Cha</a:t>
            </a:r>
          </a:p>
          <a:p>
            <a:pPr lvl="1">
              <a:buFont typeface="Arial" panose="020B0604020202020204" pitchFamily="34" charset="0"/>
              <a:buChar char="•"/>
            </a:pPr>
            <a:r>
              <a:rPr lang="en-US" sz="1200" dirty="0">
                <a:solidFill>
                  <a:schemeClr val="tx1"/>
                </a:solidFill>
                <a:hlinkClick r:id="rId3"/>
              </a:rPr>
              <a:t>24/0458</a:t>
            </a:r>
            <a:r>
              <a:rPr lang="en-US" sz="1200" dirty="0">
                <a:solidFill>
                  <a:schemeClr val="tx1"/>
                </a:solidFill>
              </a:rPr>
              <a:t> Considerations on Non-Primary Channel Access			Salvatore </a:t>
            </a:r>
            <a:r>
              <a:rPr lang="en-US" sz="1200" dirty="0" err="1">
                <a:solidFill>
                  <a:schemeClr val="tx1"/>
                </a:solidFill>
              </a:rPr>
              <a:t>Talarico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Straw Poll 1: Do you agree that during roaming, after the request/response exchange that initiates notification of the DS mapping change from the current AP MLD to the target AP MLD,</a:t>
            </a:r>
          </a:p>
          <a:p>
            <a:pPr lvl="1">
              <a:buFont typeface="Arial" panose="020B0604020202020204" pitchFamily="34" charset="0"/>
              <a:buChar char="•"/>
            </a:pPr>
            <a:r>
              <a:rPr lang="en-US" sz="1100" dirty="0"/>
              <a:t>The current AP MLD is able to deliver buffered DL data frames for a TBD period of time.</a:t>
            </a:r>
          </a:p>
          <a:p>
            <a:pPr lvl="1">
              <a:buFont typeface="Arial" panose="020B0604020202020204" pitchFamily="34" charset="0"/>
              <a:buChar char="•"/>
            </a:pPr>
            <a:r>
              <a:rPr lang="en-US" sz="1100" dirty="0"/>
              <a:t>The non-AP MLD may retrieve buffered DL data frames from the current AP MLD</a:t>
            </a:r>
          </a:p>
          <a:p>
            <a:pPr lvl="1">
              <a:buFont typeface="Arial" panose="020B0604020202020204" pitchFamily="34" charset="0"/>
              <a:buChar char="•"/>
            </a:pPr>
            <a:r>
              <a:rPr lang="en-US" sz="1100" dirty="0"/>
              <a:t>TBD – The non-AP MLD shall not send UL data to current AP MLD</a:t>
            </a:r>
          </a:p>
          <a:p>
            <a:pPr lvl="1">
              <a:buFont typeface="Arial" panose="020B0604020202020204" pitchFamily="34" charset="0"/>
              <a:buChar char="•"/>
            </a:pPr>
            <a:r>
              <a:rPr lang="en-US" sz="1100" dirty="0"/>
              <a:t>The non-AP MLD may send UL data to target AP MLD.</a:t>
            </a:r>
          </a:p>
          <a:p>
            <a:pPr lvl="1">
              <a:buFont typeface="Arial" panose="020B0604020202020204" pitchFamily="34" charset="0"/>
              <a:buChar char="•"/>
            </a:pPr>
            <a:r>
              <a:rPr lang="en-US" sz="1100" dirty="0"/>
              <a:t>It is assumed that the target AP MLD is able to deliver data frames after the DS mapping change</a:t>
            </a:r>
          </a:p>
          <a:p>
            <a:pPr marL="0" indent="0"/>
            <a:r>
              <a:rPr lang="en-US" sz="1200" b="0" dirty="0"/>
              <a:t>Note: Supporting list: [</a:t>
            </a:r>
            <a:r>
              <a:rPr lang="en-US" sz="1200" b="0" dirty="0">
                <a:hlinkClick r:id="rId2"/>
              </a:rPr>
              <a:t>23/1971</a:t>
            </a:r>
            <a:r>
              <a:rPr lang="en-US" sz="1200" b="0" dirty="0"/>
              <a:t>, </a:t>
            </a:r>
            <a:r>
              <a:rPr lang="en-US" sz="1200" b="0" dirty="0">
                <a:hlinkClick r:id="rId3"/>
              </a:rPr>
              <a:t>23/1996</a:t>
            </a:r>
            <a:r>
              <a:rPr lang="en-US" sz="1200" b="0" dirty="0"/>
              <a:t>, </a:t>
            </a:r>
            <a:r>
              <a:rPr lang="en-US" sz="1200" b="0" dirty="0">
                <a:hlinkClick r:id="rId4"/>
              </a:rPr>
              <a:t>24/0052</a:t>
            </a:r>
            <a:r>
              <a:rPr lang="en-US" sz="1200" b="0" dirty="0"/>
              <a:t>, </a:t>
            </a:r>
            <a:r>
              <a:rPr lang="en-US" sz="1200" b="0" dirty="0">
                <a:hlinkClick r:id="rId5"/>
              </a:rPr>
              <a:t>24/0083</a:t>
            </a:r>
            <a:r>
              <a:rPr lang="en-US" sz="1200" b="0" dirty="0"/>
              <a:t>, </a:t>
            </a:r>
            <a:r>
              <a:rPr lang="en-US" sz="1200" b="0" dirty="0">
                <a:hlinkClick r:id="rId6"/>
              </a:rPr>
              <a:t>24/0101</a:t>
            </a:r>
            <a:r>
              <a:rPr lang="en-US" sz="1200" b="0" dirty="0"/>
              <a:t>, </a:t>
            </a:r>
            <a:r>
              <a:rPr lang="en-US" sz="1200" b="0" dirty="0">
                <a:hlinkClick r:id="rId7"/>
              </a:rPr>
              <a:t>24/0396</a:t>
            </a:r>
            <a:r>
              <a:rPr lang="en-US" sz="1200" b="0" dirty="0"/>
              <a:t>, </a:t>
            </a:r>
            <a:r>
              <a:rPr lang="en-US" sz="1200" b="0" dirty="0">
                <a:solidFill>
                  <a:srgbClr val="FF0000"/>
                </a:solidFill>
              </a:rPr>
              <a:t>24/0413</a:t>
            </a:r>
            <a:r>
              <a:rPr lang="en-US" sz="1200" b="0" dirty="0"/>
              <a:t>, </a:t>
            </a:r>
            <a:r>
              <a:rPr lang="en-US" sz="1200" b="0" dirty="0">
                <a:hlinkClick r:id="rId8"/>
              </a:rPr>
              <a:t>24/0679</a:t>
            </a:r>
            <a:r>
              <a:rPr lang="en-US" sz="1200" b="0" dirty="0"/>
              <a:t>]</a:t>
            </a:r>
          </a:p>
          <a:p>
            <a:pPr>
              <a:buFont typeface="Arial" panose="020B0604020202020204" pitchFamily="34" charset="0"/>
              <a:buChar char="•"/>
            </a:pPr>
            <a:r>
              <a:rPr lang="en-US" sz="1200" dirty="0"/>
              <a:t>Straw Poll 2: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9"/>
              </a:rPr>
              <a:t>23/1911r0</a:t>
            </a:r>
            <a:r>
              <a:rPr lang="en-US" sz="1200" b="0" dirty="0"/>
              <a:t>, </a:t>
            </a:r>
            <a:r>
              <a:rPr lang="en-US" sz="1200" b="0" dirty="0">
                <a:hlinkClick r:id="rId10"/>
              </a:rPr>
              <a:t>23/1913r2</a:t>
            </a:r>
            <a:r>
              <a:rPr lang="en-US" sz="1200" b="0" dirty="0"/>
              <a:t>, </a:t>
            </a:r>
            <a:r>
              <a:rPr lang="en-US" sz="1200" b="0" dirty="0">
                <a:hlinkClick r:id="rId11"/>
              </a:rPr>
              <a:t>23/1935r1</a:t>
            </a:r>
            <a:r>
              <a:rPr lang="en-US" sz="1200" b="0" dirty="0"/>
              <a:t>, </a:t>
            </a:r>
            <a:r>
              <a:rPr lang="en-US" sz="1200" b="0" dirty="0">
                <a:hlinkClick r:id="rId12"/>
              </a:rPr>
              <a:t>23/2005r1</a:t>
            </a:r>
            <a:r>
              <a:rPr lang="en-US" sz="1200" b="0" dirty="0"/>
              <a:t>, </a:t>
            </a:r>
            <a:r>
              <a:rPr lang="en-US" sz="1200" b="0" dirty="0">
                <a:hlinkClick r:id="rId13"/>
              </a:rPr>
              <a:t>23/2023r1</a:t>
            </a:r>
            <a:r>
              <a:rPr lang="en-US" sz="1200" b="0" dirty="0"/>
              <a:t>, </a:t>
            </a:r>
            <a:r>
              <a:rPr lang="en-US" sz="1200" b="0" dirty="0">
                <a:hlinkClick r:id="rId14"/>
              </a:rPr>
              <a:t>24/0070r1</a:t>
            </a:r>
            <a:r>
              <a:rPr lang="en-US" sz="1200" b="0" dirty="0"/>
              <a:t>, </a:t>
            </a:r>
            <a:r>
              <a:rPr lang="en-US" sz="1200" b="0" dirty="0">
                <a:hlinkClick r:id="rId15"/>
              </a:rPr>
              <a:t>24/458r0</a:t>
            </a:r>
            <a:r>
              <a:rPr lang="en-US" sz="1200" b="0" dirty="0"/>
              <a:t>, </a:t>
            </a:r>
            <a:r>
              <a:rPr lang="en-US" sz="1200" b="0" dirty="0">
                <a:hlinkClick r:id="rId16"/>
              </a:rPr>
              <a:t>24/486r0</a:t>
            </a:r>
            <a:r>
              <a:rPr lang="en-US" sz="1200" b="0" dirty="0"/>
              <a:t>, </a:t>
            </a:r>
            <a:r>
              <a:rPr lang="en-US" sz="1200" b="0" dirty="0">
                <a:hlinkClick r:id="rId17"/>
              </a:rPr>
              <a:t>24/538r0</a:t>
            </a:r>
            <a:r>
              <a:rPr lang="en-US" sz="12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24/0508</a:t>
            </a:r>
            <a:r>
              <a:rPr lang="en-GB" sz="12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Extended 6 GHz channelization 						Thomas Derham</a:t>
            </a:r>
            <a:endParaRPr lang="en-US" sz="1200" dirty="0">
              <a:solidFill>
                <a:srgbClr val="FF0000"/>
              </a:solidFill>
            </a:endParaRPr>
          </a:p>
          <a:p>
            <a:pPr lvl="1">
              <a:buFont typeface="Arial" panose="020B0604020202020204" pitchFamily="34" charset="0"/>
              <a:buChar char="•"/>
            </a:pPr>
            <a:r>
              <a:rPr lang="en-US" sz="1200" dirty="0">
                <a:solidFill>
                  <a:srgbClr val="FF0000"/>
                </a:solidFill>
              </a:rPr>
              <a:t>24/0750</a:t>
            </a:r>
            <a:r>
              <a:rPr lang="en-US" sz="1200" dirty="0">
                <a:solidFill>
                  <a:schemeClr val="tx1"/>
                </a:solidFill>
              </a:rPr>
              <a:t> Tx EVM Setting for MIMO Detection					Genadiy Tsodik</a:t>
            </a:r>
          </a:p>
          <a:p>
            <a:pPr lvl="1">
              <a:buFont typeface="Arial" panose="020B0604020202020204" pitchFamily="34" charset="0"/>
              <a:buChar char="•"/>
            </a:pPr>
            <a:r>
              <a:rPr lang="en-US" sz="1200" dirty="0">
                <a:solidFill>
                  <a:srgbClr val="FF0000"/>
                </a:solidFill>
              </a:rPr>
              <a:t>24/0810 </a:t>
            </a:r>
            <a:r>
              <a:rPr lang="en-US" sz="1200" dirty="0" err="1">
                <a:solidFill>
                  <a:schemeClr val="tx1"/>
                </a:solidFill>
              </a:rPr>
              <a:t>DPWiFi</a:t>
            </a:r>
            <a:r>
              <a:rPr lang="en-US" sz="1200" dirty="0">
                <a:solidFill>
                  <a:schemeClr val="tx1"/>
                </a:solidFill>
              </a:rPr>
              <a:t> MIMO Multiplexing and Beamforming				Carlos Rios</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US" sz="1200" dirty="0">
                <a:solidFill>
                  <a:srgbClr val="FF0000"/>
                </a:solidFill>
              </a:rPr>
              <a:t>24/0487</a:t>
            </a:r>
            <a:r>
              <a:rPr lang="en-US" sz="1200" dirty="0">
                <a:solidFill>
                  <a:schemeClr val="tx1"/>
                </a:solidFill>
              </a:rPr>
              <a:t> Some considerations on non-primary channel access			Ming Gan</a:t>
            </a:r>
          </a:p>
          <a:p>
            <a:pPr lvl="1">
              <a:buFont typeface="Arial" panose="020B0604020202020204" pitchFamily="34" charset="0"/>
              <a:buChar char="•"/>
            </a:pPr>
            <a:r>
              <a:rPr lang="en-US" sz="1200" dirty="0">
                <a:solidFill>
                  <a:srgbClr val="FF0000"/>
                </a:solidFill>
              </a:rPr>
              <a:t>24/0495</a:t>
            </a:r>
            <a:r>
              <a:rPr lang="en-US" sz="1200" dirty="0">
                <a:solidFill>
                  <a:schemeClr val="tx1"/>
                </a:solidFill>
              </a:rPr>
              <a:t> Non-primary channel access (NPCA) - follow up			Minyoung Park</a:t>
            </a:r>
          </a:p>
          <a:p>
            <a:pPr lvl="1">
              <a:buFont typeface="Arial" panose="020B0604020202020204" pitchFamily="34" charset="0"/>
              <a:buChar char="•"/>
            </a:pPr>
            <a:r>
              <a:rPr lang="en-US" sz="1200" dirty="0">
                <a:solidFill>
                  <a:srgbClr val="FF0000"/>
                </a:solidFill>
              </a:rPr>
              <a:t>24/0496</a:t>
            </a:r>
            <a:r>
              <a:rPr lang="en-US" sz="1200" dirty="0">
                <a:solidFill>
                  <a:schemeClr val="tx1"/>
                </a:solidFill>
              </a:rPr>
              <a:t> Secondary channel usage follow up					Liwen Chu</a:t>
            </a:r>
          </a:p>
          <a:p>
            <a:pPr lvl="1">
              <a:buFont typeface="Arial" panose="020B0604020202020204" pitchFamily="34" charset="0"/>
              <a:buChar char="•"/>
            </a:pPr>
            <a:r>
              <a:rPr lang="en-US" sz="1200" dirty="0">
                <a:solidFill>
                  <a:schemeClr val="tx1"/>
                </a:solidFill>
                <a:hlinkClick r:id="rId2"/>
              </a:rPr>
              <a:t>24/0538</a:t>
            </a:r>
            <a:r>
              <a:rPr lang="en-US" sz="1200" dirty="0">
                <a:solidFill>
                  <a:schemeClr val="tx1"/>
                </a:solidFill>
              </a:rPr>
              <a:t> SP-based non-primary-channel-access 				Yue Zhao</a:t>
            </a:r>
            <a:endParaRPr lang="en-US" sz="1200" b="0" i="0" strike="noStrike"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t>Straw Poll1: Do you agree to enable per TID buffer size reporting of a larger queue in UHR?</a:t>
            </a:r>
          </a:p>
          <a:p>
            <a:pPr lvl="1">
              <a:buFont typeface="Arial" panose="020B0604020202020204" pitchFamily="34" charset="0"/>
              <a:buChar char="•"/>
            </a:pPr>
            <a:r>
              <a:rPr lang="en-US" sz="1400" dirty="0"/>
              <a:t>Note: It is an optional feature.</a:t>
            </a:r>
          </a:p>
          <a:p>
            <a:pPr lvl="1">
              <a:buFont typeface="Arial" panose="020B0604020202020204" pitchFamily="34" charset="0"/>
              <a:buChar char="•"/>
            </a:pPr>
            <a:r>
              <a:rPr lang="en-US" sz="1400" dirty="0"/>
              <a:t>Note: In the baseline, the maximum approximate per TID queue size to report is 2,147,328 octets</a:t>
            </a:r>
            <a:endParaRPr lang="en-US" sz="1600" dirty="0"/>
          </a:p>
          <a:p>
            <a:pPr marL="0" indent="0"/>
            <a:r>
              <a:rPr lang="en-US" sz="1600" b="0" dirty="0"/>
              <a:t>Note: The reference document is </a:t>
            </a:r>
            <a:r>
              <a:rPr lang="en-US" sz="1600" b="0" dirty="0">
                <a:hlinkClick r:id="rId2"/>
              </a:rPr>
              <a:t>23-2007r2</a:t>
            </a:r>
            <a:r>
              <a:rPr lang="en-US" sz="1600" b="0" dirty="0"/>
              <a:t>.</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t>Straw Polls (20’)</a:t>
            </a:r>
          </a:p>
          <a:p>
            <a:pPr>
              <a:buFont typeface="Arial" panose="020B0604020202020204" pitchFamily="34" charset="0"/>
              <a:buChar char="•"/>
            </a:pPr>
            <a:r>
              <a:rPr lang="en-US" sz="1400" b="0" dirty="0">
                <a:hlinkClick r:id="rId2"/>
              </a:rPr>
              <a:t>24/0444</a:t>
            </a:r>
            <a:r>
              <a:rPr lang="en-US" sz="1400" b="0" dirty="0"/>
              <a:t> Considerations on Joint Transmission				</a:t>
            </a:r>
            <a:r>
              <a:rPr lang="en-US" sz="1400" b="0" dirty="0" err="1"/>
              <a:t>Kazunobu</a:t>
            </a:r>
            <a:r>
              <a:rPr lang="en-US" sz="1400" b="0" dirty="0"/>
              <a:t> Serizawa</a:t>
            </a:r>
          </a:p>
          <a:p>
            <a:pPr>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24/0529</a:t>
            </a:r>
            <a:r>
              <a:rPr lang="en-GB" sz="1400" b="0" i="0" u="none" strike="noStrike" kern="1200" dirty="0">
                <a:solidFill>
                  <a:srgbClr val="000000"/>
                </a:solidFill>
                <a:effectLst/>
                <a:ea typeface="Times New Roman" panose="02020603050405020304" pitchFamily="18" charset="0"/>
              </a:rPr>
              <a:t> Coordinated Spatial Reuse discussion 				Yusuke Tanaka</a:t>
            </a:r>
            <a:endParaRPr lang="en-US" sz="1400" b="0" i="0" u="none" strike="noStrike" dirty="0">
              <a:effectLst/>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r>
              <a:rPr lang="en-US" sz="1800" dirty="0"/>
              <a:t>…</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latin typeface="Times New Roman" panose="02020603050405020304" pitchFamily="18" charset="0"/>
                <a:ea typeface="Times New Roman" panose="02020603050405020304" pitchFamily="18" charset="0"/>
              </a:rPr>
              <a: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204720</TotalTime>
  <Words>7528</Words>
  <Application>Microsoft Office PowerPoint</Application>
  <PresentationFormat>On-screen Show (4:3)</PresentationFormat>
  <Paragraphs>1801</Paragraphs>
  <Slides>63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Agenda–AM2</vt:lpstr>
      <vt:lpstr>Thursday MAC Agenda–AM2</vt:lpstr>
      <vt:lpstr>Straw Polls</vt:lpstr>
      <vt:lpstr>Thursday Joint Agenda-PM2</vt:lpstr>
      <vt:lpstr>Submissions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2024-05-14T05:57:34Z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