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129" r:id="rId22"/>
    <p:sldId id="1130" r:id="rId23"/>
    <p:sldId id="1131" r:id="rId24"/>
    <p:sldId id="1132" r:id="rId25"/>
    <p:sldId id="1133" r:id="rId26"/>
    <p:sldId id="1134" r:id="rId27"/>
    <p:sldId id="1135" r:id="rId28"/>
    <p:sldId id="1152" r:id="rId29"/>
    <p:sldId id="1136" r:id="rId30"/>
    <p:sldId id="1141" r:id="rId31"/>
    <p:sldId id="1139" r:id="rId32"/>
    <p:sldId id="1150" r:id="rId33"/>
    <p:sldId id="1151" r:id="rId34"/>
    <p:sldId id="1137" r:id="rId35"/>
    <p:sldId id="1006" r:id="rId36"/>
    <p:sldId id="1023" r:id="rId37"/>
    <p:sldId id="1024" r:id="rId38"/>
    <p:sldId id="1142" r:id="rId39"/>
    <p:sldId id="1028" r:id="rId40"/>
    <p:sldId id="1143" r:id="rId41"/>
    <p:sldId id="1127" r:id="rId42"/>
    <p:sldId id="1128" r:id="rId43"/>
    <p:sldId id="1144" r:id="rId44"/>
    <p:sldId id="1081" r:id="rId45"/>
    <p:sldId id="1082" r:id="rId46"/>
    <p:sldId id="1145" r:id="rId47"/>
    <p:sldId id="1119" r:id="rId48"/>
    <p:sldId id="1120" r:id="rId49"/>
    <p:sldId id="1146" r:id="rId50"/>
    <p:sldId id="1121" r:id="rId51"/>
    <p:sldId id="1122" r:id="rId52"/>
    <p:sldId id="1147" r:id="rId53"/>
    <p:sldId id="1123" r:id="rId54"/>
    <p:sldId id="1124" r:id="rId55"/>
    <p:sldId id="1148" r:id="rId56"/>
    <p:sldId id="1125" r:id="rId57"/>
    <p:sldId id="1126" r:id="rId58"/>
    <p:sldId id="1149" r:id="rId59"/>
    <p:sldId id="356" r:id="rId60"/>
    <p:sldId id="1039" r:id="rId61"/>
    <p:sldId id="1069" r:id="rId62"/>
    <p:sldId id="997" r:id="rId63"/>
    <p:sldId id="362" r:id="rId64"/>
    <p:sldId id="1034" r:id="rId65"/>
    <p:sldId id="323" r:id="rId6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6C3AA-724F-47E4-A1B1-D2C1BA05633B}" v="222" dt="2024-05-13T12:26:56.2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11" d="100"/>
          <a:sy n="111" d="100"/>
        </p:scale>
        <p:origin x="1788"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48"/>
        </pc:sldMasterMkLst>
        <pc:spChg chg="mod">
          <ac:chgData name="Alfred Asterjadhi" userId="39de57b9-85c0-4fd1-aaac-8ca2b6560ad0" providerId="ADAL" clId="{6DB0D687-C88D-4306-A291-1C75F3A322C2}" dt="2024-03-15T01:09:59.836" v="5727" actId="20577"/>
          <ac:spMkLst>
            <pc:docMk/>
            <pc:sldMasterMk cId="0" sldId="2147483648"/>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13T13:41:44.320" v="3322" actId="20577"/>
      <pc:docMkLst>
        <pc:docMk/>
      </pc:docMkLst>
      <pc:sldChg chg="modSp mod">
        <pc:chgData name="Alfred Asterjadhi" userId="39de57b9-85c0-4fd1-aaac-8ca2b6560ad0" providerId="ADAL" clId="{CD86C3AA-724F-47E4-A1B1-D2C1BA05633B}" dt="2024-05-10T02:26:07.394" v="3" actId="6549"/>
        <pc:sldMkLst>
          <pc:docMk/>
          <pc:sldMk cId="3976818858" sldId="269"/>
        </pc:sldMkLst>
        <pc:graphicFrameChg chg="modGraphic">
          <ac:chgData name="Alfred Asterjadhi" userId="39de57b9-85c0-4fd1-aaac-8ca2b6560ad0" providerId="ADAL" clId="{CD86C3AA-724F-47E4-A1B1-D2C1BA05633B}" dt="2024-05-10T02:26:07.394" v="3"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3T05:24:25.682" v="2245" actId="20577"/>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0T17:22:57.766" v="2139" actId="13926"/>
        <pc:sldMkLst>
          <pc:docMk/>
          <pc:sldMk cId="3930036297" sldId="356"/>
        </pc:sldMkLst>
        <pc:spChg chg="mod">
          <ac:chgData name="Alfred Asterjadhi" userId="39de57b9-85c0-4fd1-aaac-8ca2b6560ad0" providerId="ADAL" clId="{CD86C3AA-724F-47E4-A1B1-D2C1BA05633B}" dt="2024-05-10T17:22:57.766" v="2139" actId="13926"/>
          <ac:spMkLst>
            <pc:docMk/>
            <pc:sldMk cId="3930036297" sldId="356"/>
            <ac:spMk id="2" creationId="{4B5F0D0E-8BB7-48AB-9160-728B8B3399A2}"/>
          </ac:spMkLst>
        </pc:spChg>
      </pc:sldChg>
      <pc:sldChg chg="addSp delSp modSp mod">
        <pc:chgData name="Alfred Asterjadhi" userId="39de57b9-85c0-4fd1-aaac-8ca2b6560ad0" providerId="ADAL" clId="{CD86C3AA-724F-47E4-A1B1-D2C1BA05633B}" dt="2024-05-12T16:07:50.381" v="2141" actId="2164"/>
        <pc:sldMkLst>
          <pc:docMk/>
          <pc:sldMk cId="2696761607" sldId="393"/>
        </pc:sldMkLst>
        <pc:graphicFrameChg chg="mod modGraphic">
          <ac:chgData name="Alfred Asterjadhi" userId="39de57b9-85c0-4fd1-aaac-8ca2b6560ad0" providerId="ADAL" clId="{CD86C3AA-724F-47E4-A1B1-D2C1BA05633B}" dt="2024-05-12T16:07:50.381" v="2141" actId="2164"/>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addSp delSp modSp mod chgLayout">
        <pc:chgData name="Alfred Asterjadhi" userId="39de57b9-85c0-4fd1-aaac-8ca2b6560ad0" providerId="ADAL" clId="{CD86C3AA-724F-47E4-A1B1-D2C1BA05633B}" dt="2024-05-10T17:04:15.402" v="1334" actId="2057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0T17:04:15.402" v="1334" actId="2057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0T16:52:43.926" v="1213" actId="21"/>
          <ac:spMkLst>
            <pc:docMk/>
            <pc:sldMk cId="3814028870" sldId="1039"/>
            <ac:spMk id="17" creationId="{C24293F1-993A-D54E-A9A5-DC7F15030298}"/>
          </ac:spMkLst>
        </pc:spChg>
      </pc:sldChg>
      <pc:sldChg chg="addSp modSp mod">
        <pc:chgData name="Alfred Asterjadhi" userId="39de57b9-85c0-4fd1-aaac-8ca2b6560ad0" providerId="ADAL" clId="{CD86C3AA-724F-47E4-A1B1-D2C1BA05633B}" dt="2024-05-10T17:22:30.126" v="2129" actId="13926"/>
        <pc:sldMkLst>
          <pc:docMk/>
          <pc:sldMk cId="86469410" sldId="1081"/>
        </pc:sldMkLst>
        <pc:spChg chg="mod">
          <ac:chgData name="Alfred Asterjadhi" userId="39de57b9-85c0-4fd1-aaac-8ca2b6560ad0" providerId="ADAL" clId="{CD86C3AA-724F-47E4-A1B1-D2C1BA05633B}" dt="2024-05-10T17:22:30.126" v="2129" actId="13926"/>
          <ac:spMkLst>
            <pc:docMk/>
            <pc:sldMk cId="86469410" sldId="1081"/>
            <ac:spMk id="2" creationId="{4B5F0D0E-8BB7-48AB-9160-728B8B3399A2}"/>
          </ac:spMkLst>
        </pc:spChg>
        <pc:spChg chg="mod">
          <ac:chgData name="Alfred Asterjadhi" userId="39de57b9-85c0-4fd1-aaac-8ca2b6560ad0" providerId="ADAL" clId="{CD86C3AA-724F-47E4-A1B1-D2C1BA05633B}" dt="2024-05-10T16:35:43.441" v="827" actId="2057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2T16:08:16.481" v="2145" actId="6549"/>
        <pc:sldMkLst>
          <pc:docMk/>
          <pc:sldMk cId="241393342" sldId="1082"/>
        </pc:sldMkLst>
        <pc:spChg chg="mod">
          <ac:chgData name="Alfred Asterjadhi" userId="39de57b9-85c0-4fd1-aaac-8ca2b6560ad0" providerId="ADAL" clId="{CD86C3AA-724F-47E4-A1B1-D2C1BA05633B}" dt="2024-05-10T17:22:32.658" v="2130"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2T16:08:16.481" v="2145" actId="6549"/>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2T16:47:45.162" v="2205" actId="20577"/>
        <pc:sldMkLst>
          <pc:docMk/>
          <pc:sldMk cId="1719092640" sldId="1119"/>
        </pc:sldMkLst>
        <pc:spChg chg="mod">
          <ac:chgData name="Alfred Asterjadhi" userId="39de57b9-85c0-4fd1-aaac-8ca2b6560ad0" providerId="ADAL" clId="{CD86C3AA-724F-47E4-A1B1-D2C1BA05633B}" dt="2024-05-10T17:22:35.484" v="213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2T16:47:45.162" v="2205" actId="2057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2T16:08:10.579" v="2142" actId="21"/>
        <pc:sldMkLst>
          <pc:docMk/>
          <pc:sldMk cId="1759085455" sldId="1120"/>
        </pc:sldMkLst>
        <pc:spChg chg="mod">
          <ac:chgData name="Alfred Asterjadhi" userId="39de57b9-85c0-4fd1-aaac-8ca2b6560ad0" providerId="ADAL" clId="{CD86C3AA-724F-47E4-A1B1-D2C1BA05633B}" dt="2024-05-10T17:22:38.332" v="2132"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2T16:08:10.579" v="2142" actId="21"/>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2T16:46:18.945" v="2167" actId="20577"/>
        <pc:sldMkLst>
          <pc:docMk/>
          <pc:sldMk cId="4049871576" sldId="1121"/>
        </pc:sldMkLst>
        <pc:spChg chg="mod">
          <ac:chgData name="Alfred Asterjadhi" userId="39de57b9-85c0-4fd1-aaac-8ca2b6560ad0" providerId="ADAL" clId="{CD86C3AA-724F-47E4-A1B1-D2C1BA05633B}" dt="2024-05-10T17:22:40.531" v="2133"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2T16:46:18.945" v="2167" actId="2057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3T13:31:33.975" v="3319" actId="207"/>
        <pc:sldMkLst>
          <pc:docMk/>
          <pc:sldMk cId="1948925109" sldId="1122"/>
        </pc:sldMkLst>
        <pc:spChg chg="mod">
          <ac:chgData name="Alfred Asterjadhi" userId="39de57b9-85c0-4fd1-aaac-8ca2b6560ad0" providerId="ADAL" clId="{CD86C3AA-724F-47E4-A1B1-D2C1BA05633B}" dt="2024-05-10T17:22:44.262" v="2134"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3T13:31:33.975" v="3319"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2T16:48:38.040" v="2209" actId="21"/>
        <pc:sldMkLst>
          <pc:docMk/>
          <pc:sldMk cId="3999548584" sldId="1123"/>
        </pc:sldMkLst>
        <pc:spChg chg="mod ord">
          <ac:chgData name="Alfred Asterjadhi" userId="39de57b9-85c0-4fd1-aaac-8ca2b6560ad0" providerId="ADAL" clId="{CD86C3AA-724F-47E4-A1B1-D2C1BA05633B}" dt="2024-05-10T17:22:46.549" v="213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2T16:48:38.040" v="2209" actId="21"/>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0T16:53:11.288" v="1268" actId="20577"/>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0T17:22:50.429" v="2136" actId="13926"/>
        <pc:sldMkLst>
          <pc:docMk/>
          <pc:sldMk cId="3263485424" sldId="1124"/>
        </pc:sldMkLst>
        <pc:spChg chg="mod">
          <ac:chgData name="Alfred Asterjadhi" userId="39de57b9-85c0-4fd1-aaac-8ca2b6560ad0" providerId="ADAL" clId="{CD86C3AA-724F-47E4-A1B1-D2C1BA05633B}" dt="2024-05-10T17:22:50.429" v="2136"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0T17:13:50.827" v="1678" actId="2057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modSp mod">
        <pc:chgData name="Alfred Asterjadhi" userId="39de57b9-85c0-4fd1-aaac-8ca2b6560ad0" providerId="ADAL" clId="{CD86C3AA-724F-47E4-A1B1-D2C1BA05633B}" dt="2024-05-12T16:48:37.718" v="2208"/>
        <pc:sldMkLst>
          <pc:docMk/>
          <pc:sldMk cId="1467436368" sldId="1125"/>
        </pc:sldMkLst>
        <pc:spChg chg="mod">
          <ac:chgData name="Alfred Asterjadhi" userId="39de57b9-85c0-4fd1-aaac-8ca2b6560ad0" providerId="ADAL" clId="{CD86C3AA-724F-47E4-A1B1-D2C1BA05633B}" dt="2024-05-10T17:22:52.489" v="2137"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2T16:48:37.718" v="2208"/>
          <ac:spMkLst>
            <pc:docMk/>
            <pc:sldMk cId="1467436368" sldId="1125"/>
            <ac:spMk id="3" creationId="{2F86CF3C-94C2-CF42-A8D8-2339A9A69E36}"/>
          </ac:spMkLst>
        </pc:spChg>
      </pc:sldChg>
      <pc:sldChg chg="modSp mod">
        <pc:chgData name="Alfred Asterjadhi" userId="39de57b9-85c0-4fd1-aaac-8ca2b6560ad0" providerId="ADAL" clId="{CD86C3AA-724F-47E4-A1B1-D2C1BA05633B}" dt="2024-05-13T06:26:10.013" v="3031"/>
        <pc:sldMkLst>
          <pc:docMk/>
          <pc:sldMk cId="3629084029" sldId="1126"/>
        </pc:sldMkLst>
        <pc:spChg chg="mod">
          <ac:chgData name="Alfred Asterjadhi" userId="39de57b9-85c0-4fd1-aaac-8ca2b6560ad0" providerId="ADAL" clId="{CD86C3AA-724F-47E4-A1B1-D2C1BA05633B}" dt="2024-05-10T17:22:54.799" v="2138"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3T06:26:10.013" v="3031"/>
          <ac:spMkLst>
            <pc:docMk/>
            <pc:sldMk cId="3629084029" sldId="1126"/>
            <ac:spMk id="3" creationId="{042F5F7D-D1A4-4F15-B474-D7E4FCB02B8C}"/>
          </ac:spMkLst>
        </pc:spChg>
      </pc:sldChg>
      <pc:sldChg chg="modSp mod">
        <pc:chgData name="Alfred Asterjadhi" userId="39de57b9-85c0-4fd1-aaac-8ca2b6560ad0" providerId="ADAL" clId="{CD86C3AA-724F-47E4-A1B1-D2C1BA05633B}" dt="2024-05-10T17:22:24.081" v="2128" actId="13926"/>
        <pc:sldMkLst>
          <pc:docMk/>
          <pc:sldMk cId="1816478880" sldId="1127"/>
        </pc:sldMkLst>
        <pc:spChg chg="mod">
          <ac:chgData name="Alfred Asterjadhi" userId="39de57b9-85c0-4fd1-aaac-8ca2b6560ad0" providerId="ADAL" clId="{CD86C3AA-724F-47E4-A1B1-D2C1BA05633B}" dt="2024-05-10T17:22:24.081" v="2128"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3:26:55.924" v="331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3:26:55.924" v="331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2T16:21:44.237" v="2146" actId="2164"/>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2T16:21:44.237" v="2146" actId="2164"/>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10T15:29:36.921" v="185" actId="6549"/>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10T15:29:36.921" v="185" actId="6549"/>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10T02:35:50.632" v="146" actId="2057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ac:chgData name="Alfred Asterjadhi" userId="39de57b9-85c0-4fd1-aaac-8ca2b6560ad0" providerId="ADAL" clId="{CD86C3AA-724F-47E4-A1B1-D2C1BA05633B}" dt="2024-05-10T02:33:41.539" v="70"/>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13T06:44:48.267" v="3109" actId="2057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13T06:44:48.267" v="3109" actId="2057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3T06:40:47.184" v="3094"/>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ac:chgData name="Alfred Asterjadhi" userId="39de57b9-85c0-4fd1-aaac-8ca2b6560ad0" providerId="ADAL" clId="{CD86C3AA-724F-47E4-A1B1-D2C1BA05633B}" dt="2024-05-13T06:40:47.184" v="3094"/>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13T06:42:11.127" v="3098"/>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ac:chgData name="Alfred Asterjadhi" userId="39de57b9-85c0-4fd1-aaac-8ca2b6560ad0" providerId="ADAL" clId="{CD86C3AA-724F-47E4-A1B1-D2C1BA05633B}" dt="2024-05-13T06:42:11.127" v="3098"/>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3T06:46:28.031" v="3114" actId="20577"/>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ac:chgData name="Alfred Asterjadhi" userId="39de57b9-85c0-4fd1-aaac-8ca2b6560ad0" providerId="ADAL" clId="{CD86C3AA-724F-47E4-A1B1-D2C1BA05633B}" dt="2024-05-13T06:42:45.089" v="310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3T06:47:16.942" v="3118" actId="2057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3T06:43:58.001" v="3106" actId="2164"/>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3T06:47:14.776" v="3116" actId="2057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ac:chgData name="Alfred Asterjadhi" userId="39de57b9-85c0-4fd1-aaac-8ca2b6560ad0" providerId="ADAL" clId="{CD86C3AA-724F-47E4-A1B1-D2C1BA05633B}" dt="2024-05-13T06:43:02.754" v="3101"/>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3T11:44:56.591" v="3278" actId="20577"/>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3T11:44:56.591" v="3278" actId="20577"/>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3T12:01:41.278" v="3304" actId="2057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3T12:01:41.278" v="3304" actId="2057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3T05:38:44.899" v="2503" actId="6549"/>
        <pc:sldMkLst>
          <pc:docMk/>
          <pc:sldMk cId="834601217" sldId="1144"/>
        </pc:sldMkLst>
        <pc:spChg chg="mod">
          <ac:chgData name="Alfred Asterjadhi" userId="39de57b9-85c0-4fd1-aaac-8ca2b6560ad0" providerId="ADAL" clId="{CD86C3AA-724F-47E4-A1B1-D2C1BA05633B}" dt="2024-05-13T05:38:44.899" v="2503" actId="6549"/>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3T06:06:41.863" v="2859" actId="14100"/>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3T06:06:41.863" v="2859" actId="14100"/>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3T06:51:07.667" v="3130" actId="20577"/>
        <pc:sldMkLst>
          <pc:docMk/>
          <pc:sldMk cId="2222951829" sldId="1148"/>
        </pc:sldMkLst>
        <pc:spChg chg="mod ord">
          <ac:chgData name="Alfred Asterjadhi" userId="39de57b9-85c0-4fd1-aaac-8ca2b6560ad0" providerId="ADAL" clId="{CD86C3AA-724F-47E4-A1B1-D2C1BA05633B}" dt="2024-05-13T06:08:47.652" v="2964"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3T06:51:07.667" v="3130" actId="20577"/>
          <ac:spMkLst>
            <pc:docMk/>
            <pc:sldMk cId="2222951829" sldId="1148"/>
            <ac:spMk id="3" creationId="{0B86390F-5573-FD6D-5C5A-BF6C8F0998F6}"/>
          </ac:spMkLst>
        </pc:spChg>
        <pc:spChg chg="mod ord">
          <ac:chgData name="Alfred Asterjadhi" userId="39de57b9-85c0-4fd1-aaac-8ca2b6560ad0" providerId="ADAL" clId="{CD86C3AA-724F-47E4-A1B1-D2C1BA05633B}" dt="2024-05-13T06:08:47.652" v="2964"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3T06:08:47.652" v="2964"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3T06:08:47.652" v="2964"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3T06:27:13.993" v="3070" actId="113"/>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3T06:27:13.993" v="3070" actId="113"/>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mod">
        <pc:chgData name="Alfred Asterjadhi" userId="39de57b9-85c0-4fd1-aaac-8ca2b6560ad0" providerId="ADAL" clId="{CD86C3AA-724F-47E4-A1B1-D2C1BA05633B}" dt="2024-05-13T06:44:05.694" v="3108" actId="2164"/>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pc:chgData name="Alfred Asterjadhi" userId="39de57b9-85c0-4fd1-aaac-8ca2b6560ad0" providerId="ADAL" clId="{CD86C3AA-724F-47E4-A1B1-D2C1BA05633B}" dt="2024-05-13T06:30:45.037" v="3086" actId="2890"/>
        <pc:sldMkLst>
          <pc:docMk/>
          <pc:sldMk cId="2916009710" sldId="1151"/>
        </pc:sldMkLst>
      </pc:sldChg>
      <pc:sldChg chg="modSp add mod">
        <pc:chgData name="Alfred Asterjadhi" userId="39de57b9-85c0-4fd1-aaac-8ca2b6560ad0" providerId="ADAL" clId="{CD86C3AA-724F-47E4-A1B1-D2C1BA05633B}" dt="2024-05-13T06:46:22.850" v="3112" actId="2057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ac:chgData name="Alfred Asterjadhi" userId="39de57b9-85c0-4fd1-aaac-8ca2b6560ad0" providerId="ADAL" clId="{CD86C3AA-724F-47E4-A1B1-D2C1BA05633B}" dt="2024-05-13T06:46:18.205" v="3111"/>
          <ac:graphicFrameMkLst>
            <pc:docMk/>
            <pc:sldMk cId="2378069564" sldId="1152"/>
            <ac:graphicFrameMk id="6" creationId="{5094FBC8-BB74-47F3-965D-16BC678F4D1D}"/>
          </ac:graphicFrameMkLst>
        </pc:graphicFrameChg>
      </pc:sldChg>
      <pc:sldMasterChg chg="modSp mod">
        <pc:chgData name="Alfred Asterjadhi" userId="39de57b9-85c0-4fd1-aaac-8ca2b6560ad0" providerId="ADAL" clId="{CD86C3AA-724F-47E4-A1B1-D2C1BA05633B}" dt="2024-05-13T13:41:44.320" v="3322" actId="20577"/>
        <pc:sldMasterMkLst>
          <pc:docMk/>
          <pc:sldMasterMk cId="0" sldId="2147483648"/>
        </pc:sldMasterMkLst>
        <pc:spChg chg="mod">
          <ac:chgData name="Alfred Asterjadhi" userId="39de57b9-85c0-4fd1-aaac-8ca2b6560ad0" providerId="ADAL" clId="{CD86C3AA-724F-47E4-A1B1-D2C1BA05633B}" dt="2024-05-13T13:41:44.320" v="3322" actId="20577"/>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48"/>
        </pc:sldMasterMkLst>
        <pc:spChg chg="mod">
          <ac:chgData name="Alfred Asterjadhi" userId="39de57b9-85c0-4fd1-aaac-8ca2b6560ad0" providerId="ADAL" clId="{71C51894-AECB-4355-931C-92463EC6D6E0}" dt="2024-04-05T00:11:29.271" v="84" actId="20577"/>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802.11-24/0653r4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110-00-00bn-regarding-mpdu-identification-issue-in-cross-link-error-recovery.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0284-00-00bn-low-latency-low-collision-low-power-uhr-medium-access.pptx" TargetMode="External"/><Relationship Id="rId4" Type="http://schemas.openxmlformats.org/officeDocument/2006/relationships/hyperlink" Target="https://mentor.ieee.org/802.11/dcn/24/11-24-0070-00-00bn-some-details-about-non-primary-channel-access.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397-00-00bn-support-for-end-to-end-qos.pptx" TargetMode="External"/><Relationship Id="rId2" Type="http://schemas.openxmlformats.org/officeDocument/2006/relationships/hyperlink" Target="https://mentor.ieee.org/802.11/dcn/24/11-24-0396-00-00bn-seamless-roaming-within-a-mobility-domain-follow-up.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98-00-00bn-coordinated-roaming-through-target-ap-mld.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43-00-00bn-discussion-on-bounded-delay-in-industrial-scenarios.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49-00-00bn-considerations-on-dynamic-subchannel-operation-follow-up.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515-00-00bn-multi-ap-coordination-for-ap-failure-mitigation.pptx" TargetMode="External"/><Relationship Id="rId7" Type="http://schemas.openxmlformats.org/officeDocument/2006/relationships/hyperlink" Target="https://mentor.ieee.org/802.11/dcn/24/11-24-0530-00-00bn-indication-of-11bn-feature-set.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29-00-00bn-coordinated-spatial-reuse-discussion.pptx" TargetMode="External"/><Relationship Id="rId5" Type="http://schemas.openxmlformats.org/officeDocument/2006/relationships/hyperlink" Target="https://mentor.ieee.org/802.11/dcn/24/11-24-0519-00-00bn-pingpongwarningforuhr.pptx" TargetMode="External"/><Relationship Id="rId4" Type="http://schemas.openxmlformats.org/officeDocument/2006/relationships/hyperlink" Target="https://mentor.ieee.org/802.11/dcn/24/11-24-0518-00-00bn-troubleshootingmetricsfouhr.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431-02-00bn-signal-for-preemption-request.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399-00-00bn-thoughts-on-l4s-in-wi-fi.pptx" TargetMode="External"/><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24-01-00bn-discussion-on-a-ppdu-follow-up.pptx" TargetMode="External"/><Relationship Id="rId5" Type="http://schemas.openxmlformats.org/officeDocument/2006/relationships/hyperlink" Target="https://mentor.ieee.org/802.11/dcn/24/11-24-0001-00-00bn-dl-mu-ext-ppdus.pptx" TargetMode="External"/><Relationship Id="rId4" Type="http://schemas.openxmlformats.org/officeDocument/2006/relationships/hyperlink" Target="https://mentor.ieee.org/802.11/dcn/23/11-23-1906-01-00bn-channel-information-feedback-for-smooth-beamforming-follow-up.pptx" TargetMode="External"/><Relationship Id="rId9" Type="http://schemas.openxmlformats.org/officeDocument/2006/relationships/hyperlink" Target="https://mentor.ieee.org/802.11/dcn/24/11-24-0450-00-00bn-a-proposal-for-uhr-soft-ap-power-save.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650-01-00bn-a-case-for-opportunistic-relaying.pptx" TargetMode="External"/><Relationship Id="rId3" Type="http://schemas.openxmlformats.org/officeDocument/2006/relationships/hyperlink" Target="https://mentor.ieee.org/802.11/dcn/24/11-24-0577-00-00bn-thoughts-on-coordinated-spatial-reuse-c-sr.pptx" TargetMode="External"/><Relationship Id="rId7" Type="http://schemas.openxmlformats.org/officeDocument/2006/relationships/hyperlink" Target="https://mentor.ieee.org/802.11/dcn/24/11-24-0635-00-00bn-coordinated-spatial-re-use-and-coordinated-spatial-nulling-follow-up.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4/11-24-0589-00-00bn-dynamic-tid-to-link-mapping-for-ap-mld-power-sav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686-00-00bn-sta-initiated-txop-sharing-via-unicast-cf-end.pptx" TargetMode="External"/><Relationship Id="rId2" Type="http://schemas.openxmlformats.org/officeDocument/2006/relationships/hyperlink" Target="https://mentor.ieee.org/802.11/dcn/24/11-24-0668-01-00bn-data-forwarding-within-txop-for-xr-use-case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716-00-00bn-buffer-status-report-in-multi-ap-follow-up.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757-00-00bn-sta-assisted-multi-ap-transmission-scheme-selection.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3" Type="http://schemas.openxmlformats.org/officeDocument/2006/relationships/hyperlink" Target="https://mentor.ieee.org/802.11/dcn/24/11-24-0783-00-00bn-non-ap-sta-triggered-dso.pptx" TargetMode="External"/><Relationship Id="rId7" Type="http://schemas.openxmlformats.org/officeDocument/2006/relationships/hyperlink" Target="https://mentor.ieee.org/802.11/dcn/24/11-24-0802-00-00bn-discussion-on-npca-and-sr.pptx" TargetMode="External"/><Relationship Id="rId2" Type="http://schemas.openxmlformats.org/officeDocument/2006/relationships/hyperlink" Target="https://mentor.ieee.org/802.11/dcn/24/11-24-0782-00-00bn-ap-power-sav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00-00-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7-00-00bn-operating-mode-request.pptx" TargetMode="External"/><Relationship Id="rId9" Type="http://schemas.openxmlformats.org/officeDocument/2006/relationships/hyperlink" Target="https://mentor.ieee.org/802.11/dcn/24/11-24-0804-00-00bn-the-transmission-of-preemption-request-frame.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66-00-00bn-preemption-for-c-tdma.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4/11-24-0892-00-00bn-integrating-wur-into-11bn.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748-02-00bn-tgbn-march-april-may-2024-teleconference-minutes.docx" TargetMode="External"/><Relationship Id="rId2" Type="http://schemas.openxmlformats.org/officeDocument/2006/relationships/hyperlink" Target="https://mentor.ieee.org/802.11/dcn/24/11-24-0693-01-00bn-tgbn-march-2024-meeting-minute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0405-00-00bn-managed-networks-under-highly-congested-scenarios-follow-up.pptx" TargetMode="External"/><Relationship Id="rId2" Type="http://schemas.openxmlformats.org/officeDocument/2006/relationships/hyperlink" Target="https://mentor.ieee.org/802.11/dcn/24/11-24-0317-00-00bn-coordinated-transmission-id.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4-00-00bn-multi-ap-sounding.pptx" TargetMode="External"/><Relationship Id="rId4" Type="http://schemas.openxmlformats.org/officeDocument/2006/relationships/hyperlink" Target="https://mentor.ieee.org/802.11/dcn/24/11-24-0453-00-00bn-multi-ap-coordination-and-roaming.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0534-01-00bn-lpi-static-preamble-puncturing.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454-00-00bn-multi-ap-sounding.pptx" TargetMode="External"/><Relationship Id="rId2" Type="http://schemas.openxmlformats.org/officeDocument/2006/relationships/hyperlink" Target="https://mentor.ieee.org/802.11/dcn/24/11-24-0284-02-00bn-low-latency-low-collision-low-power-uhr-medium-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84-02-00bn-low-latency-based-on-l4s.pptx" TargetMode="External"/><Relationship Id="rId5" Type="http://schemas.openxmlformats.org/officeDocument/2006/relationships/hyperlink" Target="https://mentor.ieee.org/802.11/dcn/24/11-24-0515-00-00bn-multi-ap-coordination-for-ap-failure-mitigation.pptx" TargetMode="External"/><Relationship Id="rId4" Type="http://schemas.openxmlformats.org/officeDocument/2006/relationships/hyperlink" Target="https://mentor.ieee.org/802.11/dcn/24/11-24-0511-00-00bn-requirements-and-functionalities-for-multi-ap-framework.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4/11-24-0736-00-00bn-preamble-and-pe-transmission-in-ppdu-using-dru.pptx" TargetMode="External"/><Relationship Id="rId7" Type="http://schemas.openxmlformats.org/officeDocument/2006/relationships/hyperlink" Target="https://mentor.ieee.org/802.11/dcn/24/11-24-0767-00-00bn-20-mhz-tone-plan-and-pilot-design-for-dru-follow-up.pptx" TargetMode="External"/><Relationship Id="rId2" Type="http://schemas.openxmlformats.org/officeDocument/2006/relationships/hyperlink" Target="https://mentor.ieee.org/802.11/dcn/24/11-24-0728-00-00bn-thoughts-on-dru-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66-00-00bn-distribution-bandwidth-within-80-mhz-for-dru.pptx" TargetMode="External"/><Relationship Id="rId5" Type="http://schemas.openxmlformats.org/officeDocument/2006/relationships/hyperlink" Target="https://mentor.ieee.org/802.11/dcn/24/11-24-0752-00-00bn-stf-design-consideration-for-dru.pptx" TargetMode="External"/><Relationship Id="rId4" Type="http://schemas.openxmlformats.org/officeDocument/2006/relationships/hyperlink" Target="https://mentor.ieee.org/802.11/dcn/24/11-24-0749-00-00bn-thoughts-on-stf-design-for-dru.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0349-02-00bn-enhanced-fast-bss-transition.pptx" TargetMode="External"/><Relationship Id="rId2" Type="http://schemas.openxmlformats.org/officeDocument/2006/relationships/hyperlink" Target="https://mentor.ieee.org/802.11/dcn/24/11-24-0106-01-00bn-seamless-roaming-consider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98-00-00bn-coordinated-roaming-through-target-ap-mld.pptx" TargetMode="External"/><Relationship Id="rId4" Type="http://schemas.openxmlformats.org/officeDocument/2006/relationships/hyperlink" Target="https://mentor.ieee.org/802.11/dcn/24/11-24-0396-00-00bn-seamless-roaming-within-a-mobility-domain-follow-up.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2078-05-00bn-coex-enhancement-for-xr-use-cases.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4" Type="http://schemas.openxmlformats.org/officeDocument/2006/relationships/hyperlink" Target="https://mentor.ieee.org/802.11/dcn/23/11-23-2002-02-00bn-in-device-coexistence-and-interference-follow-up.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0882-00-00bn-thoughts-on-dru-availability.pptx" TargetMode="External"/><Relationship Id="rId3" Type="http://schemas.openxmlformats.org/officeDocument/2006/relationships/hyperlink" Target="https://mentor.ieee.org/802.11/dcn/24/11-24-0790-00-00bn-extra-drus-construction.pptx" TargetMode="External"/><Relationship Id="rId7" Type="http://schemas.openxmlformats.org/officeDocument/2006/relationships/hyperlink" Target="https://mentor.ieee.org/802.11/dcn/24/11-24-0814-00-00bn-tone-distribution-in-drus.pptx" TargetMode="External"/><Relationship Id="rId2" Type="http://schemas.openxmlformats.org/officeDocument/2006/relationships/hyperlink" Target="https://mentor.ieee.org/802.11/dcn/24/11-24-0769-00-00bn-on-the-pilot-tone-allocations-in-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01-00-00bn-discussion-on-distribution-bandwidth-of-dru.pptx" TargetMode="External"/><Relationship Id="rId5" Type="http://schemas.openxmlformats.org/officeDocument/2006/relationships/hyperlink" Target="https://mentor.ieee.org/802.11/dcn/24/11-24-0800-02-00bn-dsicussions-on-dru-pilot-design-principles.pptx" TargetMode="External"/><Relationship Id="rId4" Type="http://schemas.openxmlformats.org/officeDocument/2006/relationships/hyperlink" Target="https://mentor.ieee.org/802.11/dcn/24/11-24-0799-00-00bn-dru-tone-plan-from-the-perspective-of-papr.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2003-01-00bn-client-power-save.pptx" TargetMode="External"/><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1873-01-00bn-post-fcs-mac-padding.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10" Type="http://schemas.openxmlformats.org/officeDocument/2006/relationships/hyperlink" Target="https://mentor.ieee.org/802.11/dcn/23/11-23-1875-01-00bn-power-save-proposal-for-non-ap-mobile-ap.pptx" TargetMode="External"/><Relationship Id="rId4" Type="http://schemas.openxmlformats.org/officeDocument/2006/relationships/hyperlink" Target="https://mentor.ieee.org/802.11/dcn/23/11-23-2002-02-00bn-in-device-coexistence-and-interference-follow-up.pptx" TargetMode="External"/><Relationship Id="rId9" Type="http://schemas.openxmlformats.org/officeDocument/2006/relationships/hyperlink" Target="https://mentor.ieee.org/802.11/dcn/23/11-23-1965-02-00bn-dynamic-power-save-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224-01-00bn-discussion-on-a-ppdu-follow-up.pptx" TargetMode="External"/><Relationship Id="rId2" Type="http://schemas.openxmlformats.org/officeDocument/2006/relationships/hyperlink" Target="https://mentor.ieee.org/802.11/dcn/23/11-23-1906-01-00bn-channel-information-feedback-for-smooth-beamforming-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31-02-00bn-signal-for-preemption-request.pptx" TargetMode="Externa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0110-00-00bn-regarding-mpdu-identification-issue-in-cross-link-error-recovery.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3/11-23-2084-01-00bn-enhanced-r-twt-for-uhr.pptx" TargetMode="External"/><Relationship Id="rId3" Type="http://schemas.openxmlformats.org/officeDocument/2006/relationships/hyperlink" Target="https://mentor.ieee.org/802.11/dcn/23/11-23-1887-01-00bn-coordinated-medium-access-for-multi-ap-deployments.pptx" TargetMode="External"/><Relationship Id="rId7" Type="http://schemas.openxmlformats.org/officeDocument/2006/relationships/hyperlink" Target="https://mentor.ieee.org/802.11/dcn/23/11-23-2022-01-00bn-r-twt-for-multi-ap-follow-up.pptx" TargetMode="External"/><Relationship Id="rId12" Type="http://schemas.openxmlformats.org/officeDocument/2006/relationships/hyperlink" Target="https://mentor.ieee.org/802.11/dcn/24/11-24-0407-00-00bn-r-twt-multi-ap-coordination-follow-up.pptx" TargetMode="External"/><Relationship Id="rId2" Type="http://schemas.openxmlformats.org/officeDocument/2006/relationships/hyperlink" Target="https://mentor.ieee.org/802.11/dcn/23/11-23-0250-00-0uhr-ap-coordination-with-r-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62-01-00bn-gain-analysis-for-coordinated-ap-transmissions.pptx" TargetMode="External"/><Relationship Id="rId11" Type="http://schemas.openxmlformats.org/officeDocument/2006/relationships/hyperlink" Target="https://mentor.ieee.org/802.11/dcn/24/11-24-0388-00-00bn-impact-of-network-topology-on-coordinated-r-twt.pptx" TargetMode="External"/><Relationship Id="rId5" Type="http://schemas.openxmlformats.org/officeDocument/2006/relationships/hyperlink" Target="https://mentor.ieee.org/802.11/dcn/23/11-23-1952-03-00bn-coordinated-r-twt-for-multi-ap-scenarios-follow-up.pptx" TargetMode="External"/><Relationship Id="rId10" Type="http://schemas.openxmlformats.org/officeDocument/2006/relationships/hyperlink" Target="https://mentor.ieee.org/802.11/dcn/24/11-24-0161-01-00bn-r-twt-announcement-in-multi-bss.pptx" TargetMode="External"/><Relationship Id="rId4" Type="http://schemas.openxmlformats.org/officeDocument/2006/relationships/hyperlink" Target="https://mentor.ieee.org/802.11/dcn/23/11-23-1916-01-00bn-r-twt-coordination-in-multi-bss.pptx" TargetMode="External"/><Relationship Id="rId9" Type="http://schemas.openxmlformats.org/officeDocument/2006/relationships/hyperlink" Target="https://mentor.ieee.org/802.11/dcn/24/11-24-0160-01-00bn-r-twt-coordination-negotiation-in-multi-bss.ppt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0458-00-00bn-considerations-on-non-primary-channel-access.pptx" TargetMode="External"/><Relationship Id="rId2" Type="http://schemas.openxmlformats.org/officeDocument/2006/relationships/hyperlink" Target="https://mentor.ieee.org/802.11/dcn/24/11-24-0070-01-00bn-some-details-about-non-primary-channel-access.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0679-00-00bn-thoughts-on-functionality-and-security-architecture-for-uhr-seamless-roaming.pptx" TargetMode="External"/><Relationship Id="rId13" Type="http://schemas.openxmlformats.org/officeDocument/2006/relationships/hyperlink" Target="https://mentor.ieee.org/802.11/dcn/23/11-23-2023-01-00bn-further-discussion-on-non-primary-channel-acce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2005-01-00bn-non-primary-channel-access-npca.pptx" TargetMode="External"/><Relationship Id="rId17" Type="http://schemas.openxmlformats.org/officeDocument/2006/relationships/hyperlink" Target="https://mentor.ieee.org/802.11/dcn/24/11-24-0538-00-00bn-sp-based-non-primary-channel-acce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4/11-24-0486-00-00bn-some-considerations-o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935-01-00bn-secondary-channel-usage-follow-up.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4/11-24-0458-01-00bn-considerations-on-non-primary-channel-access.pptx" TargetMode="External"/><Relationship Id="rId10" Type="http://schemas.openxmlformats.org/officeDocument/2006/relationships/hyperlink" Target="https://mentor.ieee.org/802.11/dcn/23/11-23-1913-02-00bn-secondary-channel-access-operation.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3/11-23-1911-00-00bn-secondary-channel-access-and-frame-transmission.pptx" TargetMode="External"/><Relationship Id="rId14" Type="http://schemas.openxmlformats.org/officeDocument/2006/relationships/hyperlink" Target="https://mentor.ieee.org/802.11/dcn/24/11-24-0070-01-00bn-some-details-about-non-primary-channel-access.pptx" TargetMode="Externa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0444-00-00bn-considerations-on-joint-transmission.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TGbn officers’ Confirmation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95593876"/>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97202009"/>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24/0106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Seamless Roaming Consideration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Hitoshi MORIOKA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9874349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24/0110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Regarding MPDU Identification Issue in Cross Link Error Recovery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78472060"/>
                  </a:ext>
                </a:extLst>
              </a:tr>
              <a:tr h="278505">
                <a:tc gridSpan="6">
                  <a:txBody>
                    <a:bodyPr/>
                    <a:lstStyle/>
                    <a:p>
                      <a:pPr algn="ctr" fontAlgn="ctr"/>
                      <a:r>
                        <a:rPr lang="en-US" sz="1000" b="1" i="0" u="none" strike="noStrike" dirty="0">
                          <a:solidFill>
                            <a:schemeClr val="tx1"/>
                          </a:solidFill>
                          <a:effectLst/>
                          <a:latin typeface="+mn-lt"/>
                        </a:rPr>
                        <a:t>Submissions (First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23/2153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UHR transmission reliability improvement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59110055"/>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24/0070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details about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24/0072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 channel access procedure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Establishment of Security Key for Control frame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Timing Information Sharing for Next Generation WLANs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Peshal Nayak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5"/>
                        </a:rPr>
                        <a:t>24/0284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Low latency, low collision, low power UHR medium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Sean Coffey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effectLst/>
                          <a:latin typeface="Times New Roman" panose="02020603050405020304" pitchFamily="18" charset="0"/>
                          <a:ea typeface="Times New Roman" panose="02020603050405020304" pitchFamily="18" charset="0"/>
                        </a:rPr>
                        <a:t>(Q&amp;A in 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Medium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24/0299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Initial ctrl frame for BW switching modes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Miscellaneous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947236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24/0317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Coordinated Transmission 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Yanchun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9151117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24/0318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Robust Secondary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Yanchun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75851364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Enhanced Fast BSS Transition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293550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 Latency Based on L4S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L4S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D0D0D"/>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944261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11bn Relay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Kosuke Aio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5695357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39882872"/>
              </p:ext>
            </p:extLst>
          </p:nvPr>
        </p:nvGraphicFramePr>
        <p:xfrm>
          <a:off x="851217" y="1587465"/>
          <a:ext cx="7736268" cy="440781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Lower MAC Relay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TXOP Sharing for C-BF Transmission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Re-schedule until after decision on CBF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CBF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Base-Channel Peer-to-peer (P2P) Communications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Off-Channel Peer-to-peer (P2P) Communications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24/0396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Seamless roaming within a mobility domain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(Schedule 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24/0397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Support for end-to-end QoS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24/0398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roaming through target AP MLD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Managed on-channel P2P communication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Inaki Val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Managed Networks under highly congested scenarios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Inaki Val</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Kumail Haider</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24/0412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Procedure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Recommendation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Improving acknowledgment mechanisms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24/0426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EDCA for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29509393"/>
              </p:ext>
            </p:extLst>
          </p:nvPr>
        </p:nvGraphicFramePr>
        <p:xfrm>
          <a:off x="851217" y="1587465"/>
          <a:ext cx="7736268" cy="46295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Enabling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24/0435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Ideas related to achieving (Ultra) High Reliability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Leif Wilhelmsson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 AM, together 812)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Determining Latency in Industrial Scenarios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Xu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Joint Transmission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Kazunobu Serizawa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4"/>
                        </a:rPr>
                        <a:t>24/0449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Considerations on Dynamic Subchannel Operation–Follow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Multi-AP Coordination and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Multi-AP Sounding MAC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MAPC SPs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 enhancements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Details on Context Transfer and Data Forwarding under FT Protocol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Control Frame and MAC Header Protection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Dynamic channel switch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Non-primary channel access (NPCA)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NPCA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7807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6868982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 enhancement (control frame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 header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Extended 6 GHz channelization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Thomas Derham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Channelization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Requirements and Functionalities for Multi-AP Framework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3"/>
                        </a:rPr>
                        <a:t>24/0515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Multi-AP Coordination for AP Failure Mitigation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Preallocation</a:t>
                      </a:r>
                      <a:r>
                        <a:rPr lang="en-GB" sz="800" dirty="0">
                          <a:solidFill>
                            <a:srgbClr val="000000"/>
                          </a:solidFill>
                          <a:effectLst/>
                          <a:latin typeface="Times New Roman" panose="02020603050405020304" pitchFamily="18" charset="0"/>
                          <a:ea typeface="Times New Roman" panose="02020603050405020304" pitchFamily="18" charset="0"/>
                        </a:rPr>
                        <a:t> of </a:t>
                      </a:r>
                      <a:r>
                        <a:rPr lang="en-GB" sz="800" dirty="0" err="1">
                          <a:solidFill>
                            <a:srgbClr val="000000"/>
                          </a:solidFill>
                          <a:effectLst/>
                          <a:latin typeface="Times New Roman" panose="02020603050405020304" pitchFamily="18" charset="0"/>
                          <a:ea typeface="Times New Roman" panose="02020603050405020304" pitchFamily="18" charset="0"/>
                        </a:rPr>
                        <a:t>subband</a:t>
                      </a:r>
                      <a:r>
                        <a:rPr lang="en-GB" sz="800" dirty="0">
                          <a:solidFill>
                            <a:srgbClr val="000000"/>
                          </a:solidFill>
                          <a:effectLst/>
                          <a:latin typeface="Times New Roman" panose="02020603050405020304" pitchFamily="18" charset="0"/>
                          <a:ea typeface="Times New Roman" panose="02020603050405020304" pitchFamily="18" charset="0"/>
                        </a:rPr>
                        <a:t> for DSO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24/0518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Troubleshooting Metrics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24/0519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Ping Pong Warning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24/0522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 co-EDCA for edging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 Channel Switching For Coordinating APs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24/0525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 header/data integrity with relaxed receiver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Li-Hsiang Sun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24/0529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Spatial Reuse discussion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Yusuke Tanaka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7"/>
                        </a:rPr>
                        <a:t>24/0530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Indication of 11bn Feature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Akira Kishida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Buffer Status for 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9606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3066916"/>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24/0532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WMAN vs WLAN TGbn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Carlos Rios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Trigger, BA, and BAR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24/0538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SP-based non-primary-channel-access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Ascon: The Lightweight Cryptography As A New Cipher Choice for 802.11bn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Hui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Coexistence Protocols for UHR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Sherief Helwa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Power Save Protocols for UHR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Sherief Helwa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Power Save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Secure Control frames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gridSpan="6">
                  <a:txBody>
                    <a:bodyPr/>
                    <a:lstStyle/>
                    <a:p>
                      <a:pPr algn="ctr" fontAlgn="ctr"/>
                      <a:r>
                        <a:rPr lang="en-US" sz="1000" b="1" i="0" u="none" strike="noStrike" dirty="0">
                          <a:solidFill>
                            <a:schemeClr val="tx1"/>
                          </a:solidFill>
                          <a:effectLst/>
                          <a:latin typeface="+mn-lt"/>
                        </a:rPr>
                        <a:t>Submissions (Second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23/1906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Information Feedback for Smooth Beamforming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JEON EUNSUNG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23/1985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Longer LDPC Codeword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Rethna Pulikkoonattu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24/0001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DL MU Ext PPDUs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(AMs)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24/0224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24/0399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L4S in Wi-Fi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24/0431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Xiangxin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24/0450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75124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6149434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Giovanni Chisci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24/0573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Channel bonding rules in EN 301 893 &amp; EN 303 687</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Guido R. Hiertz</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24/0577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24/0589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24/0591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24/0602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Ryota Yamada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Xiaofei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24/0635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Si-Chan Noh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MAC protocol aspects of multi-AP coordination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24/0640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 on C-SR Types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Jun Minotani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24/0650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 case for opportunistic relaying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Bilal Sadiq</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5303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0246798"/>
              </p:ext>
            </p:extLst>
          </p:nvPr>
        </p:nvGraphicFramePr>
        <p:xfrm>
          <a:off x="851217" y="1587465"/>
          <a:ext cx="7736268" cy="44269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24/0668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Data-forwarding-within-TXOP-for-XR-use-cases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Different view problems of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54616">
                <a:tc>
                  <a:txBody>
                    <a:bodyPr/>
                    <a:lstStyle/>
                    <a:p>
                      <a:pPr algn="ctr" fontAlgn="ctr"/>
                      <a:r>
                        <a:rPr lang="en-GB" sz="800" b="0" i="0" u="none" strike="noStrike">
                          <a:solidFill>
                            <a:srgbClr val="FF0000"/>
                          </a:solidFill>
                          <a:effectLst/>
                          <a:latin typeface="Times New Roman" panose="02020603050405020304" pitchFamily="18" charset="0"/>
                        </a:rPr>
                        <a:t>24/0679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Thomas Derham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24/0686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Vishnu Ratnam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24/0716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 Status Report in Multi-AP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24/0719</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Set operation </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201828621"/>
                  </a:ext>
                </a:extLst>
              </a:tr>
            </a:tbl>
          </a:graphicData>
        </a:graphic>
      </p:graphicFrame>
    </p:spTree>
    <p:extLst>
      <p:ext uri="{BB962C8B-B14F-4D97-AF65-F5344CB8AC3E}">
        <p14:creationId xmlns:p14="http://schemas.microsoft.com/office/powerpoint/2010/main" val="384250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766941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Thoughts on DRU Pilots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Mengshi Hu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Peshal Nayak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Preamble and PE transmission in PPDU using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24/0737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Yuxin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Time-domain A-PPDU for Collision Reduction and Priority Access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Ning Gao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STF Design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(May F2F)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24/0750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Tx EVM Setting for MIMO Detection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Genadiy Tsodik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STF design consideration for dRU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STA-assisted Multi-AP Transmission Scheme Selection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Distribution Bandwidth within 80 MHz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20 MHz Tone Plan and Pilot Design for DRU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40 MHz Tone Plan and Pilot Design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Pilot Tone Allocations in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72017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5172053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UHR preamble design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Michael Montemurro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Non AP STA Triggered DSO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Extra dRUs Construction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Zhi Mao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24/0791 </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NPCA for Low Latency</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Liangxiao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Operating Mode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24/0799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Tone Plan from the perspective of PAPR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24/0800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Discussions on DRU pilot design principles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24/0801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Distribution Bandwidth of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Mengshi Hu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24/0802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24/0803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24/0804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MIMO Multiplexing and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Daniel Verenzuela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78069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8313968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Using Multi-Layer Transmission with Legacy Devices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Leif Wilhelmsson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24/0814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Yan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Taeyoung Ha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Maulik Vaidya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24/0827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obss-interference-impact-on-cr-twt-and-enhanced-channel-access-rules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Qing Xia</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ctr" fontAlgn="ctr"/>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 Kai Huang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Backhaul Design and Channel Setting for Multi-AP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0801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970343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24/0840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Akhmetov, Dmitry</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Ming 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24/0866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Jiayi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Beamforming Feedback for UL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Sounding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b"/>
                      <a:r>
                        <a:rPr lang="en-US" sz="800" b="0" i="0" u="sng" strike="noStrike">
                          <a:solidFill>
                            <a:srgbClr val="0563C1"/>
                          </a:solidFill>
                          <a:effectLst/>
                          <a:latin typeface="Times New Roman" panose="02020603050405020304" pitchFamily="18" charset="0"/>
                        </a:rPr>
                        <a:t>24/0870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Design Targets and Considerations for Enhanced Long Range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Jianhan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UHR-enhanced-long-range-support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UHR-PPDU-PHY-Version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Preamble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41563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588191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An Enhanced Long Range PPDU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Okan Mutgan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24/0881</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Tuncer Baykas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24/0882</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Thoughts on DRU Availability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rPr>
                        <a:t>24/0887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Relay operation for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24/0888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24/0889</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Interference Mitigation for Improved Reliability </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Rani Keren</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Link Adaptation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Unequal pattern discussion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24/0892</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7496625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7656492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111045559"/>
                  </a:ext>
                </a:extLst>
              </a:tr>
              <a:tr h="278505">
                <a:tc>
                  <a:txBody>
                    <a:bodyPr/>
                    <a:lstStyle/>
                    <a:p>
                      <a:pPr algn="ctr" fontAlgn="b"/>
                      <a:endParaRPr lang="en-US" sz="800" b="0" i="0" u="sng" strike="noStrike" dirty="0">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22034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036617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0527942"/>
                  </a:ext>
                </a:extLst>
              </a:tr>
              <a:tr h="278505">
                <a:tc>
                  <a:txBody>
                    <a:bodyPr/>
                    <a:lstStyle/>
                    <a:p>
                      <a:pPr algn="ctr" fontAlgn="b"/>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866923453"/>
                  </a:ext>
                </a:extLst>
              </a:tr>
              <a:tr h="278505">
                <a:tc>
                  <a:txBody>
                    <a:bodyPr/>
                    <a:lstStyle/>
                    <a:p>
                      <a:pPr algn="ctr" fontAlgn="ct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536923307"/>
                  </a:ext>
                </a:extLst>
              </a:tr>
              <a:tr h="278505">
                <a:tc>
                  <a:txBody>
                    <a:bodyPr/>
                    <a:lstStyle/>
                    <a:p>
                      <a:pPr algn="ctr" fontAlgn="b"/>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200227468"/>
                  </a:ext>
                </a:extLst>
              </a:tr>
              <a:tr h="278505">
                <a:tc>
                  <a:txBody>
                    <a:bodyPr/>
                    <a:lstStyle/>
                    <a:p>
                      <a:pPr algn="ctr" fontAlgn="b"/>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051672948"/>
                  </a:ext>
                </a:extLst>
              </a:tr>
              <a:tr h="278505">
                <a:tc>
                  <a:txBody>
                    <a:bodyPr/>
                    <a:lstStyle/>
                    <a:p>
                      <a:pPr algn="ctr" fontAlgn="b"/>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632874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160097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a:lnSpc>
                <a:spcPct val="80000"/>
              </a:lnSpc>
              <a:buFont typeface="Arial" panose="020B0604020202020204" pitchFamily="34" charset="0"/>
              <a:buChar char="•"/>
            </a:pPr>
            <a:r>
              <a:rPr lang="en-US" altLang="en-US" sz="1800" dirty="0"/>
              <a:t>TGbn officers’ Confirmation</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March plenary </a:t>
            </a:r>
          </a:p>
          <a:p>
            <a:pPr marL="800100" lvl="1" indent="-342900">
              <a:buFont typeface="Arial" panose="020B0604020202020204" pitchFamily="34" charset="0"/>
              <a:buChar char="•"/>
            </a:pPr>
            <a:r>
              <a:rPr lang="en-US" sz="1800" dirty="0"/>
              <a:t>Held nine teleconferences between March and May 2024 (</a:t>
            </a:r>
            <a:r>
              <a:rPr lang="en-US" sz="1800" dirty="0">
                <a:hlinkClick r:id="rId2"/>
              </a:rPr>
              <a:t>11-24/633r15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~55 </a:t>
            </a:r>
            <a:r>
              <a:rPr lang="en-US" sz="1600" dirty="0"/>
              <a:t>technical submissions covering a variety of topics</a:t>
            </a:r>
          </a:p>
          <a:p>
            <a:pPr marL="1657350" lvl="3" indent="-285750">
              <a:buFont typeface="Arial" panose="020B0604020202020204" pitchFamily="34" charset="0"/>
              <a:buChar char="•"/>
            </a:pPr>
            <a:r>
              <a:rPr lang="en-US" sz="1400" dirty="0"/>
              <a:t>Channel access, coexistence, unequal modulation (UEQM), </a:t>
            </a:r>
          </a:p>
          <a:p>
            <a:pPr marL="1657350" lvl="3" indent="-285750">
              <a:buFont typeface="Arial" panose="020B0604020202020204" pitchFamily="34" charset="0"/>
              <a:buChar char="•"/>
            </a:pPr>
            <a:r>
              <a:rPr lang="en-US" sz="1400" dirty="0"/>
              <a:t>Interference mitigation, range extension, coordinated TDMA, </a:t>
            </a:r>
          </a:p>
          <a:p>
            <a:pPr marL="1657350" lvl="3" indent="-285750">
              <a:buFont typeface="Arial" panose="020B0604020202020204" pitchFamily="34" charset="0"/>
              <a:buChar char="•"/>
            </a:pPr>
            <a:r>
              <a:rPr lang="en-US" sz="1400" dirty="0"/>
              <a:t>Preemption, relay operation, preamble design, distributed RUs, </a:t>
            </a:r>
          </a:p>
          <a:p>
            <a:pPr marL="1657350" lvl="3" indent="-285750">
              <a:buFont typeface="Arial" panose="020B0604020202020204" pitchFamily="34" charset="0"/>
              <a:buChar char="•"/>
            </a:pPr>
            <a:r>
              <a:rPr lang="en-US" sz="1400" dirty="0"/>
              <a:t>Power save, coordinated r-TWT, roaming, channelization, etc.</a:t>
            </a:r>
          </a:p>
          <a:p>
            <a:pPr>
              <a:buFont typeface="Arial" panose="020B0604020202020204" pitchFamily="34" charset="0"/>
              <a:buChar char="•"/>
            </a:pPr>
            <a:r>
              <a:rPr lang="en-US" sz="2000" dirty="0"/>
              <a:t>Targets for the May interim</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~170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MAC/Joint sessions have 20’ allocated at the start for straw polls </a:t>
            </a:r>
          </a:p>
          <a:p>
            <a:pPr marL="1200150" lvl="2">
              <a:buFont typeface="Arial" panose="020B0604020202020204" pitchFamily="34" charset="0"/>
              <a:buChar char="•"/>
            </a:pPr>
            <a:r>
              <a:rPr lang="en-US" sz="1600" dirty="0"/>
              <a:t>E.g., for converged SPs and SPs from topics discussed during telcos</a:t>
            </a:r>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https://mentor.ieee.org/802.11/dcn/24/11-24-0693-01-00bn-tgbn-march-2024-meeting-minutes.docx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https://mentor.ieee.org/802.11/dcn/24/11-24-0748-0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-00bn-tgbn-march-april-may-2024-teleconference-minutes.docx</a:t>
            </a:r>
            <a:endParaRPr lang="en-US" sz="1800" dirty="0">
              <a:solidFill>
                <a:schemeClr val="tx1"/>
              </a:solidFill>
            </a:endParaRPr>
          </a:p>
          <a:p>
            <a:endParaRPr lang="en-US" sz="1800" dirty="0"/>
          </a:p>
          <a:p>
            <a:r>
              <a:rPr lang="en-US" sz="1800" dirty="0"/>
              <a:t>Move: Yusuke </a:t>
            </a:r>
            <a:r>
              <a:rPr lang="en-US" sz="1800" dirty="0" err="1"/>
              <a:t>Asai</a:t>
            </a:r>
            <a:r>
              <a:rPr lang="en-US" sz="1800" dirty="0"/>
              <a:t>			Second: Stephen McCann</a:t>
            </a:r>
          </a:p>
          <a:p>
            <a:r>
              <a:rPr lang="en-US" sz="1800" dirty="0"/>
              <a:t>Discussion: None.</a:t>
            </a:r>
          </a:p>
          <a:p>
            <a:pPr marL="0" indent="0"/>
            <a:r>
              <a:rPr lang="en-US" sz="1800" dirty="0"/>
              <a:t>Result: </a:t>
            </a:r>
            <a:r>
              <a:rPr lang="en-US" sz="1800" dirty="0">
                <a:highlight>
                  <a:srgbClr val="00FF00"/>
                </a:highlight>
              </a:rPr>
              <a:t>Approved by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12C7-E6BF-F058-FC00-59A671E50B2E}"/>
              </a:ext>
            </a:extLst>
          </p:cNvPr>
          <p:cNvSpPr>
            <a:spLocks noGrp="1"/>
          </p:cNvSpPr>
          <p:nvPr>
            <p:ph type="title"/>
          </p:nvPr>
        </p:nvSpPr>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C162920C-8007-2CD1-2ADF-28E6D537807B}"/>
              </a:ext>
            </a:extLst>
          </p:cNvPr>
          <p:cNvSpPr>
            <a:spLocks noGrp="1"/>
          </p:cNvSpPr>
          <p:nvPr>
            <p:ph idx="1"/>
          </p:nvPr>
        </p:nvSpPr>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2">
              <a:buFont typeface="Arial" panose="020B0604020202020204" pitchFamily="34" charset="0"/>
              <a:buChar char="•"/>
            </a:pPr>
            <a:endParaRPr lang="en-US" dirty="0"/>
          </a:p>
          <a:p>
            <a:pPr>
              <a:buFont typeface="Arial" panose="020B0604020202020204" pitchFamily="34" charset="0"/>
              <a:buChar char="•"/>
            </a:pPr>
            <a:r>
              <a:rPr lang="en-US" dirty="0"/>
              <a:t>Motion: </a:t>
            </a:r>
          </a:p>
          <a:p>
            <a:pPr lvl="1">
              <a:buFont typeface="Arial" panose="020B0604020202020204" pitchFamily="34" charset="0"/>
              <a:buChar char="•"/>
            </a:pPr>
            <a:r>
              <a:rPr lang="en-US" sz="1800" dirty="0"/>
              <a:t>Confirm Laurent Cariou, Jianhan Liu &amp; Kiseon Ryu as TGbn Vice Chairs</a:t>
            </a:r>
          </a:p>
          <a:p>
            <a:pPr lvl="1">
              <a:buFont typeface="Arial" panose="020B0604020202020204" pitchFamily="34" charset="0"/>
              <a:buChar char="•"/>
            </a:pPr>
            <a:r>
              <a:rPr lang="en-US" sz="1800" dirty="0"/>
              <a:t>Confirm Ross Jian Yu as TGbn Technical Editor </a:t>
            </a:r>
          </a:p>
          <a:p>
            <a:pPr lvl="1">
              <a:buFont typeface="Arial" panose="020B0604020202020204" pitchFamily="34" charset="0"/>
              <a:buChar char="•"/>
            </a:pPr>
            <a:r>
              <a:rPr lang="en-US" sz="1800" dirty="0"/>
              <a:t>Confirm Yusuke Asai as TGbn Secretary</a:t>
            </a:r>
          </a:p>
          <a:p>
            <a:pPr>
              <a:buFont typeface="Arial" panose="020B0604020202020204" pitchFamily="34" charset="0"/>
              <a:buChar char="•"/>
            </a:pPr>
            <a:r>
              <a:rPr lang="en-US" dirty="0"/>
              <a:t>Move: Abhishek Patil		Second: </a:t>
            </a:r>
            <a:r>
              <a:rPr lang="en-US" dirty="0" err="1"/>
              <a:t>Xiaofei</a:t>
            </a:r>
            <a:r>
              <a:rPr lang="en-US" dirty="0"/>
              <a:t> Wang</a:t>
            </a:r>
          </a:p>
          <a:p>
            <a:pPr>
              <a:buFont typeface="Arial" panose="020B0604020202020204" pitchFamily="34" charset="0"/>
              <a:buChar char="•"/>
            </a:pPr>
            <a:r>
              <a:rPr lang="en-US" dirty="0"/>
              <a:t>Result: Approved by acclamation</a:t>
            </a:r>
          </a:p>
        </p:txBody>
      </p:sp>
      <p:sp>
        <p:nvSpPr>
          <p:cNvPr id="4" name="Slide Number Placeholder 3">
            <a:extLst>
              <a:ext uri="{FF2B5EF4-FFF2-40B4-BE49-F238E27FC236}">
                <a16:creationId xmlns:a16="http://schemas.microsoft.com/office/drawing/2014/main" id="{E54EB880-EFB3-86B2-0B91-EB1C1725B30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2926B66-5994-D669-A716-B4B6FFF9C17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831025-4274-C479-69BB-1C588549D6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0835700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(MAP Part 1)</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(20’)</a:t>
            </a:r>
          </a:p>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24/0317</a:t>
            </a:r>
            <a:r>
              <a:rPr lang="en-US" sz="1400" b="0" dirty="0">
                <a:solidFill>
                  <a:srgbClr val="00B050"/>
                </a:solidFill>
              </a:rPr>
              <a:t> Coordinated Transmission ID							Yanchun Li</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24/0405</a:t>
            </a:r>
            <a:r>
              <a:rPr lang="en-US" sz="1400" b="0" dirty="0">
                <a:solidFill>
                  <a:srgbClr val="00B050"/>
                </a:solidFill>
              </a:rPr>
              <a:t> Managed Networks under highly congested scenarios - Follow up	Inaki Val Betia</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24/0453</a:t>
            </a:r>
            <a:r>
              <a:rPr lang="en-US" sz="1400" b="0" dirty="0">
                <a:solidFill>
                  <a:srgbClr val="00B050"/>
                </a:solidFill>
              </a:rPr>
              <a:t> Multi-AP Coordination and Roaming					Xiaofei Wang</a:t>
            </a:r>
          </a:p>
          <a:p>
            <a:pPr>
              <a:buFont typeface="Arial" panose="020B0604020202020204" pitchFamily="34" charset="0"/>
              <a:buChar char="•"/>
            </a:pPr>
            <a:r>
              <a:rPr lang="en-US" sz="1400" b="0" dirty="0">
                <a:solidFill>
                  <a:schemeClr val="bg1">
                    <a:lumMod val="65000"/>
                  </a:schemeClr>
                </a:solidFill>
                <a:hlinkClick r:id="rId5">
                  <a:extLst>
                    <a:ext uri="{A12FA001-AC4F-418D-AE19-62706E023703}">
                      <ahyp:hlinkClr xmlns:ahyp="http://schemas.microsoft.com/office/drawing/2018/hyperlinkcolor" val="tx"/>
                    </a:ext>
                  </a:extLst>
                </a:hlinkClick>
              </a:rPr>
              <a:t>24/0454</a:t>
            </a:r>
            <a:r>
              <a:rPr lang="en-US" sz="1400" b="0" dirty="0">
                <a:solidFill>
                  <a:schemeClr val="bg1">
                    <a:lumMod val="65000"/>
                  </a:schemeClr>
                </a:solidFill>
              </a:rPr>
              <a:t> Multi-AP Sounding MAC Procedure						Xiaofei Wang</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Straw Poll 1: To help regulators permit LPI BSSs to use Static Preamble Puncturing as a sufficient method to protect incumbents, do you agree to add the following text to the 11bn SFD:</a:t>
            </a:r>
          </a:p>
          <a:p>
            <a:pPr lvl="1">
              <a:buFont typeface="Arial" panose="020B0604020202020204" pitchFamily="34" charset="0"/>
              <a:buChar char="•"/>
            </a:pPr>
            <a:r>
              <a:rPr lang="en-US" sz="1600" dirty="0"/>
              <a:t>11bn shall define a mode of operation where transmission on punctured subchannels is conditional on performing de-sensed CCA (details TBD)</a:t>
            </a:r>
          </a:p>
          <a:p>
            <a:pPr marL="0" indent="0"/>
            <a:r>
              <a:rPr lang="en-US" sz="1800" b="0" dirty="0"/>
              <a:t>Note: SP requested by author (ref: </a:t>
            </a:r>
            <a:r>
              <a:rPr lang="en-US" sz="1800" b="0" dirty="0">
                <a:hlinkClick r:id="rId2"/>
              </a:rPr>
              <a:t>24/534r1</a:t>
            </a:r>
            <a:r>
              <a:rPr lang="en-US" sz="1800" b="0" dirty="0"/>
              <a:t>)</a:t>
            </a:r>
          </a:p>
          <a:p>
            <a:pPr marL="0" indent="0"/>
            <a:r>
              <a:rPr lang="en-US" sz="1800" b="0" dirty="0"/>
              <a:t>SP is deferred.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 (MAP Part 2+Misc.)</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GB" sz="1400" b="0" i="0" u="sng" strike="noStrike" kern="1200" dirty="0">
                <a:solidFill>
                  <a:schemeClr val="tx1"/>
                </a:solidFill>
                <a:effectLst/>
                <a:latin typeface="Times New Roman" panose="02020603050405020304" pitchFamily="18" charset="0"/>
                <a:ea typeface="Times New Roman" panose="02020603050405020304" pitchFamily="18" charset="0"/>
                <a:hlinkClick r:id="rId2"/>
              </a:rPr>
              <a:t>24/0284</a:t>
            </a:r>
            <a:r>
              <a:rPr lang="en-GB" sz="1400" b="0" i="0" u="none" strike="noStrike" kern="1200" dirty="0">
                <a:solidFill>
                  <a:schemeClr val="tx1"/>
                </a:solidFill>
                <a:effectLst/>
                <a:latin typeface="Times New Roman" panose="02020603050405020304" pitchFamily="18" charset="0"/>
                <a:ea typeface="Times New Roman" panose="02020603050405020304" pitchFamily="18" charset="0"/>
              </a:rPr>
              <a:t> Low latency, low collision, low power UHR medium access 		Sean Coffey [Q&amp;A]</a:t>
            </a:r>
            <a:endParaRPr lang="en-US" sz="4000" b="0" i="0" u="none" strike="noStrike" dirty="0">
              <a:solidFill>
                <a:schemeClr val="tx1"/>
              </a:solidFill>
              <a:effectLst/>
              <a:latin typeface="Arial" panose="020B0604020202020204" pitchFamily="34" charset="0"/>
            </a:endParaRPr>
          </a:p>
          <a:p>
            <a:pPr>
              <a:buFont typeface="Arial" panose="020B0604020202020204" pitchFamily="34" charset="0"/>
              <a:buChar char="•"/>
            </a:pPr>
            <a:r>
              <a:rPr lang="en-US" sz="1400" b="0" dirty="0">
                <a:solidFill>
                  <a:srgbClr val="FF0000"/>
                </a:solidFill>
                <a:hlinkClick r:id="rId3"/>
              </a:rPr>
              <a:t>24/0454</a:t>
            </a:r>
            <a:r>
              <a:rPr lang="en-US" sz="1400" b="0" dirty="0"/>
              <a:t> Multi-AP Sounding MAC Procedure						</a:t>
            </a:r>
            <a:r>
              <a:rPr lang="en-US" sz="1400" b="0" dirty="0" err="1"/>
              <a:t>Xiaofei</a:t>
            </a:r>
            <a:r>
              <a:rPr lang="en-US" sz="1400" b="0" dirty="0"/>
              <a:t> Wang</a:t>
            </a:r>
          </a:p>
          <a:p>
            <a:pPr>
              <a:buFont typeface="Arial" panose="020B0604020202020204" pitchFamily="34" charset="0"/>
              <a:buChar char="•"/>
            </a:pPr>
            <a:r>
              <a:rPr lang="en-US" sz="1400" b="0" dirty="0">
                <a:solidFill>
                  <a:srgbClr val="FF0000"/>
                </a:solidFill>
                <a:hlinkClick r:id="rId4"/>
              </a:rPr>
              <a:t>24/0511</a:t>
            </a:r>
            <a:r>
              <a:rPr lang="en-US" sz="1400" b="0" dirty="0"/>
              <a:t> Requirements and Functionalities for Multi-AP Framework		Rubayet Shafin</a:t>
            </a:r>
          </a:p>
          <a:p>
            <a:pPr>
              <a:buFont typeface="Arial" panose="020B0604020202020204" pitchFamily="34" charset="0"/>
              <a:buChar char="•"/>
            </a:pPr>
            <a:r>
              <a:rPr lang="en-US" sz="1400" b="0" dirty="0">
                <a:solidFill>
                  <a:srgbClr val="FF0000"/>
                </a:solidFill>
                <a:hlinkClick r:id="rId5"/>
              </a:rPr>
              <a:t>24/0515</a:t>
            </a:r>
            <a:r>
              <a:rPr lang="en-US" sz="1400" b="0" dirty="0"/>
              <a:t> Multi-AP Coordination for AP Failure Mitigation			Jiayi Zhang</a:t>
            </a:r>
          </a:p>
          <a:p>
            <a:pPr>
              <a:buFont typeface="Arial" panose="020B0604020202020204" pitchFamily="34" charset="0"/>
              <a:buChar char="•"/>
            </a:pPr>
            <a:r>
              <a:rPr lang="en-US" sz="1400" b="0" dirty="0">
                <a:hlinkClick r:id="rId6"/>
              </a:rPr>
              <a:t>24/0384</a:t>
            </a:r>
            <a:r>
              <a:rPr lang="en-US" sz="1400" b="0" dirty="0"/>
              <a:t> Low Latency Based on L4S							Yan Li</a:t>
            </a:r>
          </a:p>
          <a:p>
            <a:pPr marL="0" indent="0"/>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800" dirty="0"/>
              <a:t>Straw Poll 1:</a:t>
            </a:r>
            <a:endParaRPr lang="en-US" sz="1800" b="0" dirty="0"/>
          </a:p>
          <a:p>
            <a:r>
              <a:rPr lang="en-US" sz="1800" dirty="0"/>
              <a:t>Straw Poll 2:</a:t>
            </a:r>
          </a:p>
          <a:p>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346012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1</a:t>
            </a:r>
          </a:p>
          <a:p>
            <a:pPr lvl="1">
              <a:buFont typeface="Arial" panose="020B0604020202020204" pitchFamily="34" charset="0"/>
              <a:buChar char="•"/>
            </a:pPr>
            <a:r>
              <a:rPr lang="en-GB" sz="1200" dirty="0">
                <a:solidFill>
                  <a:schemeClr val="tx1"/>
                </a:solidFill>
                <a:hlinkClick r:id="rId2"/>
              </a:rPr>
              <a:t>24/0728</a:t>
            </a:r>
            <a:r>
              <a:rPr lang="en-GB" sz="1200" dirty="0">
                <a:solidFill>
                  <a:schemeClr val="tx1"/>
                </a:solidFill>
              </a:rPr>
              <a:t> Thoughts on DRU Pilots						Mengshi Hu</a:t>
            </a:r>
          </a:p>
          <a:p>
            <a:pPr lvl="1">
              <a:buFont typeface="Arial" panose="020B0604020202020204" pitchFamily="34" charset="0"/>
              <a:buChar char="•"/>
            </a:pPr>
            <a:r>
              <a:rPr lang="en-GB" sz="1200" dirty="0">
                <a:solidFill>
                  <a:schemeClr val="tx1"/>
                </a:solidFill>
                <a:hlinkClick r:id="rId3"/>
              </a:rPr>
              <a:t>24/0736</a:t>
            </a:r>
            <a:r>
              <a:rPr lang="en-GB" sz="1200" dirty="0">
                <a:solidFill>
                  <a:schemeClr val="tx1"/>
                </a:solidFill>
              </a:rPr>
              <a:t> Preamble and PE transmission in PPDU using DRU			</a:t>
            </a:r>
            <a:r>
              <a:rPr lang="en-GB" sz="1200" dirty="0" err="1">
                <a:solidFill>
                  <a:schemeClr val="tx1"/>
                </a:solidFill>
              </a:rPr>
              <a:t>Yapu</a:t>
            </a:r>
            <a:r>
              <a:rPr lang="en-GB" sz="1200" dirty="0">
                <a:solidFill>
                  <a:schemeClr val="tx1"/>
                </a:solidFill>
              </a:rPr>
              <a:t> Li</a:t>
            </a:r>
          </a:p>
          <a:p>
            <a:pPr lvl="1">
              <a:buFont typeface="Arial" panose="020B0604020202020204" pitchFamily="34" charset="0"/>
              <a:buChar char="•"/>
            </a:pPr>
            <a:r>
              <a:rPr lang="en-GB" sz="1200" dirty="0">
                <a:solidFill>
                  <a:srgbClr val="FF0000"/>
                </a:solidFill>
                <a:hlinkClick r:id="rId4"/>
              </a:rPr>
              <a:t>24/0749</a:t>
            </a:r>
            <a:r>
              <a:rPr lang="en-GB" sz="1200" dirty="0">
                <a:solidFill>
                  <a:srgbClr val="FF0000"/>
                </a:solidFill>
              </a:rPr>
              <a:t> </a:t>
            </a:r>
            <a:r>
              <a:rPr lang="en-GB" sz="1200" dirty="0">
                <a:solidFill>
                  <a:schemeClr val="tx1"/>
                </a:solidFill>
              </a:rPr>
              <a:t>Thoughts on STF Design for DRU					Bo Gong</a:t>
            </a:r>
          </a:p>
          <a:p>
            <a:pPr lvl="1">
              <a:buFont typeface="Arial" panose="020B0604020202020204" pitchFamily="34" charset="0"/>
              <a:buChar char="•"/>
            </a:pPr>
            <a:r>
              <a:rPr lang="en-GB" sz="1200" dirty="0">
                <a:solidFill>
                  <a:srgbClr val="FF0000"/>
                </a:solidFill>
                <a:hlinkClick r:id="rId5"/>
              </a:rPr>
              <a:t>24/0752</a:t>
            </a:r>
            <a:r>
              <a:rPr lang="en-GB" sz="1200" dirty="0">
                <a:solidFill>
                  <a:srgbClr val="FF0000"/>
                </a:solidFill>
              </a:rPr>
              <a:t> </a:t>
            </a:r>
            <a:r>
              <a:rPr lang="en-GB" sz="1200" dirty="0">
                <a:solidFill>
                  <a:schemeClr val="tx1"/>
                </a:solidFill>
              </a:rPr>
              <a:t>STF design consideration for </a:t>
            </a:r>
            <a:r>
              <a:rPr lang="en-GB" sz="1200" dirty="0" err="1">
                <a:solidFill>
                  <a:schemeClr val="tx1"/>
                </a:solidFill>
              </a:rPr>
              <a:t>dRU</a:t>
            </a:r>
            <a:r>
              <a:rPr lang="en-GB" sz="1200" dirty="0">
                <a:solidFill>
                  <a:schemeClr val="tx1"/>
                </a:solidFill>
              </a:rPr>
              <a:t>					Lin Yang</a:t>
            </a:r>
          </a:p>
          <a:p>
            <a:pPr lvl="1">
              <a:buFont typeface="Arial" panose="020B0604020202020204" pitchFamily="34" charset="0"/>
              <a:buChar char="•"/>
            </a:pPr>
            <a:r>
              <a:rPr lang="en-GB" sz="1200" dirty="0">
                <a:solidFill>
                  <a:srgbClr val="FF0000"/>
                </a:solidFill>
                <a:hlinkClick r:id="rId6"/>
              </a:rPr>
              <a:t>24/0766</a:t>
            </a:r>
            <a:r>
              <a:rPr lang="en-GB" sz="1200" dirty="0">
                <a:solidFill>
                  <a:srgbClr val="FF0000"/>
                </a:solidFill>
              </a:rPr>
              <a:t> </a:t>
            </a:r>
            <a:r>
              <a:rPr lang="en-GB" sz="1200" dirty="0">
                <a:solidFill>
                  <a:schemeClr val="tx1"/>
                </a:solidFill>
              </a:rPr>
              <a:t>Distribution Bandwidth within 80 MHz for DRU			Eunsung Park</a:t>
            </a:r>
          </a:p>
          <a:p>
            <a:pPr lvl="1">
              <a:buFont typeface="Arial" panose="020B0604020202020204" pitchFamily="34" charset="0"/>
              <a:buChar char="•"/>
            </a:pPr>
            <a:r>
              <a:rPr lang="en-GB" sz="1200" dirty="0">
                <a:solidFill>
                  <a:srgbClr val="FF0000"/>
                </a:solidFill>
                <a:hlinkClick r:id="rId7"/>
              </a:rPr>
              <a:t>24/0767</a:t>
            </a:r>
            <a:r>
              <a:rPr lang="en-GB" sz="1200" dirty="0">
                <a:solidFill>
                  <a:srgbClr val="FF0000"/>
                </a:solidFill>
              </a:rPr>
              <a:t> </a:t>
            </a:r>
            <a:r>
              <a:rPr lang="en-GB" sz="1200" dirty="0">
                <a:solidFill>
                  <a:schemeClr val="tx1"/>
                </a:solidFill>
              </a:rPr>
              <a:t>20 MHz Tone Plan and Pilot Design for DRU Follow Up		Eunsung Park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chemeClr val="tx1"/>
                </a:solidFill>
                <a:hlinkClick r:id="rId2"/>
              </a:rPr>
              <a:t>24/0106</a:t>
            </a:r>
            <a:r>
              <a:rPr lang="en-US" sz="1200" dirty="0">
                <a:solidFill>
                  <a:schemeClr val="tx1"/>
                </a:solidFill>
              </a:rPr>
              <a:t> Seamless Roaming Consideration						Hitoshi MORIOKA</a:t>
            </a:r>
          </a:p>
          <a:p>
            <a:pPr lvl="1">
              <a:buFont typeface="Arial" panose="020B0604020202020204" pitchFamily="34" charset="0"/>
              <a:buChar char="•"/>
            </a:pPr>
            <a:r>
              <a:rPr lang="en-US" sz="1200" b="0" i="0" u="none" strike="noStrike" dirty="0">
                <a:solidFill>
                  <a:srgbClr val="FF0000"/>
                </a:solidFill>
                <a:effectLst/>
                <a:hlinkClick r:id="rId3"/>
              </a:rPr>
              <a:t>24/0349</a:t>
            </a:r>
            <a:r>
              <a:rPr lang="en-US" sz="1200" dirty="0"/>
              <a:t> </a:t>
            </a:r>
            <a:r>
              <a:rPr lang="en-US" sz="1200" b="0" i="0" u="none" strike="noStrike" dirty="0">
                <a:solidFill>
                  <a:srgbClr val="000000"/>
                </a:solidFill>
                <a:effectLst/>
              </a:rPr>
              <a:t>Enhanced Fast BSS Transition</a:t>
            </a:r>
            <a:r>
              <a:rPr lang="en-US" sz="1200" dirty="0"/>
              <a:t> 						</a:t>
            </a:r>
            <a:r>
              <a:rPr lang="en-US" sz="1200" b="0" i="0" u="none" strike="noStrike" dirty="0">
                <a:solidFill>
                  <a:srgbClr val="000000"/>
                </a:solidFill>
                <a:effectLst/>
              </a:rPr>
              <a:t>Guogang Huang</a:t>
            </a:r>
          </a:p>
          <a:p>
            <a:pPr lvl="1">
              <a:buFont typeface="Arial" panose="020B0604020202020204" pitchFamily="34" charset="0"/>
              <a:buChar char="•"/>
            </a:pPr>
            <a:r>
              <a:rPr lang="en-US" sz="1200" b="0" i="0" u="sng" strike="noStrike" dirty="0">
                <a:solidFill>
                  <a:srgbClr val="0563C1"/>
                </a:solidFill>
                <a:effectLst/>
                <a:hlinkClick r:id="rId4"/>
              </a:rPr>
              <a:t>24/0396</a:t>
            </a:r>
            <a:r>
              <a:rPr lang="en-US" sz="1200" dirty="0"/>
              <a:t> </a:t>
            </a:r>
            <a:r>
              <a:rPr lang="en-US" sz="1200" b="0" i="0" u="none" strike="noStrike" dirty="0">
                <a:solidFill>
                  <a:srgbClr val="000000"/>
                </a:solidFill>
                <a:effectLst/>
              </a:rPr>
              <a:t>Seamless roaming within a mobility domain - follow up</a:t>
            </a:r>
            <a:r>
              <a:rPr lang="en-US" sz="1200" dirty="0"/>
              <a:t> 			</a:t>
            </a:r>
            <a:r>
              <a:rPr lang="en-US" sz="1200" b="0" i="0" u="none" strike="noStrike" dirty="0">
                <a:solidFill>
                  <a:srgbClr val="000000"/>
                </a:solidFill>
                <a:effectLst/>
              </a:rPr>
              <a:t>Binita Gupta</a:t>
            </a:r>
            <a:r>
              <a:rPr lang="en-US" sz="1200" dirty="0"/>
              <a:t> </a:t>
            </a:r>
          </a:p>
          <a:p>
            <a:pPr lvl="1">
              <a:buFont typeface="Arial" panose="020B0604020202020204" pitchFamily="34" charset="0"/>
              <a:buChar char="•"/>
            </a:pPr>
            <a:r>
              <a:rPr lang="en-US" sz="1200" b="0" i="0" strike="noStrike" dirty="0">
                <a:solidFill>
                  <a:schemeClr val="tx1"/>
                </a:solidFill>
                <a:effectLst/>
                <a:hlinkClick r:id="rId5"/>
              </a:rPr>
              <a:t>24/0398</a:t>
            </a:r>
            <a:r>
              <a:rPr lang="en-US" sz="1200" dirty="0">
                <a:solidFill>
                  <a:schemeClr val="tx1"/>
                </a:solidFill>
              </a:rPr>
              <a:t> </a:t>
            </a:r>
            <a:r>
              <a:rPr lang="en-US" sz="1200" b="0" i="0" strike="noStrike" dirty="0">
                <a:solidFill>
                  <a:schemeClr val="tx1"/>
                </a:solidFill>
                <a:effectLst/>
              </a:rPr>
              <a:t>Coordinated roaming through target AP MLD				Binita Gupta</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Straw Poll 1: Do you agree to define a mechanism so that a non-AP STA that is a TXOP responder can indicate in a response frame 1) for how long it will be available, if known and/or 2) whether it will be unavailable after a specific point in time and, if known, for how long</a:t>
            </a:r>
          </a:p>
          <a:p>
            <a:pPr marL="800100" lvl="1" indent="-342900">
              <a:buFont typeface="Arial" panose="020B0604020202020204" pitchFamily="34" charset="0"/>
              <a:buChar char="•"/>
            </a:pPr>
            <a:r>
              <a:rPr lang="en-US" sz="1200" dirty="0"/>
              <a:t>Which response frame to use is TBD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2: 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200" dirty="0"/>
              <a:t>Which frame to use is TBD (initial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3: Do you support that the parameter update mechanism based on management level signaling allows a non-AP STA to transition in/out of a limited operation/capability mode</a:t>
            </a:r>
          </a:p>
          <a:p>
            <a:pPr lvl="1">
              <a:buFont typeface="Arial" panose="020B0604020202020204" pitchFamily="34" charset="0"/>
              <a:buChar char="•"/>
            </a:pPr>
            <a:r>
              <a:rPr lang="en-US" sz="1200" dirty="0"/>
              <a:t>A STA in limited operation/capability mode changes one or more of the following TX/RX parameters: Maximum PPDU duration, Maximum MCS, use of LDPC, use of HT-immediate BlockAck, Disabled Subchannel bitmap, etc. </a:t>
            </a:r>
          </a:p>
          <a:p>
            <a:pPr lvl="1">
              <a:buFont typeface="Arial" panose="020B0604020202020204" pitchFamily="34" charset="0"/>
              <a:buChar char="•"/>
            </a:pPr>
            <a:r>
              <a:rPr lang="en-US" sz="1200" dirty="0"/>
              <a:t>Optional/mandatory TBD</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7"/>
              </a:rPr>
              <a:t>23/2078</a:t>
            </a:r>
            <a:r>
              <a:rPr lang="en-US" sz="1400" b="0" dirty="0"/>
              <a:t>]</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0416319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2</a:t>
            </a:r>
          </a:p>
          <a:p>
            <a:pPr lvl="1">
              <a:buFont typeface="Arial" panose="020B0604020202020204" pitchFamily="34" charset="0"/>
              <a:buChar char="•"/>
            </a:pPr>
            <a:r>
              <a:rPr lang="en-GB" sz="1200" dirty="0">
                <a:solidFill>
                  <a:srgbClr val="FF0000"/>
                </a:solidFill>
              </a:rPr>
              <a:t>24/0768 </a:t>
            </a:r>
            <a:r>
              <a:rPr lang="en-GB" sz="1200" dirty="0"/>
              <a:t>40 MHz Tone Plan and Pilot Design for DRU		Eunsung Park</a:t>
            </a:r>
          </a:p>
          <a:p>
            <a:pPr lvl="1">
              <a:buFont typeface="Arial" panose="020B0604020202020204" pitchFamily="34" charset="0"/>
              <a:buChar char="•"/>
            </a:pPr>
            <a:r>
              <a:rPr lang="en-GB" sz="1200" dirty="0">
                <a:solidFill>
                  <a:srgbClr val="FF0000"/>
                </a:solidFill>
                <a:hlinkClick r:id="rId2"/>
              </a:rPr>
              <a:t>24/0769</a:t>
            </a:r>
            <a:r>
              <a:rPr lang="en-GB" sz="1200" dirty="0">
                <a:solidFill>
                  <a:srgbClr val="FF0000"/>
                </a:solidFill>
              </a:rPr>
              <a:t> </a:t>
            </a:r>
            <a:r>
              <a:rPr lang="en-GB" sz="1200" dirty="0"/>
              <a:t>On the Pilot Tone Allocations in DRU			Mahmoud Kamel</a:t>
            </a:r>
          </a:p>
          <a:p>
            <a:pPr lvl="1">
              <a:buFont typeface="Arial" panose="020B0604020202020204" pitchFamily="34" charset="0"/>
              <a:buChar char="•"/>
            </a:pPr>
            <a:r>
              <a:rPr lang="en-GB" sz="1200" dirty="0">
                <a:solidFill>
                  <a:srgbClr val="FF0000"/>
                </a:solidFill>
                <a:hlinkClick r:id="rId3"/>
              </a:rPr>
              <a:t>24/0790</a:t>
            </a:r>
            <a:r>
              <a:rPr lang="en-GB" sz="1200" dirty="0">
                <a:solidFill>
                  <a:srgbClr val="FF0000"/>
                </a:solidFill>
              </a:rPr>
              <a:t> </a:t>
            </a:r>
            <a:r>
              <a:rPr lang="en-GB" sz="1200" dirty="0"/>
              <a:t>Extra </a:t>
            </a:r>
            <a:r>
              <a:rPr lang="en-GB" sz="1200" dirty="0" err="1"/>
              <a:t>dRUs</a:t>
            </a:r>
            <a:r>
              <a:rPr lang="en-GB" sz="1200" dirty="0"/>
              <a:t> Construction					Zhi Mao</a:t>
            </a:r>
          </a:p>
          <a:p>
            <a:pPr lvl="1">
              <a:buFont typeface="Arial" panose="020B0604020202020204" pitchFamily="34" charset="0"/>
              <a:buChar char="•"/>
            </a:pPr>
            <a:r>
              <a:rPr lang="en-GB" sz="1200" dirty="0">
                <a:hlinkClick r:id="rId4"/>
              </a:rPr>
              <a:t>24/0799</a:t>
            </a:r>
            <a:r>
              <a:rPr lang="en-GB" sz="1200" dirty="0"/>
              <a:t> DRU Tone Plan from the perspective of PAPR		</a:t>
            </a:r>
            <a:r>
              <a:rPr lang="en-GB" sz="1200" dirty="0" err="1"/>
              <a:t>Chenchen</a:t>
            </a:r>
            <a:r>
              <a:rPr lang="en-GB" sz="1200" dirty="0"/>
              <a:t> Liu</a:t>
            </a:r>
          </a:p>
          <a:p>
            <a:pPr lvl="1">
              <a:buFont typeface="Arial" panose="020B0604020202020204" pitchFamily="34" charset="0"/>
              <a:buChar char="•"/>
            </a:pPr>
            <a:r>
              <a:rPr lang="en-GB" sz="1200" dirty="0">
                <a:hlinkClick r:id="rId5"/>
              </a:rPr>
              <a:t>24/0800</a:t>
            </a:r>
            <a:r>
              <a:rPr lang="en-GB" sz="1200" dirty="0"/>
              <a:t> Discussions on DRU pilot design principles			</a:t>
            </a:r>
            <a:r>
              <a:rPr lang="en-GB" sz="1200" dirty="0" err="1"/>
              <a:t>Chenchen</a:t>
            </a:r>
            <a:r>
              <a:rPr lang="en-GB" sz="1200" dirty="0"/>
              <a:t> Liu</a:t>
            </a:r>
          </a:p>
          <a:p>
            <a:pPr lvl="1">
              <a:buFont typeface="Arial" panose="020B0604020202020204" pitchFamily="34" charset="0"/>
              <a:buChar char="•"/>
            </a:pPr>
            <a:r>
              <a:rPr lang="en-GB" sz="1200" dirty="0">
                <a:hlinkClick r:id="rId6"/>
              </a:rPr>
              <a:t>24/0801</a:t>
            </a:r>
            <a:r>
              <a:rPr lang="en-GB" sz="1200" dirty="0"/>
              <a:t> Discussion on Distribution Bandwidth of DRU		Mengshi Hu</a:t>
            </a:r>
          </a:p>
          <a:p>
            <a:pPr lvl="1">
              <a:buFont typeface="Arial" panose="020B0604020202020204" pitchFamily="34" charset="0"/>
              <a:buChar char="•"/>
            </a:pPr>
            <a:r>
              <a:rPr lang="en-GB" sz="1200" dirty="0">
                <a:hlinkClick r:id="rId7"/>
              </a:rPr>
              <a:t>24/0814</a:t>
            </a:r>
            <a:r>
              <a:rPr lang="en-GB" sz="1200" dirty="0"/>
              <a:t> Tone distribution in DRUs					Yan Xin</a:t>
            </a:r>
          </a:p>
          <a:p>
            <a:pPr lvl="1">
              <a:buFont typeface="Arial" panose="020B0604020202020204" pitchFamily="34" charset="0"/>
              <a:buChar char="•"/>
            </a:pPr>
            <a:r>
              <a:rPr lang="en-US" sz="1200" dirty="0">
                <a:hlinkClick r:id="rId8"/>
              </a:rPr>
              <a:t>24/0882</a:t>
            </a:r>
            <a:r>
              <a:rPr lang="en-US" sz="1200" dirty="0"/>
              <a:t> Thoughts on DRU Availability				Yusuke Asai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b="0" i="0" strike="noStrike" dirty="0">
                <a:solidFill>
                  <a:srgbClr val="FF0000"/>
                </a:solidFill>
                <a:effectLst/>
              </a:rPr>
              <a:t>24/0412</a:t>
            </a:r>
            <a:r>
              <a:rPr lang="en-US" sz="1200" b="0" i="0" strike="noStrike" dirty="0">
                <a:solidFill>
                  <a:schemeClr val="tx1"/>
                </a:solidFill>
                <a:effectLst/>
              </a:rPr>
              <a:t> Seamless Roaming Procedure Follow-Up					</a:t>
            </a:r>
            <a:r>
              <a:rPr lang="en-US" sz="1200" b="0" i="0" strike="noStrike" dirty="0" err="1">
                <a:solidFill>
                  <a:schemeClr val="tx1"/>
                </a:solidFill>
                <a:effectLst/>
              </a:rPr>
              <a:t>Yelin</a:t>
            </a:r>
            <a:r>
              <a:rPr lang="en-US" sz="1200" b="0" i="0" strike="noStrike" dirty="0">
                <a:solidFill>
                  <a:schemeClr val="tx1"/>
                </a:solidFill>
                <a:effectLst/>
              </a:rPr>
              <a:t> Yoon</a:t>
            </a:r>
          </a:p>
          <a:p>
            <a:pPr lvl="1">
              <a:buFont typeface="Arial" panose="020B0604020202020204" pitchFamily="34" charset="0"/>
              <a:buChar char="•"/>
            </a:pPr>
            <a:r>
              <a:rPr lang="en-US" sz="1200" b="0" i="0" strike="noStrike" dirty="0">
                <a:solidFill>
                  <a:srgbClr val="FF0000"/>
                </a:solidFill>
                <a:effectLst/>
              </a:rPr>
              <a:t>24/0413</a:t>
            </a:r>
            <a:r>
              <a:rPr lang="en-US" sz="1200" b="0" i="0" strike="noStrike" dirty="0">
                <a:solidFill>
                  <a:schemeClr val="tx1"/>
                </a:solidFill>
                <a:effectLst/>
              </a:rPr>
              <a:t> Seamless Roaming Recommendation						</a:t>
            </a:r>
            <a:r>
              <a:rPr lang="en-US" sz="1200" b="0" i="0" strike="noStrike" dirty="0" err="1">
                <a:solidFill>
                  <a:schemeClr val="tx1"/>
                </a:solidFill>
                <a:effectLst/>
              </a:rPr>
              <a:t>Yelin</a:t>
            </a:r>
            <a:r>
              <a:rPr lang="en-US" sz="1200" b="0" i="0" strike="noStrike" dirty="0">
                <a:solidFill>
                  <a:schemeClr val="tx1"/>
                </a:solidFill>
                <a:effectLst/>
              </a:rPr>
              <a:t> Yoon</a:t>
            </a:r>
          </a:p>
          <a:p>
            <a:pPr lvl="1">
              <a:buFont typeface="Arial" panose="020B0604020202020204" pitchFamily="34" charset="0"/>
              <a:buChar char="•"/>
            </a:pPr>
            <a:r>
              <a:rPr lang="en-US" sz="1200" b="0" i="0" strike="noStrike" dirty="0">
                <a:solidFill>
                  <a:srgbClr val="FF0000"/>
                </a:solidFill>
                <a:effectLst/>
              </a:rPr>
              <a:t>24/0480</a:t>
            </a:r>
            <a:r>
              <a:rPr lang="en-US" sz="1200" b="0" i="0" strike="noStrike" dirty="0">
                <a:solidFill>
                  <a:schemeClr val="tx1"/>
                </a:solidFill>
                <a:effectLst/>
              </a:rPr>
              <a:t> Details on Context Transfer and Data Forwarding under FT Protocol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a mechanism to allow a STA to optionally indicate or update a periodic unavailability in time to its peer STA</a:t>
            </a:r>
          </a:p>
          <a:p>
            <a:pPr lvl="1">
              <a:buFont typeface="Arial" panose="020B0604020202020204" pitchFamily="34" charset="0"/>
              <a:buChar char="•"/>
            </a:pPr>
            <a:r>
              <a:rPr lang="en-US" sz="1200" dirty="0"/>
              <a:t>Expectation is to use and update existing protocols</a:t>
            </a:r>
          </a:p>
          <a:p>
            <a:pPr lvl="1">
              <a:buFont typeface="Arial" panose="020B0604020202020204" pitchFamily="34" charset="0"/>
              <a:buChar char="•"/>
            </a:pPr>
            <a:r>
              <a:rPr lang="en-US" sz="1200" dirty="0"/>
              <a:t>Applies when the peer STA(s) supports the mechanism</a:t>
            </a:r>
          </a:p>
          <a:p>
            <a:pPr marL="0" indent="0"/>
            <a:r>
              <a:rPr lang="en-US" sz="1600" b="0" dirty="0"/>
              <a:t>Note: Some harmonization based on [</a:t>
            </a:r>
            <a:r>
              <a:rPr lang="en-US" sz="1600" b="0" dirty="0">
                <a:hlinkClick r:id="rId2"/>
              </a:rPr>
              <a:t>23/1934</a:t>
            </a:r>
            <a:r>
              <a:rPr lang="en-US" sz="1600" b="0" dirty="0"/>
              <a:t>, </a:t>
            </a:r>
            <a:r>
              <a:rPr lang="en-US" sz="1600" b="0" dirty="0">
                <a:hlinkClick r:id="rId3"/>
              </a:rPr>
              <a:t>23/1964</a:t>
            </a:r>
            <a:r>
              <a:rPr lang="en-US" sz="1600" b="0" dirty="0"/>
              <a:t>, </a:t>
            </a:r>
            <a:r>
              <a:rPr lang="en-US" sz="1600" b="0" dirty="0">
                <a:hlinkClick r:id="rId4"/>
              </a:rPr>
              <a:t>23/2002</a:t>
            </a:r>
            <a:r>
              <a:rPr lang="en-US" sz="1600" b="0" dirty="0"/>
              <a:t>, </a:t>
            </a:r>
            <a:r>
              <a:rPr lang="en-US" sz="1600" b="0" dirty="0">
                <a:hlinkClick r:id="rId5"/>
              </a:rPr>
              <a:t>23/2026</a:t>
            </a:r>
            <a:r>
              <a:rPr lang="en-US" sz="1600" b="0" dirty="0"/>
              <a:t>, </a:t>
            </a:r>
            <a:r>
              <a:rPr lang="en-US" sz="1600" b="0" dirty="0">
                <a:hlinkClick r:id="rId6"/>
              </a:rPr>
              <a:t>24/0094</a:t>
            </a:r>
            <a:r>
              <a:rPr lang="en-US" sz="1600" b="0" dirty="0"/>
              <a:t>] </a:t>
            </a:r>
          </a:p>
          <a:p>
            <a:pPr marL="0" indent="0"/>
            <a:endParaRPr lang="en-US" sz="1600" b="0" dirty="0"/>
          </a:p>
          <a:p>
            <a:pPr marL="285750" indent="-285750">
              <a:buFont typeface="Arial" panose="020B0604020202020204" pitchFamily="34" charset="0"/>
              <a:buChar char="•"/>
            </a:pPr>
            <a:r>
              <a:rPr lang="en-US" sz="1400" dirty="0"/>
              <a:t>Straw Poll 2: Do you agree to define a way in 11bn to include in an initial control frame an intermediate FCS for UHR STA(s) that precedes padding and the FCS field</a:t>
            </a:r>
          </a:p>
          <a:p>
            <a:pPr marL="0" indent="0"/>
            <a:r>
              <a:rPr lang="en-US" sz="1600" b="0" dirty="0"/>
              <a:t>Note: Some harmonization based on [</a:t>
            </a:r>
            <a:r>
              <a:rPr lang="en-US" sz="1600" b="0" dirty="0">
                <a:hlinkClick r:id="rId7"/>
              </a:rPr>
              <a:t>23/1873</a:t>
            </a:r>
            <a:r>
              <a:rPr lang="en-US" sz="1600" b="0" dirty="0"/>
              <a:t>, </a:t>
            </a:r>
            <a:r>
              <a:rPr lang="en-US" sz="1600" b="0" dirty="0">
                <a:hlinkClick r:id="rId8"/>
              </a:rPr>
              <a:t>23/2003</a:t>
            </a:r>
            <a:r>
              <a:rPr lang="en-US" sz="1600" b="0" dirty="0"/>
              <a:t>]</a:t>
            </a:r>
          </a:p>
          <a:p>
            <a:pPr marL="0" indent="0"/>
            <a:endParaRPr lang="en-US" sz="1600" b="0" dirty="0"/>
          </a:p>
          <a:p>
            <a:pPr marL="285750" indent="-285750">
              <a:buFont typeface="Arial" panose="020B0604020202020204" pitchFamily="34" charset="0"/>
              <a:buChar char="•"/>
            </a:pPr>
            <a:r>
              <a:rPr lang="en-US" sz="1400" dirty="0"/>
              <a:t>Straw Poll 3: </a:t>
            </a:r>
            <a:r>
              <a:rPr lang="en-US" sz="1400" b="0" dirty="0"/>
              <a:t>Do you agree that, in 11bn, a STA can request its peer STA to initiate TXOPs/frame exchanges with the STA with an initial control frame</a:t>
            </a:r>
          </a:p>
          <a:p>
            <a:pPr marL="685800" lvl="1">
              <a:buFont typeface="Arial" panose="020B0604020202020204" pitchFamily="34" charset="0"/>
              <a:buChar char="•"/>
            </a:pPr>
            <a:r>
              <a:rPr lang="en-US" sz="1200" b="0" dirty="0"/>
              <a:t>Initial control frame is TBD</a:t>
            </a:r>
          </a:p>
          <a:p>
            <a:pPr marL="0" indent="0"/>
            <a:r>
              <a:rPr lang="en-US" sz="1600" b="0" dirty="0"/>
              <a:t>Note: Some harmonization based on  [</a:t>
            </a:r>
            <a:r>
              <a:rPr lang="en-US" sz="1600" b="0" dirty="0">
                <a:hlinkClick r:id="rId9"/>
              </a:rPr>
              <a:t>23/1965</a:t>
            </a:r>
            <a:r>
              <a:rPr lang="en-US" sz="1600" b="0" dirty="0"/>
              <a:t>, </a:t>
            </a:r>
            <a:r>
              <a:rPr lang="en-US" sz="1600" b="0" dirty="0">
                <a:hlinkClick r:id="rId10"/>
              </a:rPr>
              <a:t>23/1875</a:t>
            </a:r>
            <a:r>
              <a:rPr lang="en-US" sz="1600" b="0" dirty="0"/>
              <a:t>, </a:t>
            </a:r>
            <a:r>
              <a:rPr lang="en-US" sz="1600" b="0" dirty="0">
                <a:hlinkClick r:id="rId8"/>
              </a:rPr>
              <a:t>23/2003</a:t>
            </a:r>
            <a:r>
              <a:rPr lang="en-US" sz="1600" b="0" dirty="0"/>
              <a:t>, </a:t>
            </a:r>
            <a:r>
              <a:rPr lang="en-US" sz="1600" b="0" dirty="0">
                <a:hlinkClick r:id="rId9"/>
              </a:rPr>
              <a:t>23/1965</a:t>
            </a:r>
            <a:r>
              <a:rPr lang="en-US" sz="1600" b="0" dirty="0"/>
              <a:t>]</a:t>
            </a:r>
          </a:p>
          <a:p>
            <a:pPr marL="0" indent="0"/>
            <a:endParaRPr lang="en-US" sz="16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088587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(sounding, A-PPDU, </a:t>
            </a:r>
            <a:r>
              <a:rPr lang="en-GB" sz="1600" dirty="0" err="1"/>
              <a:t>preemption</a:t>
            </a:r>
            <a:r>
              <a:rPr lang="en-GB" sz="1600" dirty="0"/>
              <a:t>)</a:t>
            </a:r>
          </a:p>
          <a:p>
            <a:pPr lvl="1">
              <a:buFont typeface="Arial" panose="020B0604020202020204" pitchFamily="34" charset="0"/>
              <a:buChar char="•"/>
            </a:pPr>
            <a:r>
              <a:rPr lang="en-GB" sz="1200" dirty="0">
                <a:hlinkClick r:id="rId2"/>
              </a:rPr>
              <a:t>23/1906</a:t>
            </a:r>
            <a:r>
              <a:rPr lang="en-GB" sz="1200" dirty="0"/>
              <a:t> Channel Information Feedback for Smooth Beamforming - Follow Up	JEON EUNSUNG</a:t>
            </a:r>
          </a:p>
          <a:p>
            <a:pPr lvl="1">
              <a:buFont typeface="Arial" panose="020B0604020202020204" pitchFamily="34" charset="0"/>
              <a:buChar char="•"/>
            </a:pPr>
            <a:r>
              <a:rPr lang="en-GB" sz="1200" dirty="0">
                <a:hlinkClick r:id="rId3"/>
              </a:rPr>
              <a:t>24/0224</a:t>
            </a:r>
            <a:r>
              <a:rPr lang="en-GB" sz="1200" dirty="0"/>
              <a:t> Discussion on A-PPDU follow-up						Ross Jian Yu</a:t>
            </a:r>
          </a:p>
          <a:p>
            <a:pPr lvl="1">
              <a:buFont typeface="Arial" panose="020B0604020202020204" pitchFamily="34" charset="0"/>
              <a:buChar char="•"/>
            </a:pPr>
            <a:r>
              <a:rPr lang="en-GB" sz="1200" dirty="0">
                <a:hlinkClick r:id="rId4"/>
              </a:rPr>
              <a:t>24/0431</a:t>
            </a:r>
            <a:r>
              <a:rPr lang="en-GB" sz="1200" dirty="0"/>
              <a:t> Signal for </a:t>
            </a:r>
            <a:r>
              <a:rPr lang="en-GB" sz="1200" dirty="0" err="1"/>
              <a:t>preemption</a:t>
            </a:r>
            <a:r>
              <a:rPr lang="en-GB" sz="1200" dirty="0"/>
              <a:t> request							Xiangxin Gu</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i="0" u="sng" strike="noStrike" dirty="0">
                <a:solidFill>
                  <a:srgbClr val="0563C1"/>
                </a:solidFill>
                <a:effectLst/>
                <a:hlinkClick r:id="rId2"/>
              </a:rPr>
              <a:t>24/0110</a:t>
            </a:r>
            <a:r>
              <a:rPr lang="en-US" sz="1200" dirty="0"/>
              <a:t> </a:t>
            </a:r>
            <a:r>
              <a:rPr lang="en-US" sz="1200" i="0" u="none" strike="noStrike" dirty="0">
                <a:solidFill>
                  <a:srgbClr val="000000"/>
                </a:solidFill>
                <a:effectLst/>
              </a:rPr>
              <a:t>Regarding MPDU Identification Issue in Cross Link Error Recovery</a:t>
            </a:r>
            <a:r>
              <a:rPr lang="en-US" sz="1200" dirty="0"/>
              <a:t> 		</a:t>
            </a:r>
            <a:r>
              <a:rPr lang="en-US" sz="1200" i="0" u="none" strike="noStrike" dirty="0">
                <a:solidFill>
                  <a:srgbClr val="000000"/>
                </a:solidFill>
                <a:effectLst/>
              </a:rPr>
              <a:t>Juseong Moon</a:t>
            </a:r>
            <a:r>
              <a:rPr lang="en-US" sz="1200" dirty="0"/>
              <a:t> </a:t>
            </a:r>
          </a:p>
          <a:p>
            <a:pPr lvl="1">
              <a:buFont typeface="Arial" panose="020B0604020202020204" pitchFamily="34" charset="0"/>
              <a:buChar char="•"/>
            </a:pPr>
            <a:r>
              <a:rPr lang="en-US" sz="1200" i="0" u="none" strike="sngStrike" dirty="0">
                <a:solidFill>
                  <a:srgbClr val="FF0000"/>
                </a:solidFill>
                <a:effectLst/>
              </a:rPr>
              <a:t>23/2153</a:t>
            </a:r>
            <a:r>
              <a:rPr lang="en-US" sz="1200" strike="sngStrike" dirty="0">
                <a:solidFill>
                  <a:srgbClr val="FF0000"/>
                </a:solidFill>
              </a:rPr>
              <a:t> </a:t>
            </a:r>
            <a:r>
              <a:rPr lang="en-US" sz="1200" i="0" u="none" strike="sngStrike" dirty="0">
                <a:solidFill>
                  <a:srgbClr val="FF0000"/>
                </a:solidFill>
                <a:effectLst/>
              </a:rPr>
              <a:t>UHR transmission reliability improvement</a:t>
            </a:r>
            <a:r>
              <a:rPr lang="en-US" sz="1200" strike="sngStrike" dirty="0">
                <a:solidFill>
                  <a:srgbClr val="FF0000"/>
                </a:solidFill>
              </a:rPr>
              <a:t> 						</a:t>
            </a:r>
            <a:r>
              <a:rPr lang="en-US" sz="1200" i="0" u="none" strike="sngStrike" dirty="0">
                <a:solidFill>
                  <a:srgbClr val="FF0000"/>
                </a:solidFill>
                <a:effectLst/>
              </a:rPr>
              <a:t>Yonggang Fang</a:t>
            </a:r>
            <a:r>
              <a:rPr lang="en-US" sz="1200" strike="sngStrike" dirty="0">
                <a:solidFill>
                  <a:srgbClr val="FF0000"/>
                </a:solidFill>
              </a:rPr>
              <a:t> </a:t>
            </a:r>
          </a:p>
          <a:p>
            <a:pPr lvl="1">
              <a:buFont typeface="Arial" panose="020B0604020202020204" pitchFamily="34" charset="0"/>
              <a:buChar char="•"/>
            </a:pPr>
            <a:r>
              <a:rPr lang="en-US" sz="1200" i="0" u="none" strike="noStrike" dirty="0">
                <a:solidFill>
                  <a:srgbClr val="FF0000"/>
                </a:solidFill>
                <a:effectLst/>
              </a:rPr>
              <a:t>24/0299</a:t>
            </a:r>
            <a:r>
              <a:rPr lang="en-US" sz="1200" dirty="0"/>
              <a:t> </a:t>
            </a:r>
            <a:r>
              <a:rPr lang="en-US" sz="1200" i="0" u="none" strike="noStrike" dirty="0">
                <a:solidFill>
                  <a:srgbClr val="000000"/>
                </a:solidFill>
                <a:effectLst/>
              </a:rPr>
              <a:t>Initial ctrl frame for BW switching modes</a:t>
            </a:r>
            <a:r>
              <a:rPr lang="en-US" sz="1200" dirty="0"/>
              <a:t> 						</a:t>
            </a:r>
            <a:r>
              <a:rPr lang="en-US" sz="1200" i="0" u="none" strike="noStrike" dirty="0">
                <a:solidFill>
                  <a:srgbClr val="000000"/>
                </a:solidFill>
                <a:effectLst/>
              </a:rPr>
              <a:t>Vishnu Ratnam</a:t>
            </a:r>
          </a:p>
          <a:p>
            <a:pPr lvl="1">
              <a:buFont typeface="Arial" panose="020B0604020202020204" pitchFamily="34" charset="0"/>
              <a:buChar char="•"/>
            </a:pPr>
            <a:r>
              <a:rPr lang="en-US" sz="1200" i="0" u="none" strike="noStrike" dirty="0">
                <a:solidFill>
                  <a:srgbClr val="FF0000"/>
                </a:solidFill>
                <a:effectLst/>
              </a:rPr>
              <a:t>24/0408</a:t>
            </a:r>
            <a:r>
              <a:rPr lang="en-US" sz="1200" dirty="0"/>
              <a:t> </a:t>
            </a:r>
            <a:r>
              <a:rPr lang="en-US" sz="1200" i="0" u="none" strike="noStrike" dirty="0">
                <a:solidFill>
                  <a:srgbClr val="000000"/>
                </a:solidFill>
                <a:effectLst/>
              </a:rPr>
              <a:t>Enhancements on TWT SP Management</a:t>
            </a:r>
            <a:r>
              <a:rPr lang="en-US" sz="1200" dirty="0"/>
              <a:t> 						</a:t>
            </a:r>
            <a:r>
              <a:rPr lang="en-US" sz="1200" i="0" u="none" strike="noStrike" dirty="0">
                <a:solidFill>
                  <a:srgbClr val="000000"/>
                </a:solidFill>
                <a:effectLst/>
              </a:rPr>
              <a:t>Kumail Haider</a:t>
            </a:r>
            <a:r>
              <a:rPr lang="en-US" sz="1200" dirty="0"/>
              <a:t> </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mechanisms that enable APs operating on the same channel to coordinate their respective </a:t>
            </a:r>
            <a:r>
              <a:rPr lang="en-US" sz="1600" dirty="0" err="1"/>
              <a:t>rTWT</a:t>
            </a:r>
            <a:r>
              <a:rPr lang="en-US" sz="1600" dirty="0"/>
              <a:t> schedules and/or to ensure that one AP extends the protection of the </a:t>
            </a:r>
            <a:r>
              <a:rPr lang="en-US" sz="1600" dirty="0" err="1"/>
              <a:t>rTWT</a:t>
            </a:r>
            <a:r>
              <a:rPr lang="en-US" sz="1600" dirty="0"/>
              <a:t> schedule of the other AP.</a:t>
            </a:r>
          </a:p>
          <a:p>
            <a:pPr lvl="1">
              <a:buFont typeface="Arial" panose="020B0604020202020204" pitchFamily="34" charset="0"/>
              <a:buChar char="•"/>
            </a:pPr>
            <a:r>
              <a:rPr lang="en-US" sz="1400" dirty="0"/>
              <a:t>NOTE – TBD mechanisms including negotiation between 2 APs and advertisement.</a:t>
            </a:r>
          </a:p>
          <a:p>
            <a:pPr marL="0" indent="0"/>
            <a:r>
              <a:rPr lang="en-US" sz="1600" b="0" dirty="0"/>
              <a:t>Note: Supporting list: [</a:t>
            </a:r>
            <a:r>
              <a:rPr lang="en-US" sz="1600" b="0" dirty="0">
                <a:hlinkClick r:id="rId2"/>
              </a:rPr>
              <a:t>23/0250</a:t>
            </a:r>
            <a:r>
              <a:rPr lang="en-US" sz="1600" b="0" dirty="0"/>
              <a:t>, </a:t>
            </a:r>
            <a:r>
              <a:rPr lang="en-US" sz="1600" b="0" dirty="0">
                <a:hlinkClick r:id="rId3"/>
              </a:rPr>
              <a:t>23/1887</a:t>
            </a:r>
            <a:r>
              <a:rPr lang="en-US" sz="1600" b="0" dirty="0"/>
              <a:t>, </a:t>
            </a:r>
            <a:r>
              <a:rPr lang="en-US" sz="1600" b="0" dirty="0">
                <a:hlinkClick r:id="rId4"/>
              </a:rPr>
              <a:t>23/1916</a:t>
            </a:r>
            <a:r>
              <a:rPr lang="en-US" sz="1600" b="0" dirty="0"/>
              <a:t>, </a:t>
            </a:r>
            <a:r>
              <a:rPr lang="en-US" sz="1600" b="0" dirty="0">
                <a:hlinkClick r:id="rId5"/>
              </a:rPr>
              <a:t>23/1952</a:t>
            </a:r>
            <a:r>
              <a:rPr lang="en-US" sz="1600" b="0" dirty="0"/>
              <a:t>, </a:t>
            </a:r>
            <a:r>
              <a:rPr lang="en-US" sz="1600" b="0" dirty="0">
                <a:hlinkClick r:id="rId6"/>
              </a:rPr>
              <a:t>23/1962</a:t>
            </a:r>
            <a:r>
              <a:rPr lang="en-US" sz="1600" b="0" dirty="0"/>
              <a:t>, </a:t>
            </a:r>
            <a:r>
              <a:rPr lang="en-US" sz="1600" b="0" dirty="0">
                <a:hlinkClick r:id="rId7"/>
              </a:rPr>
              <a:t>23/2022</a:t>
            </a:r>
            <a:r>
              <a:rPr lang="en-US" sz="1600" b="0" dirty="0"/>
              <a:t>, </a:t>
            </a:r>
            <a:r>
              <a:rPr lang="en-US" sz="1600" b="0" dirty="0">
                <a:solidFill>
                  <a:srgbClr val="FF0000"/>
                </a:solidFill>
                <a:hlinkClick r:id="rId8"/>
              </a:rPr>
              <a:t>23/2084</a:t>
            </a:r>
            <a:r>
              <a:rPr lang="en-US" sz="1600" b="0" dirty="0">
                <a:solidFill>
                  <a:schemeClr val="tx1"/>
                </a:solidFill>
              </a:rPr>
              <a:t>,</a:t>
            </a:r>
            <a:r>
              <a:rPr lang="en-US" sz="1600" b="0" dirty="0">
                <a:solidFill>
                  <a:srgbClr val="FF0000"/>
                </a:solidFill>
              </a:rPr>
              <a:t> </a:t>
            </a:r>
            <a:r>
              <a:rPr lang="en-US" sz="1600" b="0" dirty="0">
                <a:hlinkClick r:id="rId9"/>
              </a:rPr>
              <a:t>24/0160</a:t>
            </a:r>
            <a:r>
              <a:rPr lang="en-US" sz="1600" b="0" dirty="0"/>
              <a:t>, </a:t>
            </a:r>
            <a:r>
              <a:rPr lang="en-US" sz="1600" b="0" dirty="0">
                <a:hlinkClick r:id="rId10"/>
              </a:rPr>
              <a:t>24/0161</a:t>
            </a:r>
            <a:r>
              <a:rPr lang="en-US" sz="1600" b="0" dirty="0"/>
              <a:t>, </a:t>
            </a:r>
            <a:r>
              <a:rPr lang="en-US" sz="1600" b="0" dirty="0">
                <a:hlinkClick r:id="rId11"/>
              </a:rPr>
              <a:t>24/0388</a:t>
            </a:r>
            <a:r>
              <a:rPr lang="en-US" sz="1600" b="0" dirty="0"/>
              <a:t>, </a:t>
            </a:r>
            <a:r>
              <a:rPr lang="en-US" sz="1600" b="0" dirty="0">
                <a:hlinkClick r:id="rId12"/>
              </a:rPr>
              <a:t>24/0407</a:t>
            </a:r>
            <a:r>
              <a:rPr lang="en-US" sz="1600" b="0" dirty="0"/>
              <a:t>]</a:t>
            </a:r>
          </a:p>
          <a:p>
            <a:pPr>
              <a:buFont typeface="Arial" panose="020B0604020202020204" pitchFamily="34" charset="0"/>
              <a:buChar char="•"/>
            </a:pPr>
            <a:endParaRPr lang="en-US" sz="1600" dirty="0"/>
          </a:p>
          <a:p>
            <a:pPr>
              <a:buFont typeface="Arial" panose="020B0604020202020204" pitchFamily="34" charset="0"/>
              <a:buChar char="•"/>
            </a:pPr>
            <a:r>
              <a:rPr lang="en-US" sz="1600" dirty="0"/>
              <a:t>Straw Poll 2: Do you agree that, if an AP extends the protection of the </a:t>
            </a:r>
            <a:r>
              <a:rPr lang="en-US" sz="1600" dirty="0" err="1"/>
              <a:t>rTWT</a:t>
            </a:r>
            <a:r>
              <a:rPr lang="en-US" sz="1600" dirty="0"/>
              <a:t> schedule of another AP, following negotiation or through other means, then:</a:t>
            </a:r>
          </a:p>
          <a:p>
            <a:pPr lvl="1">
              <a:buFont typeface="Arial" panose="020B0604020202020204" pitchFamily="34" charset="0"/>
              <a:buChar char="•"/>
            </a:pPr>
            <a:r>
              <a:rPr lang="en-US" sz="1400" dirty="0"/>
              <a:t>The AP shall ensure its TXOP ends before the start time of the corresponding OBSS </a:t>
            </a:r>
            <a:r>
              <a:rPr lang="en-US" sz="1400" dirty="0" err="1"/>
              <a:t>rTWT</a:t>
            </a:r>
            <a:r>
              <a:rPr lang="en-US" sz="1400" dirty="0"/>
              <a:t> SP(s)</a:t>
            </a:r>
          </a:p>
          <a:p>
            <a:pPr lvl="1">
              <a:buFont typeface="Arial" panose="020B0604020202020204" pitchFamily="34" charset="0"/>
              <a:buChar char="•"/>
            </a:pPr>
            <a:r>
              <a:rPr lang="en-US" sz="1400" dirty="0"/>
              <a:t>The AP shall advertise in the beacon frames it transmits the OBSS </a:t>
            </a:r>
            <a:r>
              <a:rPr lang="en-US" sz="1400" dirty="0" err="1"/>
              <a:t>rTWT</a:t>
            </a:r>
            <a:r>
              <a:rPr lang="en-US" sz="1400" dirty="0"/>
              <a:t> schedule so that its associated STAs supporting </a:t>
            </a:r>
            <a:r>
              <a:rPr lang="en-US" sz="1400" dirty="0" err="1"/>
              <a:t>rTWT</a:t>
            </a:r>
            <a:r>
              <a:rPr lang="en-US" sz="1400" dirty="0"/>
              <a:t> follow the baseline </a:t>
            </a:r>
            <a:r>
              <a:rPr lang="en-US" sz="1400" dirty="0" err="1"/>
              <a:t>rTWT</a:t>
            </a:r>
            <a:r>
              <a:rPr lang="en-US" sz="1400" dirty="0"/>
              <a:t> rules for the OBSS </a:t>
            </a:r>
            <a:r>
              <a:rPr lang="en-US" sz="1400" dirty="0" err="1"/>
              <a:t>rTWT</a:t>
            </a:r>
            <a:r>
              <a:rPr lang="en-US" sz="1400" dirty="0"/>
              <a:t> schedule.</a:t>
            </a:r>
          </a:p>
          <a:p>
            <a:pPr marL="0" indent="0"/>
            <a:r>
              <a:rPr lang="en-US" sz="1600" b="0" dirty="0"/>
              <a:t>Note: Supporting list: [</a:t>
            </a:r>
            <a:r>
              <a:rPr lang="en-US" sz="1600" b="0" dirty="0">
                <a:hlinkClick r:id="rId2"/>
              </a:rPr>
              <a:t>23/0250</a:t>
            </a:r>
            <a:r>
              <a:rPr lang="en-US" sz="1600" b="0" dirty="0"/>
              <a:t>, </a:t>
            </a:r>
            <a:r>
              <a:rPr lang="en-US" sz="1600" b="0" dirty="0">
                <a:hlinkClick r:id="rId3"/>
              </a:rPr>
              <a:t>23/1887</a:t>
            </a:r>
            <a:r>
              <a:rPr lang="en-US" sz="1600" b="0" dirty="0"/>
              <a:t>, </a:t>
            </a:r>
            <a:r>
              <a:rPr lang="en-US" sz="1600" b="0" dirty="0">
                <a:hlinkClick r:id="rId4"/>
              </a:rPr>
              <a:t>23/1916</a:t>
            </a:r>
            <a:r>
              <a:rPr lang="en-US" sz="1600" b="0" dirty="0"/>
              <a:t>, </a:t>
            </a:r>
            <a:r>
              <a:rPr lang="en-US" sz="1600" b="0" dirty="0">
                <a:hlinkClick r:id="rId5"/>
              </a:rPr>
              <a:t>23/1952</a:t>
            </a:r>
            <a:r>
              <a:rPr lang="en-US" sz="1600" b="0" dirty="0"/>
              <a:t>, </a:t>
            </a:r>
            <a:r>
              <a:rPr lang="en-US" sz="1600" b="0" dirty="0">
                <a:hlinkClick r:id="rId6"/>
              </a:rPr>
              <a:t>23/1962</a:t>
            </a:r>
            <a:r>
              <a:rPr lang="en-US" sz="1600" b="0" dirty="0"/>
              <a:t>, </a:t>
            </a:r>
            <a:r>
              <a:rPr lang="en-US" sz="1600" b="0" dirty="0">
                <a:hlinkClick r:id="rId7"/>
              </a:rPr>
              <a:t>23/2022</a:t>
            </a:r>
            <a:r>
              <a:rPr lang="en-US" sz="1600" b="0" dirty="0"/>
              <a:t>, </a:t>
            </a:r>
            <a:r>
              <a:rPr lang="en-US" sz="1600" b="0" dirty="0">
                <a:solidFill>
                  <a:srgbClr val="FF0000"/>
                </a:solidFill>
                <a:hlinkClick r:id="rId8"/>
              </a:rPr>
              <a:t>23/2084</a:t>
            </a:r>
            <a:r>
              <a:rPr lang="en-US" sz="1600" b="0" dirty="0">
                <a:solidFill>
                  <a:schemeClr val="tx1"/>
                </a:solidFill>
              </a:rPr>
              <a:t>,</a:t>
            </a:r>
            <a:r>
              <a:rPr lang="en-US" sz="1600" b="0" dirty="0">
                <a:solidFill>
                  <a:srgbClr val="FF0000"/>
                </a:solidFill>
              </a:rPr>
              <a:t> </a:t>
            </a:r>
            <a:r>
              <a:rPr lang="en-US" sz="1600" b="0" dirty="0">
                <a:hlinkClick r:id="rId9"/>
              </a:rPr>
              <a:t>24/0160</a:t>
            </a:r>
            <a:r>
              <a:rPr lang="en-US" sz="1600" b="0" dirty="0"/>
              <a:t>, </a:t>
            </a:r>
            <a:r>
              <a:rPr lang="en-US" sz="1600" b="0" dirty="0">
                <a:hlinkClick r:id="rId10"/>
              </a:rPr>
              <a:t>24/0161</a:t>
            </a:r>
            <a:r>
              <a:rPr lang="en-US" sz="1600" b="0" dirty="0"/>
              <a:t>, </a:t>
            </a:r>
            <a:r>
              <a:rPr lang="en-US" sz="1600" b="0" dirty="0">
                <a:hlinkClick r:id="rId11"/>
              </a:rPr>
              <a:t>24/0388</a:t>
            </a:r>
            <a:r>
              <a:rPr lang="en-US" sz="1600" b="0" dirty="0"/>
              <a:t>, </a:t>
            </a:r>
            <a:r>
              <a:rPr lang="en-US" sz="1600" b="0" dirty="0">
                <a:hlinkClick r:id="rId12"/>
              </a:rPr>
              <a:t>24/0407</a:t>
            </a:r>
            <a:r>
              <a:rPr lang="en-US" sz="16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3449558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 (mics. plus channel access)</a:t>
            </a:r>
          </a:p>
          <a:p>
            <a:pPr marL="800100" lvl="1" indent="-342900">
              <a:buFont typeface="Arial" panose="020B0604020202020204" pitchFamily="34" charset="0"/>
              <a:buChar char="•"/>
            </a:pPr>
            <a:r>
              <a:rPr lang="en-GB" sz="1200" dirty="0">
                <a:hlinkClick r:id="rId2"/>
              </a:rPr>
              <a:t>24/0435</a:t>
            </a:r>
            <a:r>
              <a:rPr lang="en-GB" sz="1200" dirty="0"/>
              <a:t> Ideas related to achieving (Ultra) High Reliability</a:t>
            </a:r>
            <a:r>
              <a:rPr lang="en-US" sz="1200" dirty="0"/>
              <a:t> 				</a:t>
            </a:r>
            <a:r>
              <a:rPr lang="en-GB" sz="1200" dirty="0"/>
              <a:t>Leif Wilhelmsson</a:t>
            </a:r>
            <a:endParaRPr lang="en-US" sz="1200" dirty="0"/>
          </a:p>
          <a:p>
            <a:pPr marL="800100" lvl="1" indent="-342900">
              <a:buFont typeface="Arial" panose="020B0604020202020204" pitchFamily="34" charset="0"/>
              <a:buChar char="•"/>
            </a:pPr>
            <a:r>
              <a:rPr lang="en-US" sz="1200" dirty="0">
                <a:solidFill>
                  <a:srgbClr val="FF0000"/>
                </a:solidFill>
              </a:rPr>
              <a:t>24/0812</a:t>
            </a:r>
            <a:r>
              <a:rPr lang="en-US" sz="1200" dirty="0"/>
              <a:t>* Using Multi-Layer Transmission with Legacy Devices			Leif Wilhelmsson</a:t>
            </a:r>
          </a:p>
          <a:p>
            <a:pPr marL="800100" lvl="1" indent="-342900">
              <a:buFont typeface="Arial" panose="020B0604020202020204" pitchFamily="34" charset="0"/>
              <a:buChar char="•"/>
            </a:pPr>
            <a:r>
              <a:rPr lang="en-US" sz="1200" dirty="0">
                <a:solidFill>
                  <a:srgbClr val="FF0000"/>
                </a:solidFill>
              </a:rPr>
              <a:t>24/0772</a:t>
            </a:r>
            <a:r>
              <a:rPr lang="en-US" sz="1200" dirty="0"/>
              <a:t> CSMA Collision analysis							Sigurd Schelstraete</a:t>
            </a:r>
          </a:p>
          <a:p>
            <a:pPr marL="800100" lvl="1" indent="-342900">
              <a:buFont typeface="Arial" panose="020B0604020202020204" pitchFamily="34" charset="0"/>
              <a:buChar char="•"/>
            </a:pPr>
            <a:r>
              <a:rPr lang="en-US" sz="1200" dirty="0">
                <a:solidFill>
                  <a:srgbClr val="FF0000"/>
                </a:solidFill>
              </a:rPr>
              <a:t>24/0773</a:t>
            </a:r>
            <a:r>
              <a:rPr lang="en-US" sz="1200" dirty="0"/>
              <a:t> CSMA with enhanced Collision Avoidance					Sigurd Schelstraete</a:t>
            </a:r>
          </a:p>
          <a:p>
            <a:pPr marL="800100" lvl="1" indent="-342900">
              <a:buFont typeface="Arial" panose="020B0604020202020204" pitchFamily="34" charset="0"/>
              <a:buChar char="•"/>
            </a:pPr>
            <a:r>
              <a:rPr lang="en-US" sz="1200" dirty="0">
                <a:solidFill>
                  <a:srgbClr val="FF0000"/>
                </a:solidFill>
              </a:rPr>
              <a:t>24/0774</a:t>
            </a:r>
            <a:r>
              <a:rPr lang="en-US" sz="1200" dirty="0">
                <a:solidFill>
                  <a:schemeClr val="tx1"/>
                </a:solidFill>
              </a:rPr>
              <a:t>	UHR preamble design follow-up						Sigurd Schelstraete</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endParaRPr lang="en-US" sz="16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8" name="TextBox 17">
            <a:extLst>
              <a:ext uri="{FF2B5EF4-FFF2-40B4-BE49-F238E27FC236}">
                <a16:creationId xmlns:a16="http://schemas.microsoft.com/office/drawing/2014/main" id="{D65DFB57-7E2A-CC4C-5E8E-AE059C536454}"/>
              </a:ext>
            </a:extLst>
          </p:cNvPr>
          <p:cNvSpPr txBox="1"/>
          <p:nvPr/>
        </p:nvSpPr>
        <p:spPr>
          <a:xfrm>
            <a:off x="696913" y="6205864"/>
            <a:ext cx="5008102" cy="307777"/>
          </a:xfrm>
          <a:prstGeom prst="rect">
            <a:avLst/>
          </a:prstGeom>
          <a:noFill/>
        </p:spPr>
        <p:txBody>
          <a:bodyPr wrap="none" rtlCol="0">
            <a:spAutoFit/>
          </a:bodyPr>
          <a:lstStyle/>
          <a:p>
            <a:r>
              <a:rPr lang="en-US" sz="1400" dirty="0">
                <a:solidFill>
                  <a:schemeClr val="tx1"/>
                </a:solidFill>
              </a:rPr>
              <a:t>*Out of order per author’s request to present together with 24/0435</a:t>
            </a:r>
          </a:p>
        </p:txBody>
      </p:sp>
    </p:spTree>
    <p:extLst>
      <p:ext uri="{BB962C8B-B14F-4D97-AF65-F5344CB8AC3E}">
        <p14:creationId xmlns:p14="http://schemas.microsoft.com/office/powerpoint/2010/main" val="39995485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1</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chemeClr val="tx1"/>
                </a:solidFill>
                <a:hlinkClick r:id="rId2"/>
              </a:rPr>
              <a:t>24/0070</a:t>
            </a:r>
            <a:r>
              <a:rPr lang="en-US" sz="1200" dirty="0">
                <a:solidFill>
                  <a:schemeClr val="tx1"/>
                </a:solidFill>
              </a:rPr>
              <a:t> Some details about non-primary channel access			Yunbo Li</a:t>
            </a:r>
          </a:p>
          <a:p>
            <a:pPr lvl="1">
              <a:buFont typeface="Arial" panose="020B0604020202020204" pitchFamily="34" charset="0"/>
              <a:buChar char="•"/>
            </a:pPr>
            <a:r>
              <a:rPr lang="en-US" sz="1200" dirty="0">
                <a:solidFill>
                  <a:srgbClr val="FF0000"/>
                </a:solidFill>
              </a:rPr>
              <a:t>24/0426</a:t>
            </a:r>
            <a:r>
              <a:rPr lang="en-US" sz="1200" dirty="0">
                <a:solidFill>
                  <a:schemeClr val="tx1"/>
                </a:solidFill>
              </a:rPr>
              <a:t> EDCA for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rgbClr val="FF0000"/>
                </a:solidFill>
              </a:rPr>
              <a:t>24/0427</a:t>
            </a:r>
            <a:r>
              <a:rPr lang="en-US" sz="1200" dirty="0">
                <a:solidFill>
                  <a:schemeClr val="tx1"/>
                </a:solidFill>
              </a:rPr>
              <a:t> Enabling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chemeClr val="tx1"/>
                </a:solidFill>
                <a:hlinkClick r:id="rId3"/>
              </a:rPr>
              <a:t>24/0458</a:t>
            </a:r>
            <a:r>
              <a:rPr lang="en-US" sz="1200" dirty="0">
                <a:solidFill>
                  <a:schemeClr val="tx1"/>
                </a:solidFill>
              </a:rPr>
              <a:t> Considerations on Non-Primary Channel Access			Salvatore </a:t>
            </a:r>
            <a:r>
              <a:rPr lang="en-US" sz="1200" dirty="0" err="1">
                <a:solidFill>
                  <a:schemeClr val="tx1"/>
                </a:solidFill>
              </a:rPr>
              <a:t>Talarico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200" dirty="0"/>
              <a:t>Straw Poll 1: Do you agree that during roaming, after the request/response exchange that initiates notification of the DS mapping change from the current AP MLD to the target AP MLD,</a:t>
            </a:r>
          </a:p>
          <a:p>
            <a:pPr lvl="1">
              <a:buFont typeface="Arial" panose="020B0604020202020204" pitchFamily="34" charset="0"/>
              <a:buChar char="•"/>
            </a:pPr>
            <a:r>
              <a:rPr lang="en-US" sz="1100" dirty="0"/>
              <a:t>The current AP MLD is able to deliver buffered DL data frames for a TBD period of time.</a:t>
            </a:r>
          </a:p>
          <a:p>
            <a:pPr lvl="1">
              <a:buFont typeface="Arial" panose="020B0604020202020204" pitchFamily="34" charset="0"/>
              <a:buChar char="•"/>
            </a:pPr>
            <a:r>
              <a:rPr lang="en-US" sz="1100" dirty="0"/>
              <a:t>The non-AP MLD may retrieve buffered DL data frames from the current AP MLD</a:t>
            </a:r>
          </a:p>
          <a:p>
            <a:pPr lvl="1">
              <a:buFont typeface="Arial" panose="020B0604020202020204" pitchFamily="34" charset="0"/>
              <a:buChar char="•"/>
            </a:pPr>
            <a:r>
              <a:rPr lang="en-US" sz="1100" dirty="0"/>
              <a:t>TBD – The non-AP MLD shall not send UL data to current AP MLD</a:t>
            </a:r>
          </a:p>
          <a:p>
            <a:pPr lvl="1">
              <a:buFont typeface="Arial" panose="020B0604020202020204" pitchFamily="34" charset="0"/>
              <a:buChar char="•"/>
            </a:pPr>
            <a:r>
              <a:rPr lang="en-US" sz="1100" dirty="0"/>
              <a:t>The non-AP MLD may send UL data to target AP MLD.</a:t>
            </a:r>
          </a:p>
          <a:p>
            <a:pPr lvl="1">
              <a:buFont typeface="Arial" panose="020B0604020202020204" pitchFamily="34" charset="0"/>
              <a:buChar char="•"/>
            </a:pPr>
            <a:r>
              <a:rPr lang="en-US" sz="1100" dirty="0"/>
              <a:t>It is assumed that the target AP MLD is able to deliver data frames after the DS mapping change</a:t>
            </a:r>
          </a:p>
          <a:p>
            <a:pPr marL="0" indent="0"/>
            <a:r>
              <a:rPr lang="en-US" sz="1200" b="0" dirty="0"/>
              <a:t>Note: Supporting list: [</a:t>
            </a:r>
            <a:r>
              <a:rPr lang="en-US" sz="1200" b="0" dirty="0">
                <a:hlinkClick r:id="rId2"/>
              </a:rPr>
              <a:t>23/1971</a:t>
            </a:r>
            <a:r>
              <a:rPr lang="en-US" sz="1200" b="0" dirty="0"/>
              <a:t>, </a:t>
            </a:r>
            <a:r>
              <a:rPr lang="en-US" sz="1200" b="0" dirty="0">
                <a:hlinkClick r:id="rId3"/>
              </a:rPr>
              <a:t>23/1996</a:t>
            </a:r>
            <a:r>
              <a:rPr lang="en-US" sz="1200" b="0" dirty="0"/>
              <a:t>, </a:t>
            </a:r>
            <a:r>
              <a:rPr lang="en-US" sz="1200" b="0" dirty="0">
                <a:hlinkClick r:id="rId4"/>
              </a:rPr>
              <a:t>24/0052</a:t>
            </a:r>
            <a:r>
              <a:rPr lang="en-US" sz="1200" b="0" dirty="0"/>
              <a:t>, </a:t>
            </a:r>
            <a:r>
              <a:rPr lang="en-US" sz="1200" b="0" dirty="0">
                <a:hlinkClick r:id="rId5"/>
              </a:rPr>
              <a:t>24/0083</a:t>
            </a:r>
            <a:r>
              <a:rPr lang="en-US" sz="1200" b="0" dirty="0"/>
              <a:t>, </a:t>
            </a:r>
            <a:r>
              <a:rPr lang="en-US" sz="1200" b="0" dirty="0">
                <a:hlinkClick r:id="rId6"/>
              </a:rPr>
              <a:t>24/0101</a:t>
            </a:r>
            <a:r>
              <a:rPr lang="en-US" sz="1200" b="0" dirty="0"/>
              <a:t>, </a:t>
            </a:r>
            <a:r>
              <a:rPr lang="en-US" sz="1200" b="0" dirty="0">
                <a:hlinkClick r:id="rId7"/>
              </a:rPr>
              <a:t>24/0396</a:t>
            </a:r>
            <a:r>
              <a:rPr lang="en-US" sz="1200" b="0" dirty="0"/>
              <a:t>, </a:t>
            </a:r>
            <a:r>
              <a:rPr lang="en-US" sz="1200" b="0" dirty="0">
                <a:solidFill>
                  <a:srgbClr val="FF0000"/>
                </a:solidFill>
              </a:rPr>
              <a:t>24/0413</a:t>
            </a:r>
            <a:r>
              <a:rPr lang="en-US" sz="1200" b="0" dirty="0"/>
              <a:t>, </a:t>
            </a:r>
            <a:r>
              <a:rPr lang="en-US" sz="1200" b="0" dirty="0">
                <a:hlinkClick r:id="rId8"/>
              </a:rPr>
              <a:t>24/0679</a:t>
            </a:r>
            <a:r>
              <a:rPr lang="en-US" sz="1200" b="0" dirty="0"/>
              <a:t>]</a:t>
            </a:r>
          </a:p>
          <a:p>
            <a:pPr>
              <a:buFont typeface="Arial" panose="020B0604020202020204" pitchFamily="34" charset="0"/>
              <a:buChar char="•"/>
            </a:pPr>
            <a:r>
              <a:rPr lang="en-US" sz="1200" dirty="0"/>
              <a:t>Straw Poll 2: Do you support to define in 11bn a mode of operation that enables a STA to access the secondary channel while the primary channel is known to be busy due to OBSS traffic or other TBD conditions?</a:t>
            </a:r>
          </a:p>
          <a:p>
            <a:pPr lvl="1">
              <a:buFont typeface="Arial" panose="020B0604020202020204" pitchFamily="34" charset="0"/>
              <a:buChar char="•"/>
            </a:pPr>
            <a:r>
              <a:rPr lang="en-US" sz="1100" dirty="0"/>
              <a:t>The mode of operation shall not assume that the STA is capable to detect or decode a frame and obtain NAV information of the secondary channel concurrently with the primary channel.</a:t>
            </a:r>
          </a:p>
          <a:p>
            <a:pPr lvl="1">
              <a:buFont typeface="Arial" panose="020B0604020202020204" pitchFamily="34" charset="0"/>
              <a:buChar char="•"/>
            </a:pPr>
            <a:r>
              <a:rPr lang="en-US" sz="1100" dirty="0"/>
              <a:t>A BSS shall only have a single NPCA primary channel (name TBD) on which the STA contends while the primary channel of the BSS is known to be busy due to OBSS traffic or other TBD conditions.</a:t>
            </a:r>
          </a:p>
          <a:p>
            <a:pPr marL="0" indent="0"/>
            <a:r>
              <a:rPr lang="en-US" sz="1200" b="0" dirty="0"/>
              <a:t>Note: Discussed in several sessions and several submissions discuss similar concept, ref: [</a:t>
            </a:r>
            <a:r>
              <a:rPr lang="en-US" sz="1200" b="0" dirty="0">
                <a:hlinkClick r:id="rId9"/>
              </a:rPr>
              <a:t>23/1911r0</a:t>
            </a:r>
            <a:r>
              <a:rPr lang="en-US" sz="1200" b="0" dirty="0"/>
              <a:t>, </a:t>
            </a:r>
            <a:r>
              <a:rPr lang="en-US" sz="1200" b="0" dirty="0">
                <a:hlinkClick r:id="rId10"/>
              </a:rPr>
              <a:t>23/1913r2</a:t>
            </a:r>
            <a:r>
              <a:rPr lang="en-US" sz="1200" b="0" dirty="0"/>
              <a:t>, </a:t>
            </a:r>
            <a:r>
              <a:rPr lang="en-US" sz="1200" b="0" dirty="0">
                <a:hlinkClick r:id="rId11"/>
              </a:rPr>
              <a:t>23/1935r1</a:t>
            </a:r>
            <a:r>
              <a:rPr lang="en-US" sz="1200" b="0" dirty="0"/>
              <a:t>, </a:t>
            </a:r>
            <a:r>
              <a:rPr lang="en-US" sz="1200" b="0" dirty="0">
                <a:hlinkClick r:id="rId12"/>
              </a:rPr>
              <a:t>23/2005r1</a:t>
            </a:r>
            <a:r>
              <a:rPr lang="en-US" sz="1200" b="0" dirty="0"/>
              <a:t>, </a:t>
            </a:r>
            <a:r>
              <a:rPr lang="en-US" sz="1200" b="0" dirty="0">
                <a:hlinkClick r:id="rId13"/>
              </a:rPr>
              <a:t>23/2023r1</a:t>
            </a:r>
            <a:r>
              <a:rPr lang="en-US" sz="1200" b="0" dirty="0"/>
              <a:t>, </a:t>
            </a:r>
            <a:r>
              <a:rPr lang="en-US" sz="1200" b="0" dirty="0">
                <a:hlinkClick r:id="rId14"/>
              </a:rPr>
              <a:t>24/0070r1</a:t>
            </a:r>
            <a:r>
              <a:rPr lang="en-US" sz="1200" b="0" dirty="0"/>
              <a:t>, </a:t>
            </a:r>
            <a:r>
              <a:rPr lang="en-US" sz="1200" b="0" dirty="0">
                <a:hlinkClick r:id="rId15"/>
              </a:rPr>
              <a:t>24/458r0</a:t>
            </a:r>
            <a:r>
              <a:rPr lang="en-US" sz="1200" b="0" dirty="0"/>
              <a:t>, </a:t>
            </a:r>
            <a:r>
              <a:rPr lang="en-US" sz="1200" b="0" dirty="0">
                <a:hlinkClick r:id="rId16"/>
              </a:rPr>
              <a:t>24/486r0</a:t>
            </a:r>
            <a:r>
              <a:rPr lang="en-US" sz="1200" b="0" dirty="0"/>
              <a:t>, </a:t>
            </a:r>
            <a:r>
              <a:rPr lang="en-US" sz="1200" b="0" dirty="0">
                <a:hlinkClick r:id="rId17"/>
              </a:rPr>
              <a:t>24/538r0</a:t>
            </a:r>
            <a:r>
              <a:rPr lang="en-US" sz="12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2229518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Channelization + MIMO</a:t>
            </a: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2"/>
              </a:rPr>
              <a:t>24/0508</a:t>
            </a:r>
            <a:r>
              <a:rPr lang="en-GB" sz="12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Extended 6 GHz channelization 						Thomas Derham</a:t>
            </a:r>
            <a:endParaRPr lang="en-US" sz="1200" dirty="0">
              <a:solidFill>
                <a:srgbClr val="FF0000"/>
              </a:solidFill>
            </a:endParaRPr>
          </a:p>
          <a:p>
            <a:pPr lvl="1">
              <a:buFont typeface="Arial" panose="020B0604020202020204" pitchFamily="34" charset="0"/>
              <a:buChar char="•"/>
            </a:pPr>
            <a:r>
              <a:rPr lang="en-US" sz="1200" dirty="0">
                <a:solidFill>
                  <a:srgbClr val="FF0000"/>
                </a:solidFill>
              </a:rPr>
              <a:t>24/0750</a:t>
            </a:r>
            <a:r>
              <a:rPr lang="en-US" sz="1200" dirty="0">
                <a:solidFill>
                  <a:schemeClr val="tx1"/>
                </a:solidFill>
              </a:rPr>
              <a:t> Tx EVM Setting for MIMO Detection					Genadiy Tsodik</a:t>
            </a:r>
          </a:p>
          <a:p>
            <a:pPr lvl="1">
              <a:buFont typeface="Arial" panose="020B0604020202020204" pitchFamily="34" charset="0"/>
              <a:buChar char="•"/>
            </a:pPr>
            <a:r>
              <a:rPr lang="en-US" sz="1200" dirty="0">
                <a:solidFill>
                  <a:srgbClr val="FF0000"/>
                </a:solidFill>
              </a:rPr>
              <a:t>24/0810 </a:t>
            </a:r>
            <a:r>
              <a:rPr lang="en-US" sz="1200" dirty="0" err="1">
                <a:solidFill>
                  <a:schemeClr val="tx1"/>
                </a:solidFill>
              </a:rPr>
              <a:t>DPWiFi</a:t>
            </a:r>
            <a:r>
              <a:rPr lang="en-US" sz="1200" dirty="0">
                <a:solidFill>
                  <a:schemeClr val="tx1"/>
                </a:solidFill>
              </a:rPr>
              <a:t> MIMO Multiplexing and Beamforming				Carlos Rios</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2</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rgbClr val="FF0000"/>
                </a:solidFill>
              </a:rPr>
              <a:t>24/0487</a:t>
            </a:r>
            <a:r>
              <a:rPr lang="en-US" sz="1200" dirty="0">
                <a:solidFill>
                  <a:schemeClr val="tx1"/>
                </a:solidFill>
              </a:rPr>
              <a:t> Some considerations on non-primary channel access			Ming Gan</a:t>
            </a:r>
          </a:p>
          <a:p>
            <a:pPr lvl="1">
              <a:buFont typeface="Arial" panose="020B0604020202020204" pitchFamily="34" charset="0"/>
              <a:buChar char="•"/>
            </a:pPr>
            <a:r>
              <a:rPr lang="en-US" sz="1200" dirty="0">
                <a:solidFill>
                  <a:srgbClr val="FF0000"/>
                </a:solidFill>
              </a:rPr>
              <a:t>24/0495</a:t>
            </a:r>
            <a:r>
              <a:rPr lang="en-US" sz="1200" dirty="0">
                <a:solidFill>
                  <a:schemeClr val="tx1"/>
                </a:solidFill>
              </a:rPr>
              <a:t> Non-primary channel access (NPCA) - follow up			Minyoung Park</a:t>
            </a:r>
          </a:p>
          <a:p>
            <a:pPr lvl="1">
              <a:buFont typeface="Arial" panose="020B0604020202020204" pitchFamily="34" charset="0"/>
              <a:buChar char="•"/>
            </a:pPr>
            <a:r>
              <a:rPr lang="en-US" sz="1200" dirty="0">
                <a:solidFill>
                  <a:srgbClr val="FF0000"/>
                </a:solidFill>
              </a:rPr>
              <a:t>24/0496</a:t>
            </a:r>
            <a:r>
              <a:rPr lang="en-US" sz="1200" dirty="0">
                <a:solidFill>
                  <a:schemeClr val="tx1"/>
                </a:solidFill>
              </a:rPr>
              <a:t> Secondary channel usage follow up					Liwen Chu</a:t>
            </a:r>
          </a:p>
          <a:p>
            <a:pPr lvl="1">
              <a:buFont typeface="Arial" panose="020B0604020202020204" pitchFamily="34" charset="0"/>
              <a:buChar char="•"/>
            </a:pPr>
            <a:r>
              <a:rPr lang="en-US" sz="1200" dirty="0">
                <a:solidFill>
                  <a:schemeClr val="tx1"/>
                </a:solidFill>
                <a:hlinkClick r:id="rId2"/>
              </a:rPr>
              <a:t>24/0538</a:t>
            </a:r>
            <a:r>
              <a:rPr lang="en-US" sz="1200" dirty="0">
                <a:solidFill>
                  <a:schemeClr val="tx1"/>
                </a:solidFill>
              </a:rPr>
              <a:t> SP-based non-primary-channel-access 				Yue Zhao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t>Straw Poll1: Do you agree to enable per TID buffer size reporting of a larger queue in UHR?</a:t>
            </a:r>
          </a:p>
          <a:p>
            <a:pPr lvl="1">
              <a:buFont typeface="Arial" panose="020B0604020202020204" pitchFamily="34" charset="0"/>
              <a:buChar char="•"/>
            </a:pPr>
            <a:r>
              <a:rPr lang="en-US" sz="1400" dirty="0"/>
              <a:t>Note: It is an optional feature.</a:t>
            </a:r>
          </a:p>
          <a:p>
            <a:pPr lvl="1">
              <a:buFont typeface="Arial" panose="020B0604020202020204" pitchFamily="34" charset="0"/>
              <a:buChar char="•"/>
            </a:pPr>
            <a:r>
              <a:rPr lang="en-US" sz="1400" dirty="0"/>
              <a:t>Note: In the baseline, the maximum approximate per TID queue size to report is 2,147,328 octets</a:t>
            </a:r>
            <a:endParaRPr lang="en-US" sz="1600" dirty="0"/>
          </a:p>
          <a:p>
            <a:pPr marL="0" indent="0"/>
            <a:r>
              <a:rPr lang="en-US" sz="1600" b="0" dirty="0"/>
              <a:t>Note: The reference document is </a:t>
            </a:r>
            <a:r>
              <a:rPr lang="en-US" sz="1600" b="0" dirty="0">
                <a:hlinkClick r:id="rId2"/>
              </a:rPr>
              <a:t>23-2007r2</a:t>
            </a:r>
            <a:r>
              <a:rPr lang="en-US" sz="16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1080549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hlinkClick r:id="rId2"/>
              </a:rPr>
              <a:t>24/0573</a:t>
            </a:r>
            <a:r>
              <a:rPr lang="en-US" sz="1400" b="0" dirty="0"/>
              <a:t>* Channel bonding rules in EN 301 893 &amp; EN 303 687		Guido R. </a:t>
            </a:r>
            <a:r>
              <a:rPr lang="en-US" sz="1400" b="0" dirty="0" err="1"/>
              <a:t>Hiertz</a:t>
            </a:r>
            <a:endParaRPr lang="en-US" sz="1400" b="0" dirty="0"/>
          </a:p>
          <a:p>
            <a:pPr>
              <a:buFont typeface="Arial" panose="020B0604020202020204" pitchFamily="34" charset="0"/>
              <a:buChar char="•"/>
            </a:pPr>
            <a:r>
              <a:rPr lang="en-US" sz="1400" b="0" dirty="0">
                <a:hlinkClick r:id="rId3"/>
              </a:rPr>
              <a:t>24/0444</a:t>
            </a:r>
            <a:r>
              <a:rPr lang="en-US" sz="1400" b="0" dirty="0"/>
              <a:t> Considerations on Joint Transmission				</a:t>
            </a:r>
            <a:r>
              <a:rPr lang="en-US" sz="1400" b="0" dirty="0" err="1"/>
              <a:t>Kazunobu</a:t>
            </a:r>
            <a:r>
              <a:rPr lang="en-US" sz="1400" b="0" dirty="0"/>
              <a:t> Serizawa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7" name="TextBox 16">
            <a:extLst>
              <a:ext uri="{FF2B5EF4-FFF2-40B4-BE49-F238E27FC236}">
                <a16:creationId xmlns:a16="http://schemas.microsoft.com/office/drawing/2014/main" id="{C24293F1-993A-D54E-A9A5-DC7F15030298}"/>
              </a:ext>
            </a:extLst>
          </p:cNvPr>
          <p:cNvSpPr txBox="1"/>
          <p:nvPr/>
        </p:nvSpPr>
        <p:spPr>
          <a:xfrm>
            <a:off x="696913" y="6205864"/>
            <a:ext cx="3421129" cy="307777"/>
          </a:xfrm>
          <a:prstGeom prst="rect">
            <a:avLst/>
          </a:prstGeom>
          <a:noFill/>
        </p:spPr>
        <p:txBody>
          <a:bodyPr wrap="none" rtlCol="0">
            <a:spAutoFit/>
          </a:bodyPr>
          <a:lstStyle/>
          <a:p>
            <a:r>
              <a:rPr lang="en-US" sz="1400" dirty="0">
                <a:solidFill>
                  <a:schemeClr val="tx1"/>
                </a:solidFill>
              </a:rPr>
              <a:t>*Out of order to get some regulatory insights</a:t>
            </a:r>
          </a:p>
        </p:txBody>
      </p:sp>
    </p:spTree>
    <p:extLst>
      <p:ext uri="{BB962C8B-B14F-4D97-AF65-F5344CB8AC3E}">
        <p14:creationId xmlns:p14="http://schemas.microsoft.com/office/powerpoint/2010/main" val="38140288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r>
              <a:rPr lang="en-US" sz="1800"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latin typeface="Times New Roman" panose="02020603050405020304" pitchFamily="18" charset="0"/>
                <a:ea typeface="Times New Roman" panose="02020603050405020304" pitchFamily="18" charset="0"/>
              </a:rPr>
              <a: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203746</TotalTime>
  <Words>7571</Words>
  <Application>Microsoft Office PowerPoint</Application>
  <PresentationFormat>On-screen Show (4:3)</PresentationFormat>
  <Paragraphs>1821</Paragraphs>
  <Slides>65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5"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11</vt:lpstr>
      <vt:lpstr>Submissions List 11</vt:lpstr>
      <vt:lpstr>Submissions List – Pending SPs</vt:lpstr>
      <vt:lpstr>Monday Joint Agenda-PM1</vt:lpstr>
      <vt:lpstr>Summary from March 2024 meeting</vt:lpstr>
      <vt:lpstr>Approve TG Minutes</vt:lpstr>
      <vt:lpstr>Vice Chair Election &amp; Secretary/Editor Confirmation</vt:lpstr>
      <vt:lpstr>Submissions (MAP Part 1)</vt:lpstr>
      <vt:lpstr>Straw Polls</vt:lpstr>
      <vt:lpstr>Monday Joint Agenda-PM2</vt:lpstr>
      <vt:lpstr>Submissions (MAP Part 2+Misc.)</vt:lpstr>
      <vt:lpstr>Straw Polls</vt:lpstr>
      <vt:lpstr>Tuesday PHY Agenda–AM2</vt:lpstr>
      <vt:lpstr>Tuesday MAC Agenda–AM2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Agenda–AM2</vt:lpstr>
      <vt:lpstr>Thursday MAC Agenda–AM2</vt:lpstr>
      <vt:lpstr>Straw Polls</vt:lpstr>
      <vt:lpstr>Thursday Joint Agenda-PM2</vt:lpstr>
      <vt:lpstr>Submissions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2024-05-13T13:41:47Z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