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50" r:id="rId33"/>
    <p:sldId id="1151" r:id="rId34"/>
    <p:sldId id="1137" r:id="rId35"/>
    <p:sldId id="1006" r:id="rId36"/>
    <p:sldId id="1023" r:id="rId37"/>
    <p:sldId id="1024" r:id="rId38"/>
    <p:sldId id="1142" r:id="rId39"/>
    <p:sldId id="1028" r:id="rId40"/>
    <p:sldId id="1143" r:id="rId41"/>
    <p:sldId id="1127" r:id="rId42"/>
    <p:sldId id="1128" r:id="rId43"/>
    <p:sldId id="1144" r:id="rId44"/>
    <p:sldId id="1081" r:id="rId45"/>
    <p:sldId id="1082" r:id="rId46"/>
    <p:sldId id="1145" r:id="rId47"/>
    <p:sldId id="1119" r:id="rId48"/>
    <p:sldId id="1120" r:id="rId49"/>
    <p:sldId id="1146" r:id="rId50"/>
    <p:sldId id="1121" r:id="rId51"/>
    <p:sldId id="1122" r:id="rId52"/>
    <p:sldId id="1147" r:id="rId53"/>
    <p:sldId id="1123" r:id="rId54"/>
    <p:sldId id="1124" r:id="rId55"/>
    <p:sldId id="1148" r:id="rId56"/>
    <p:sldId id="1125" r:id="rId57"/>
    <p:sldId id="1126" r:id="rId58"/>
    <p:sldId id="1149" r:id="rId59"/>
    <p:sldId id="356" r:id="rId60"/>
    <p:sldId id="1039"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20" dt="2024-05-13T11:10:21.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3T11:09:53.179" v="3136" actId="5793"/>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2T16:07:50.381" v="2141" actId="2164"/>
        <pc:sldMkLst>
          <pc:docMk/>
          <pc:sldMk cId="2696761607" sldId="393"/>
        </pc:sldMkLst>
        <pc:graphicFrameChg chg="mod modGraphic">
          <ac:chgData name="Alfred Asterjadhi" userId="39de57b9-85c0-4fd1-aaac-8ca2b6560ad0" providerId="ADAL" clId="{CD86C3AA-724F-47E4-A1B1-D2C1BA05633B}" dt="2024-05-12T16:07:50.381" v="2141" actId="2164"/>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05:24:41.425" v="2251" actId="20577"/>
        <pc:sldMkLst>
          <pc:docMk/>
          <pc:sldMk cId="3233208257" sldId="1006"/>
        </pc:sldMkLst>
        <pc:spChg chg="mod">
          <ac:chgData name="Alfred Asterjadhi" userId="39de57b9-85c0-4fd1-aaac-8ca2b6560ad0" providerId="ADAL" clId="{CD86C3AA-724F-47E4-A1B1-D2C1BA05633B}" dt="2024-05-10T17:17:08.075" v="1709"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2T16:55:08.189" v="2212" actId="207"/>
        <pc:sldMkLst>
          <pc:docMk/>
          <pc:sldMk cId="991138630" sldId="1024"/>
        </pc:sldMkLst>
        <pc:spChg chg="mod">
          <ac:chgData name="Alfred Asterjadhi" userId="39de57b9-85c0-4fd1-aaac-8ca2b6560ad0" providerId="ADAL" clId="{CD86C3AA-724F-47E4-A1B1-D2C1BA05633B}" dt="2024-05-12T16:55:08.189" v="2212" actId="207"/>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0T17:10:52.237" v="1621" actId="2057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0T17:10:52.237" v="1621" actId="2057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0T17:04:15.402" v="1334" actId="2057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0T17:04:15.402" v="1334"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0T16:52:43.926" v="1213" actId="21"/>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0T17:22:30.126" v="2129" actId="13926"/>
        <pc:sldMkLst>
          <pc:docMk/>
          <pc:sldMk cId="86469410" sldId="1081"/>
        </pc:sldMkLst>
        <pc:spChg chg="mod">
          <ac:chgData name="Alfred Asterjadhi" userId="39de57b9-85c0-4fd1-aaac-8ca2b6560ad0" providerId="ADAL" clId="{CD86C3AA-724F-47E4-A1B1-D2C1BA05633B}" dt="2024-05-10T17:22:30.126" v="2129" actId="13926"/>
          <ac:spMkLst>
            <pc:docMk/>
            <pc:sldMk cId="86469410" sldId="1081"/>
            <ac:spMk id="2" creationId="{4B5F0D0E-8BB7-48AB-9160-728B8B3399A2}"/>
          </ac:spMkLst>
        </pc:spChg>
        <pc:spChg chg="mod">
          <ac:chgData name="Alfred Asterjadhi" userId="39de57b9-85c0-4fd1-aaac-8ca2b6560ad0" providerId="ADAL" clId="{CD86C3AA-724F-47E4-A1B1-D2C1BA05633B}" dt="2024-05-10T16:35:43.441" v="827" actId="2057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2T16:08:16.481" v="2145" actId="6549"/>
        <pc:sldMkLst>
          <pc:docMk/>
          <pc:sldMk cId="241393342" sldId="1082"/>
        </pc:sldMkLst>
        <pc:spChg chg="mod">
          <ac:chgData name="Alfred Asterjadhi" userId="39de57b9-85c0-4fd1-aaac-8ca2b6560ad0" providerId="ADAL" clId="{CD86C3AA-724F-47E4-A1B1-D2C1BA05633B}" dt="2024-05-10T17:22:32.658" v="2130"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2T16:08:16.481" v="2145" actId="6549"/>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2T16:47:45.162" v="2205" actId="20577"/>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2T16:47:45.162" v="2205" actId="2057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2T16:08:10.579" v="2142" actId="21"/>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2T16:08:10.579" v="2142" actId="21"/>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2T16:46:18.945" v="216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2T16:46:18.945" v="216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0T17:22:44.262" v="2134" actId="13926"/>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0T17:12:52.072" v="1671" actId="2057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2T16:48:38.040" v="2209" actId="21"/>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2T16:48:38.040" v="2209" actId="21"/>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0T17:22:24.081" v="2128" actId="13926"/>
        <pc:sldMkLst>
          <pc:docMk/>
          <pc:sldMk cId="1816478880" sldId="1127"/>
        </pc:sldMkLst>
        <pc:spChg chg="mod">
          <ac:chgData name="Alfred Asterjadhi" userId="39de57b9-85c0-4fd1-aaac-8ca2b6560ad0" providerId="ADAL" clId="{CD86C3AA-724F-47E4-A1B1-D2C1BA05633B}" dt="2024-05-10T17:22:24.081" v="2128"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2T17:02:49.213" v="2238" actId="2057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2T17:02:49.213" v="2238" actId="2057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2T16:21:44.237" v="2146" actId="2164"/>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2T16:21:44.237" v="2146" actId="2164"/>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0T15:29:36.921" v="185" actId="6549"/>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0T15:29:36.921" v="185" actId="6549"/>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0T02:35:50.632" v="146" actId="2057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ac:chgData name="Alfred Asterjadhi" userId="39de57b9-85c0-4fd1-aaac-8ca2b6560ad0" providerId="ADAL" clId="{CD86C3AA-724F-47E4-A1B1-D2C1BA05633B}" dt="2024-05-10T02:33:41.539" v="70"/>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3T06:40:47.184" v="3094"/>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ac:chgData name="Alfred Asterjadhi" userId="39de57b9-85c0-4fd1-aaac-8ca2b6560ad0" providerId="ADAL" clId="{CD86C3AA-724F-47E4-A1B1-D2C1BA05633B}" dt="2024-05-13T06:40:47.184" v="3094"/>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3T06:42:11.127" v="3098"/>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3T06:42:11.127" v="3098"/>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3T06:47:16.942" v="3118"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3T06:43:58.001" v="3106" actId="2164"/>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3T05:26:39.446" v="2339" actId="20577"/>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3T05:26:35.280" v="2336" actId="20577"/>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3T11:09:53.179" v="3136" actId="5793"/>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3T11:09:53.179" v="3136" actId="5793"/>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3T05:38:44.899" v="2503" actId="6549"/>
        <pc:sldMkLst>
          <pc:docMk/>
          <pc:sldMk cId="834601217" sldId="1144"/>
        </pc:sldMkLst>
        <pc:spChg chg="mod">
          <ac:chgData name="Alfred Asterjadhi" userId="39de57b9-85c0-4fd1-aaac-8ca2b6560ad0" providerId="ADAL" clId="{CD86C3AA-724F-47E4-A1B1-D2C1BA05633B}" dt="2024-05-13T05:38:44.899" v="2503" actId="6549"/>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3T06:06:41.863" v="2859" actId="14100"/>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3T06:06:41.863" v="2859" actId="14100"/>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3T06:51:07.667" v="3130" actId="20577"/>
        <pc:sldMkLst>
          <pc:docMk/>
          <pc:sldMk cId="2222951829" sldId="1148"/>
        </pc:sldMkLst>
        <pc:spChg chg="mod ord">
          <ac:chgData name="Alfred Asterjadhi" userId="39de57b9-85c0-4fd1-aaac-8ca2b6560ad0" providerId="ADAL" clId="{CD86C3AA-724F-47E4-A1B1-D2C1BA05633B}" dt="2024-05-13T06:08:47.652" v="2964"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3T06:51:07.667" v="3130" actId="20577"/>
          <ac:spMkLst>
            <pc:docMk/>
            <pc:sldMk cId="2222951829" sldId="1148"/>
            <ac:spMk id="3" creationId="{0B86390F-5573-FD6D-5C5A-BF6C8F0998F6}"/>
          </ac:spMkLst>
        </pc:spChg>
        <pc:spChg chg="mod ord">
          <ac:chgData name="Alfred Asterjadhi" userId="39de57b9-85c0-4fd1-aaac-8ca2b6560ad0" providerId="ADAL" clId="{CD86C3AA-724F-47E4-A1B1-D2C1BA05633B}" dt="2024-05-13T06:08:47.652" v="2964"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3T06:08:47.652" v="2964"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3T06:08:47.652" v="2964"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3T06:27:13.993" v="3070" actId="113"/>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3T06:27:13.993" v="3070" actId="113"/>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mod">
        <pc:chgData name="Alfred Asterjadhi" userId="39de57b9-85c0-4fd1-aaac-8ca2b6560ad0" providerId="ADAL" clId="{CD86C3AA-724F-47E4-A1B1-D2C1BA05633B}" dt="2024-05-13T06:44:05.694" v="3108" actId="2164"/>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pc:chgData name="Alfred Asterjadhi" userId="39de57b9-85c0-4fd1-aaac-8ca2b6560ad0" providerId="ADAL" clId="{CD86C3AA-724F-47E4-A1B1-D2C1BA05633B}" dt="2024-05-13T06:30:45.037" v="3086" actId="2890"/>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3T11:09:38.730" v="3134" actId="20577"/>
        <pc:sldMasterMkLst>
          <pc:docMk/>
          <pc:sldMasterMk cId="0" sldId="2147483648"/>
        </pc:sldMasterMkLst>
        <pc:spChg chg="mod">
          <ac:chgData name="Alfred Asterjadhi" userId="39de57b9-85c0-4fd1-aaac-8ca2b6560ad0" providerId="ADAL" clId="{CD86C3AA-724F-47E4-A1B1-D2C1BA05633B}" dt="2024-05-13T11:09:38.730" v="3134"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431-02-00bn-signal-for-preemption-request.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399-00-00bn-thoughts-on-l4s-in-wi-fi.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24-01-00bn-discussion-on-a-ppdu-follow-up.pptx" TargetMode="Externa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50-00-00bn-a-proposal-for-uhr-soft-ap-power-save.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892-00-00bn-integrating-wur-into-11bn.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511-00-00bn-requirements-and-functionalities-for-multi-ap-framework.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84-02-00bn-low-latency-based-on-l4s.pptx" TargetMode="External"/><Relationship Id="rId4" Type="http://schemas.openxmlformats.org/officeDocument/2006/relationships/hyperlink" Target="https://mentor.ieee.org/802.11/dcn/24/11-24-0515-00-00bn-multi-ap-coordination-for-ap-failure-mitig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0882-00-00bn-thoughts-on-dru-availability.pptx" TargetMode="External"/><Relationship Id="rId3" Type="http://schemas.openxmlformats.org/officeDocument/2006/relationships/hyperlink" Target="https://mentor.ieee.org/802.11/dcn/24/11-24-0790-00-00bn-extra-drus-construction.pptx" TargetMode="External"/><Relationship Id="rId7" Type="http://schemas.openxmlformats.org/officeDocument/2006/relationships/hyperlink" Target="https://mentor.ieee.org/802.11/dcn/24/11-24-0814-00-00bn-tone-distribution-in-drus.pptx" TargetMode="External"/><Relationship Id="rId2" Type="http://schemas.openxmlformats.org/officeDocument/2006/relationships/hyperlink" Target="https://mentor.ieee.org/802.11/dcn/24/11-24-0769-00-00bn-on-the-pilot-tone-allocations-in-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1-00-00bn-discussion-on-distribution-bandwidth-of-dru.pptx" TargetMode="External"/><Relationship Id="rId5" Type="http://schemas.openxmlformats.org/officeDocument/2006/relationships/hyperlink" Target="https://mentor.ieee.org/802.11/dcn/24/11-24-0800-02-00bn-dsicussions-on-dru-pilot-design-principles.pptx" TargetMode="External"/><Relationship Id="rId4" Type="http://schemas.openxmlformats.org/officeDocument/2006/relationships/hyperlink" Target="https://mentor.ieee.org/802.11/dcn/24/11-24-0799-00-00bn-dru-tone-plan-from-the-perspective-of-papr.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3" Type="http://schemas.openxmlformats.org/officeDocument/2006/relationships/hyperlink" Target="https://mentor.ieee.org/802.11/dcn/23/11-23-1887-01-00bn-coordinated-medium-access-for-multi-ap-deployment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2" Type="http://schemas.openxmlformats.org/officeDocument/2006/relationships/hyperlink" Target="https://mentor.ieee.org/802.11/dcn/23/11-23-0250-00-0uhr-ap-coordination-with-r-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0" Type="http://schemas.openxmlformats.org/officeDocument/2006/relationships/hyperlink" Target="https://mentor.ieee.org/802.11/dcn/24/11-24-0161-01-00bn-r-twt-announcement-in-multi-b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458-00-00bn-considerations-on-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679-00-00bn-thoughts-on-functionality-and-security-architecture-for-uhr-seamless-roaming.pptx" TargetMode="External"/><Relationship Id="rId13" Type="http://schemas.openxmlformats.org/officeDocument/2006/relationships/hyperlink" Target="https://mentor.ieee.org/802.11/dcn/23/11-23-2023-01-00bn-further-discussion-on-non-primary-channel-acce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005-01-00bn-non-primary-channel-access-npca.pptx" TargetMode="External"/><Relationship Id="rId17"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935-01-00bn-secondary-channel-usage-follow-up.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58-01-00bn-considerations-on-non-primary-channel-access.pptx" TargetMode="External"/><Relationship Id="rId10" Type="http://schemas.openxmlformats.org/officeDocument/2006/relationships/hyperlink" Target="https://mentor.ieee.org/802.11/dcn/23/11-23-1913-02-00bn-secondary-channel-access-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3/11-23-1911-00-00bn-secondary-channel-access-and-frame-transmission.pptx" TargetMode="External"/><Relationship Id="rId14" Type="http://schemas.openxmlformats.org/officeDocument/2006/relationships/hyperlink" Target="https://mentor.ieee.org/802.11/dcn/24/11-24-0070-01-00bn-some-details-about-non-primary-channel-access.ppt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0444-00-00bn-considerations-on-joint-transmission.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7202009"/>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rPr>
                        <a:t>24/0284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effectLst/>
                          <a:latin typeface="Times New Roman" panose="02020603050405020304" pitchFamily="18" charset="0"/>
                          <a:ea typeface="Times New Roman" panose="02020603050405020304" pitchFamily="18" charset="0"/>
                        </a:rPr>
                        <a:t>(Q&amp;A in 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Coordinated Transmission 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39882872"/>
              </p:ext>
            </p:extLst>
          </p:nvPr>
        </p:nvGraphicFramePr>
        <p:xfrm>
          <a:off x="851217" y="1587465"/>
          <a:ext cx="7736268" cy="44078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29509393"/>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and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Sounding MAC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686898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24/0515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Multi-AP Coordination for AP Failure Mitigation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Yusuke Tanaka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306691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23/1985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6149434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24/0573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Guido R. Hiertz</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66941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8819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Link Adaptation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036617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0527942"/>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866923453"/>
                  </a:ext>
                </a:extLst>
              </a:tr>
              <a:tr h="278505">
                <a:tc>
                  <a:txBody>
                    <a:bodyPr/>
                    <a:lstStyle/>
                    <a:p>
                      <a:pPr algn="ctr" fontAlgn="ct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536923307"/>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20022746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051672948"/>
                  </a:ext>
                </a:extLst>
              </a:tr>
              <a:tr h="278505">
                <a:tc>
                  <a:txBody>
                    <a:bodyPr/>
                    <a:lstStyle/>
                    <a:p>
                      <a:pPr algn="ctr" fontAlgn="b"/>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632874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16009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(Proposed) 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Second: </a:t>
            </a:r>
          </a:p>
          <a:p>
            <a:pPr>
              <a:buFont typeface="Arial" panose="020B0604020202020204" pitchFamily="34" charset="0"/>
              <a:buChar char="•"/>
            </a:pPr>
            <a:r>
              <a:rPr lang="en-US" dirty="0"/>
              <a:t>Result:</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24/0317</a:t>
            </a:r>
            <a:r>
              <a:rPr lang="en-US" sz="1400" b="0" dirty="0"/>
              <a:t> Coordinated Transmission ID							</a:t>
            </a:r>
            <a:r>
              <a:rPr lang="en-US" sz="1400" b="0" dirty="0" err="1"/>
              <a:t>Yanchun</a:t>
            </a:r>
            <a:r>
              <a:rPr lang="en-US" sz="1400" b="0" dirty="0"/>
              <a:t> Li</a:t>
            </a:r>
          </a:p>
          <a:p>
            <a:pPr>
              <a:buFont typeface="Arial" panose="020B0604020202020204" pitchFamily="34" charset="0"/>
              <a:buChar char="•"/>
            </a:pPr>
            <a:r>
              <a:rPr lang="en-US" sz="1400" b="0" dirty="0">
                <a:hlinkClick r:id="rId3"/>
              </a:rPr>
              <a:t>24/0405</a:t>
            </a:r>
            <a:r>
              <a:rPr lang="en-US" sz="1400" b="0" dirty="0"/>
              <a:t> Managed Networks under highly congested scenarios - Follow up	Inaki Val</a:t>
            </a:r>
          </a:p>
          <a:p>
            <a:pPr>
              <a:buFont typeface="Arial" panose="020B0604020202020204" pitchFamily="34" charset="0"/>
              <a:buChar char="•"/>
            </a:pPr>
            <a:r>
              <a:rPr lang="en-US" sz="1400" b="0" dirty="0">
                <a:solidFill>
                  <a:srgbClr val="FF0000"/>
                </a:solidFill>
                <a:hlinkClick r:id="rId4"/>
              </a:rPr>
              <a:t>24/0453</a:t>
            </a:r>
            <a:r>
              <a:rPr lang="en-US" sz="1400" b="0" dirty="0"/>
              <a:t> Multi-AP Coordination and Roaming					Xiaofei Wang</a:t>
            </a:r>
          </a:p>
          <a:p>
            <a:pPr>
              <a:buFont typeface="Arial" panose="020B0604020202020204" pitchFamily="34" charset="0"/>
              <a:buChar char="•"/>
            </a:pPr>
            <a:r>
              <a:rPr lang="en-US" sz="1400" b="0" dirty="0">
                <a:solidFill>
                  <a:srgbClr val="FF0000"/>
                </a:solidFill>
                <a:hlinkClick r:id="rId5"/>
              </a:rPr>
              <a:t>24/0454</a:t>
            </a:r>
            <a:r>
              <a:rPr lang="en-US" sz="1400" b="0" dirty="0"/>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a:buFont typeface="Arial" panose="020B0604020202020204" pitchFamily="34" charset="0"/>
              <a:buChar char="•"/>
            </a:pPr>
            <a:r>
              <a:rPr lang="en-US" sz="1800" dirty="0"/>
              <a:t>Straw Poll 2:</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GB" sz="1400" b="0" i="0" u="sng" strike="noStrike" kern="1200" dirty="0">
                <a:solidFill>
                  <a:schemeClr val="tx1"/>
                </a:solidFill>
                <a:effectLst/>
                <a:latin typeface="Times New Roman" panose="02020603050405020304" pitchFamily="18" charset="0"/>
                <a:ea typeface="Times New Roman" panose="02020603050405020304" pitchFamily="18" charset="0"/>
                <a:hlinkClick r:id="rId2"/>
              </a:rPr>
              <a:t>24/0284</a:t>
            </a:r>
            <a:r>
              <a:rPr lang="en-GB" sz="1400" b="0" i="0" u="none" strike="noStrike" kern="1200" dirty="0">
                <a:solidFill>
                  <a:schemeClr val="tx1"/>
                </a:solidFill>
                <a:effectLst/>
                <a:latin typeface="Times New Roman" panose="02020603050405020304" pitchFamily="18" charset="0"/>
                <a:ea typeface="Times New Roman" panose="02020603050405020304" pitchFamily="18" charset="0"/>
              </a:rPr>
              <a:t> Low latency, low collision, low power UHR medium access 		</a:t>
            </a:r>
            <a:r>
              <a:rPr lang="en-GB" sz="1400" b="0" i="0" u="none" strike="noStrike" kern="1200">
                <a:solidFill>
                  <a:schemeClr val="tx1"/>
                </a:solidFill>
                <a:effectLst/>
                <a:latin typeface="Times New Roman" panose="02020603050405020304" pitchFamily="18" charset="0"/>
                <a:ea typeface="Times New Roman" panose="02020603050405020304" pitchFamily="18" charset="0"/>
              </a:rPr>
              <a:t>Sean Coffey [Q&amp;A]</a:t>
            </a:r>
            <a:endParaRPr lang="en-US" sz="4000" b="0" i="0" u="none" strike="noStrike" dirty="0">
              <a:solidFill>
                <a:schemeClr val="tx1"/>
              </a:solidFill>
              <a:effectLst/>
              <a:latin typeface="Arial" panose="020B0604020202020204" pitchFamily="34" charset="0"/>
            </a:endParaRPr>
          </a:p>
          <a:p>
            <a:pPr>
              <a:buFont typeface="Arial" panose="020B0604020202020204" pitchFamily="34" charset="0"/>
              <a:buChar char="•"/>
            </a:pPr>
            <a:r>
              <a:rPr lang="en-US" sz="1400" b="0" dirty="0">
                <a:solidFill>
                  <a:srgbClr val="FF0000"/>
                </a:solidFill>
                <a:hlinkClick r:id="rId3"/>
              </a:rPr>
              <a:t>24/0511</a:t>
            </a:r>
            <a:r>
              <a:rPr lang="en-US" sz="1400" b="0" dirty="0"/>
              <a:t> Requirements and Functionalities for Multi-AP Framework		Rubayet Shafin</a:t>
            </a:r>
          </a:p>
          <a:p>
            <a:pPr>
              <a:buFont typeface="Arial" panose="020B0604020202020204" pitchFamily="34" charset="0"/>
              <a:buChar char="•"/>
            </a:pPr>
            <a:r>
              <a:rPr lang="en-US" sz="1400" b="0" dirty="0">
                <a:solidFill>
                  <a:srgbClr val="FF0000"/>
                </a:solidFill>
                <a:hlinkClick r:id="rId4"/>
              </a:rPr>
              <a:t>24/0515</a:t>
            </a:r>
            <a:r>
              <a:rPr lang="en-US" sz="1400" b="0" dirty="0"/>
              <a:t> Multi-AP Coordination for AP Failure Mitigation			Jiayi Zhang</a:t>
            </a:r>
          </a:p>
          <a:p>
            <a:pPr>
              <a:buFont typeface="Arial" panose="020B0604020202020204" pitchFamily="34" charset="0"/>
              <a:buChar char="•"/>
            </a:pPr>
            <a:r>
              <a:rPr lang="en-US" sz="1400" b="0" dirty="0">
                <a:hlinkClick r:id="rId5"/>
              </a:rPr>
              <a:t>24/0384</a:t>
            </a:r>
            <a:r>
              <a:rPr lang="en-US" sz="1400" b="0" dirty="0"/>
              <a:t> Low Latency Based on L4S							Yan Li</a:t>
            </a: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Straw Poll 1:</a:t>
            </a:r>
            <a:endParaRPr lang="en-US" sz="1800" b="0" dirty="0"/>
          </a:p>
          <a:p>
            <a:r>
              <a:rPr lang="en-US" sz="1800" dirty="0"/>
              <a:t>Straw Poll 2:</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chemeClr val="tx1"/>
                </a:solidFill>
                <a:hlinkClick r:id="rId2"/>
              </a:rPr>
              <a:t>24/0728</a:t>
            </a:r>
            <a:r>
              <a:rPr lang="en-GB" sz="1200" dirty="0">
                <a:solidFill>
                  <a:schemeClr val="tx1"/>
                </a:solidFill>
              </a:rPr>
              <a:t> Thoughts on DRU Pilots						Mengshi Hu</a:t>
            </a:r>
          </a:p>
          <a:p>
            <a:pPr lvl="1">
              <a:buFont typeface="Arial" panose="020B0604020202020204" pitchFamily="34" charset="0"/>
              <a:buChar char="•"/>
            </a:pPr>
            <a:r>
              <a:rPr lang="en-GB" sz="1200" dirty="0">
                <a:solidFill>
                  <a:schemeClr val="tx1"/>
                </a:solidFill>
                <a:hlinkClick r:id="rId3"/>
              </a:rPr>
              <a:t>24/0736</a:t>
            </a:r>
            <a:r>
              <a:rPr lang="en-GB" sz="1200" dirty="0">
                <a:solidFill>
                  <a:schemeClr val="tx1"/>
                </a:solidFill>
              </a:rPr>
              <a:t> Preamble and PE transmission in PPDU using DRU			</a:t>
            </a:r>
            <a:r>
              <a:rPr lang="en-GB" sz="1200" dirty="0" err="1">
                <a:solidFill>
                  <a:schemeClr val="tx1"/>
                </a:solidFill>
              </a:rPr>
              <a:t>Yapu</a:t>
            </a:r>
            <a:r>
              <a:rPr lang="en-GB" sz="1200" dirty="0">
                <a:solidFill>
                  <a:schemeClr val="tx1"/>
                </a:solidFill>
              </a:rPr>
              <a:t> Li</a:t>
            </a:r>
          </a:p>
          <a:p>
            <a:pPr lvl="1">
              <a:buFont typeface="Arial" panose="020B0604020202020204" pitchFamily="34" charset="0"/>
              <a:buChar char="•"/>
            </a:pPr>
            <a:r>
              <a:rPr lang="en-GB" sz="1200" dirty="0">
                <a:solidFill>
                  <a:srgbClr val="FF0000"/>
                </a:solidFill>
                <a:hlinkClick r:id="rId4"/>
              </a:rPr>
              <a:t>24/0749</a:t>
            </a:r>
            <a:r>
              <a:rPr lang="en-GB" sz="1200" dirty="0">
                <a:solidFill>
                  <a:srgbClr val="FF0000"/>
                </a:solidFill>
              </a:rPr>
              <a:t> </a:t>
            </a:r>
            <a:r>
              <a:rPr lang="en-GB" sz="1200" dirty="0">
                <a:solidFill>
                  <a:schemeClr val="tx1"/>
                </a:solidFill>
              </a:rPr>
              <a:t>Thoughts on STF Design for DRU					Bo Gong</a:t>
            </a:r>
          </a:p>
          <a:p>
            <a:pPr lvl="1">
              <a:buFont typeface="Arial" panose="020B0604020202020204" pitchFamily="34" charset="0"/>
              <a:buChar char="•"/>
            </a:pPr>
            <a:r>
              <a:rPr lang="en-GB" sz="1200" dirty="0">
                <a:solidFill>
                  <a:srgbClr val="FF0000"/>
                </a:solidFill>
                <a:hlinkClick r:id="rId5"/>
              </a:rPr>
              <a:t>24/0752</a:t>
            </a:r>
            <a:r>
              <a:rPr lang="en-GB" sz="1200" dirty="0">
                <a:solidFill>
                  <a:srgbClr val="FF0000"/>
                </a:solidFill>
              </a:rPr>
              <a:t> </a:t>
            </a:r>
            <a:r>
              <a:rPr lang="en-GB" sz="1200" dirty="0">
                <a:solidFill>
                  <a:schemeClr val="tx1"/>
                </a:solidFill>
              </a:rPr>
              <a:t>STF design consideration for </a:t>
            </a:r>
            <a:r>
              <a:rPr lang="en-GB" sz="1200" dirty="0" err="1">
                <a:solidFill>
                  <a:schemeClr val="tx1"/>
                </a:solidFill>
              </a:rPr>
              <a:t>dRU</a:t>
            </a:r>
            <a:r>
              <a:rPr lang="en-GB" sz="1200" dirty="0">
                <a:solidFill>
                  <a:schemeClr val="tx1"/>
                </a:solidFill>
              </a:rPr>
              <a:t>					Lin Yang</a:t>
            </a:r>
          </a:p>
          <a:p>
            <a:pPr lvl="1">
              <a:buFont typeface="Arial" panose="020B0604020202020204" pitchFamily="34" charset="0"/>
              <a:buChar char="•"/>
            </a:pPr>
            <a:r>
              <a:rPr lang="en-GB" sz="1200" dirty="0">
                <a:solidFill>
                  <a:srgbClr val="FF0000"/>
                </a:solidFill>
                <a:hlinkClick r:id="rId6"/>
              </a:rPr>
              <a:t>24/0766</a:t>
            </a:r>
            <a:r>
              <a:rPr lang="en-GB" sz="1200" dirty="0">
                <a:solidFill>
                  <a:srgbClr val="FF0000"/>
                </a:solidFill>
              </a:rPr>
              <a:t> </a:t>
            </a:r>
            <a:r>
              <a:rPr lang="en-GB" sz="1200" dirty="0">
                <a:solidFill>
                  <a:schemeClr val="tx1"/>
                </a:solidFill>
              </a:rPr>
              <a:t>Distribution Bandwidth within 80 MHz for DRU			Eunsung Park</a:t>
            </a:r>
          </a:p>
          <a:p>
            <a:pPr lvl="1">
              <a:buFont typeface="Arial" panose="020B0604020202020204" pitchFamily="34" charset="0"/>
              <a:buChar char="•"/>
            </a:pPr>
            <a:r>
              <a:rPr lang="en-GB" sz="1200" dirty="0">
                <a:solidFill>
                  <a:srgbClr val="FF0000"/>
                </a:solidFill>
                <a:hlinkClick r:id="rId7"/>
              </a:rPr>
              <a:t>24/0767</a:t>
            </a:r>
            <a:r>
              <a:rPr lang="en-GB" sz="1200" dirty="0">
                <a:solidFill>
                  <a:srgbClr val="FF0000"/>
                </a:solidFill>
              </a:rPr>
              <a:t> </a:t>
            </a:r>
            <a:r>
              <a:rPr lang="en-GB" sz="1200" dirty="0">
                <a:solidFill>
                  <a:schemeClr val="tx1"/>
                </a:solidFill>
              </a:rPr>
              <a:t>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24/0106</a:t>
            </a:r>
            <a:r>
              <a:rPr lang="en-US" sz="1200" dirty="0">
                <a:solidFill>
                  <a:schemeClr val="tx1"/>
                </a:solidFill>
              </a:rPr>
              <a:t> Seamless Roaming Consideration						Hitoshi MORIOKA</a:t>
            </a:r>
          </a:p>
          <a:p>
            <a:pPr lvl="1">
              <a:buFont typeface="Arial" panose="020B0604020202020204" pitchFamily="34" charset="0"/>
              <a:buChar char="•"/>
            </a:pPr>
            <a:r>
              <a:rPr lang="en-US" sz="1200" b="0" i="0" u="none" strike="noStrike" dirty="0">
                <a:solidFill>
                  <a:srgbClr val="FF0000"/>
                </a:solidFill>
                <a:effectLst/>
                <a:hlinkClick r:id="rId3"/>
              </a:rPr>
              <a:t>24/0349</a:t>
            </a:r>
            <a:r>
              <a:rPr lang="en-US" sz="1200" dirty="0"/>
              <a:t> </a:t>
            </a:r>
            <a:r>
              <a:rPr lang="en-US" sz="1200" b="0" i="0" u="none" strike="noStrike" dirty="0">
                <a:solidFill>
                  <a:srgbClr val="000000"/>
                </a:solidFill>
                <a:effectLst/>
              </a:rPr>
              <a:t>Enhanced Fast BSS Transition</a:t>
            </a:r>
            <a:r>
              <a:rPr lang="en-US" sz="1200" dirty="0"/>
              <a:t> 						</a:t>
            </a:r>
            <a:r>
              <a:rPr lang="en-US" sz="1200" b="0" i="0" u="none" strike="noStrike" dirty="0">
                <a:solidFill>
                  <a:srgbClr val="000000"/>
                </a:solidFill>
                <a:effectLst/>
              </a:rPr>
              <a:t>Guogang Huang</a:t>
            </a:r>
          </a:p>
          <a:p>
            <a:pPr lvl="1">
              <a:buFont typeface="Arial" panose="020B0604020202020204" pitchFamily="34" charset="0"/>
              <a:buChar char="•"/>
            </a:pPr>
            <a:r>
              <a:rPr lang="en-US" sz="1200" b="0" i="0" u="sng" strike="noStrike" dirty="0">
                <a:solidFill>
                  <a:srgbClr val="0563C1"/>
                </a:solidFill>
                <a:effectLst/>
                <a:hlinkClick r:id="rId4"/>
              </a:rPr>
              <a:t>24/0396</a:t>
            </a:r>
            <a:r>
              <a:rPr lang="en-US" sz="1200" dirty="0"/>
              <a:t> </a:t>
            </a:r>
            <a:r>
              <a:rPr lang="en-US" sz="1200" b="0" i="0" u="none" strike="noStrike" dirty="0">
                <a:solidFill>
                  <a:srgbClr val="000000"/>
                </a:solidFill>
                <a:effectLst/>
              </a:rPr>
              <a:t>Seamless roaming within a mobility domain - follow up</a:t>
            </a:r>
            <a:r>
              <a:rPr lang="en-US" sz="1200" dirty="0"/>
              <a:t> 			</a:t>
            </a:r>
            <a:r>
              <a:rPr lang="en-US" sz="1200" b="0" i="0" u="none" strike="noStrike" dirty="0">
                <a:solidFill>
                  <a:srgbClr val="000000"/>
                </a:solidFill>
                <a:effectLst/>
              </a:rPr>
              <a:t>Binita Gupta</a:t>
            </a:r>
            <a:r>
              <a:rPr lang="en-US" sz="1200" dirty="0"/>
              <a:t> </a:t>
            </a:r>
          </a:p>
          <a:p>
            <a:pPr lvl="1">
              <a:buFont typeface="Arial" panose="020B0604020202020204" pitchFamily="34" charset="0"/>
              <a:buChar char="•"/>
            </a:pPr>
            <a:r>
              <a:rPr lang="en-US" sz="1200" b="0" i="0" strike="noStrike" dirty="0">
                <a:solidFill>
                  <a:schemeClr val="tx1"/>
                </a:solidFill>
                <a:effectLst/>
                <a:hlinkClick r:id="rId5"/>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rPr>
              <a:t>24/0768 </a:t>
            </a:r>
            <a:r>
              <a:rPr lang="en-GB" sz="1200" dirty="0"/>
              <a:t>40 MHz Tone Plan and Pilot Design for DRU		Eunsung Park</a:t>
            </a:r>
          </a:p>
          <a:p>
            <a:pPr lvl="1">
              <a:buFont typeface="Arial" panose="020B0604020202020204" pitchFamily="34" charset="0"/>
              <a:buChar char="•"/>
            </a:pPr>
            <a:r>
              <a:rPr lang="en-GB" sz="1200" dirty="0">
                <a:solidFill>
                  <a:srgbClr val="FF0000"/>
                </a:solidFill>
                <a:hlinkClick r:id="rId2"/>
              </a:rPr>
              <a:t>24/0769</a:t>
            </a:r>
            <a:r>
              <a:rPr lang="en-GB" sz="1200" dirty="0">
                <a:solidFill>
                  <a:srgbClr val="FF0000"/>
                </a:solidFill>
              </a:rPr>
              <a:t> </a:t>
            </a:r>
            <a:r>
              <a:rPr lang="en-GB" sz="1200" dirty="0"/>
              <a:t>On the Pilot Tone Allocations in DRU			Mahmoud Kamel</a:t>
            </a:r>
          </a:p>
          <a:p>
            <a:pPr lvl="1">
              <a:buFont typeface="Arial" panose="020B0604020202020204" pitchFamily="34" charset="0"/>
              <a:buChar char="•"/>
            </a:pPr>
            <a:r>
              <a:rPr lang="en-GB" sz="1200" dirty="0">
                <a:solidFill>
                  <a:srgbClr val="FF0000"/>
                </a:solidFill>
                <a:hlinkClick r:id="rId3"/>
              </a:rPr>
              <a:t>24/0790</a:t>
            </a:r>
            <a:r>
              <a:rPr lang="en-GB" sz="1200" dirty="0">
                <a:solidFill>
                  <a:srgbClr val="FF0000"/>
                </a:solidFill>
              </a:rPr>
              <a:t>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4"/>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5"/>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6"/>
              </a:rPr>
              <a:t>24/0801</a:t>
            </a:r>
            <a:r>
              <a:rPr lang="en-GB" sz="1200" dirty="0"/>
              <a:t> Discussion on Distribution Bandwidth of DRU		Mengshi Hu</a:t>
            </a:r>
          </a:p>
          <a:p>
            <a:pPr lvl="1">
              <a:buFont typeface="Arial" panose="020B0604020202020204" pitchFamily="34" charset="0"/>
              <a:buChar char="•"/>
            </a:pPr>
            <a:r>
              <a:rPr lang="en-GB" sz="1200" dirty="0">
                <a:hlinkClick r:id="rId7"/>
              </a:rPr>
              <a:t>24/0814</a:t>
            </a:r>
            <a:r>
              <a:rPr lang="en-GB" sz="1200" dirty="0"/>
              <a:t> Tone distribution in DRUs					Yan Xin</a:t>
            </a:r>
          </a:p>
          <a:p>
            <a:pPr lvl="1">
              <a:buFont typeface="Arial" panose="020B0604020202020204" pitchFamily="34" charset="0"/>
              <a:buChar char="•"/>
            </a:pPr>
            <a:r>
              <a:rPr lang="en-US" sz="1200" dirty="0">
                <a:hlinkClick r:id="rId8"/>
              </a:rPr>
              <a:t>24/0882</a:t>
            </a:r>
            <a:r>
              <a:rPr lang="en-US" sz="1200" dirty="0"/>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FF0000"/>
                </a:solidFill>
                <a:effectLst/>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noStrike" dirty="0">
                <a:solidFill>
                  <a:srgbClr val="FF0000"/>
                </a:solidFill>
                <a:effectLst/>
              </a:rPr>
              <a:t>23/2153</a:t>
            </a:r>
            <a:r>
              <a:rPr lang="en-US" sz="1200" dirty="0"/>
              <a:t> </a:t>
            </a:r>
            <a:r>
              <a:rPr lang="en-US" sz="1200" i="0" u="none" strike="noStrike" dirty="0">
                <a:solidFill>
                  <a:srgbClr val="000000"/>
                </a:solidFill>
                <a:effectLst/>
              </a:rPr>
              <a:t>UHR transmission reliability improvement</a:t>
            </a:r>
            <a:r>
              <a:rPr lang="en-US" sz="1200" dirty="0"/>
              <a:t> 						</a:t>
            </a:r>
            <a:r>
              <a:rPr lang="en-US" sz="1200" i="0" u="none" strike="noStrike" dirty="0">
                <a:solidFill>
                  <a:srgbClr val="000000"/>
                </a:solidFill>
                <a:effectLst/>
              </a:rPr>
              <a:t>Yonggang Fang</a:t>
            </a:r>
            <a:r>
              <a:rPr lang="en-US" sz="1200" dirty="0"/>
              <a:t> </a:t>
            </a:r>
          </a:p>
          <a:p>
            <a:pPr lvl="1">
              <a:buFont typeface="Arial" panose="020B0604020202020204" pitchFamily="34" charset="0"/>
              <a:buChar char="•"/>
            </a:pPr>
            <a:r>
              <a:rPr lang="en-US" sz="1200" i="0" u="none" strike="noStrike" dirty="0">
                <a:solidFill>
                  <a:srgbClr val="FF0000"/>
                </a:solidFill>
                <a:effectLst/>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mechanisms that enable APs operating on the same channel to coordinate their respective </a:t>
            </a:r>
            <a:r>
              <a:rPr lang="en-US" sz="1600" dirty="0" err="1"/>
              <a:t>rTWT</a:t>
            </a:r>
            <a:r>
              <a:rPr lang="en-US" sz="1600" dirty="0"/>
              <a:t> schedules and/or to ensure that one AP extends the protection of the </a:t>
            </a:r>
            <a:r>
              <a:rPr lang="en-US" sz="1600" dirty="0" err="1"/>
              <a:t>rTWT</a:t>
            </a:r>
            <a:r>
              <a:rPr lang="en-US" sz="1600" dirty="0"/>
              <a:t> schedule of the other AP.</a:t>
            </a:r>
          </a:p>
          <a:p>
            <a:pPr lvl="1">
              <a:buFont typeface="Arial" panose="020B0604020202020204" pitchFamily="34" charset="0"/>
              <a:buChar char="•"/>
            </a:pPr>
            <a:r>
              <a:rPr lang="en-US" sz="1400" dirty="0"/>
              <a:t>NOTE – TBD mechanisms including negotiation between 2 APs and advertisement.</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Straw Poll 2: Do you agree that, if an AP extends the protection of the </a:t>
            </a:r>
            <a:r>
              <a:rPr lang="en-US" sz="1600" dirty="0" err="1"/>
              <a:t>rTWT</a:t>
            </a:r>
            <a:r>
              <a:rPr lang="en-US" sz="1600" dirty="0"/>
              <a: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a:t>
            </a:r>
            <a:r>
              <a:rPr lang="en-US" sz="1400" dirty="0" err="1"/>
              <a:t>rTWT</a:t>
            </a:r>
            <a:r>
              <a:rPr lang="en-US" sz="1400" dirty="0"/>
              <a:t> SP(s)</a:t>
            </a:r>
          </a:p>
          <a:p>
            <a:pPr lvl="1">
              <a:buFont typeface="Arial" panose="020B0604020202020204" pitchFamily="34" charset="0"/>
              <a:buChar char="•"/>
            </a:pPr>
            <a:r>
              <a:rPr lang="en-US" sz="1400" dirty="0"/>
              <a:t>The AP shall advertise in the beacon frames it transmits the OBSS </a:t>
            </a:r>
            <a:r>
              <a:rPr lang="en-US" sz="1400" dirty="0" err="1"/>
              <a:t>rTWT</a:t>
            </a:r>
            <a:r>
              <a:rPr lang="en-US" sz="1400" dirty="0"/>
              <a:t> schedule so that its associated STAs supporting </a:t>
            </a:r>
            <a:r>
              <a:rPr lang="en-US" sz="1400" dirty="0" err="1"/>
              <a:t>rTWT</a:t>
            </a:r>
            <a:r>
              <a:rPr lang="en-US" sz="1400" dirty="0"/>
              <a:t> follow the baseline </a:t>
            </a:r>
            <a:r>
              <a:rPr lang="en-US" sz="1400" dirty="0" err="1"/>
              <a:t>rTWT</a:t>
            </a:r>
            <a:r>
              <a:rPr lang="en-US" sz="1400" dirty="0"/>
              <a:t> rules for the OBSS </a:t>
            </a:r>
            <a:r>
              <a:rPr lang="en-US" sz="1400" dirty="0" err="1"/>
              <a:t>rTWT</a:t>
            </a:r>
            <a:r>
              <a:rPr lang="en-US" sz="1400" dirty="0"/>
              <a:t> schedule.</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3"/>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Straw Poll 1: Do you agree that during roaming, after the request/response exchange that initiates notification of the DS mapping change from the current AP MLD to the target AP MLD,</a:t>
            </a:r>
          </a:p>
          <a:p>
            <a:pPr lvl="1">
              <a:buFont typeface="Arial" panose="020B0604020202020204" pitchFamily="34" charset="0"/>
              <a:buChar char="•"/>
            </a:pPr>
            <a:r>
              <a:rPr lang="en-US" sz="1100" dirty="0"/>
              <a:t>The current AP MLD is able to deliver buffered DL data frames for a TBD period of time.</a:t>
            </a:r>
          </a:p>
          <a:p>
            <a:pPr lvl="1">
              <a:buFont typeface="Arial" panose="020B0604020202020204" pitchFamily="34" charset="0"/>
              <a:buChar char="•"/>
            </a:pPr>
            <a:r>
              <a:rPr lang="en-US" sz="1100" dirty="0"/>
              <a:t>The non-AP MLD may retrieve buffered DL data frames from the current AP MLD</a:t>
            </a:r>
          </a:p>
          <a:p>
            <a:pPr lvl="1">
              <a:buFont typeface="Arial" panose="020B0604020202020204" pitchFamily="34" charset="0"/>
              <a:buChar char="•"/>
            </a:pPr>
            <a:r>
              <a:rPr lang="en-US" sz="1100" dirty="0"/>
              <a:t>TBD – The non-AP MLD shall not send UL data to current AP MLD</a:t>
            </a:r>
          </a:p>
          <a:p>
            <a:pPr lvl="1">
              <a:buFont typeface="Arial" panose="020B0604020202020204" pitchFamily="34" charset="0"/>
              <a:buChar char="•"/>
            </a:pPr>
            <a:r>
              <a:rPr lang="en-US" sz="1100" dirty="0"/>
              <a:t>The non-AP MLD may send UL data to target AP MLD.</a:t>
            </a:r>
          </a:p>
          <a:p>
            <a:pPr lvl="1">
              <a:buFont typeface="Arial" panose="020B0604020202020204" pitchFamily="34" charset="0"/>
              <a:buChar char="•"/>
            </a:pPr>
            <a:r>
              <a:rPr lang="en-US" sz="1100" dirty="0"/>
              <a:t>It is assumed that the target AP MLD is able to deliver data frames after the DS mapping change</a:t>
            </a:r>
          </a:p>
          <a:p>
            <a:pPr marL="0" indent="0"/>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solidFill>
                  <a:srgbClr val="FF0000"/>
                </a:solidFill>
              </a:rPr>
              <a:t>24/0413</a:t>
            </a:r>
            <a:r>
              <a:rPr lang="en-US" sz="1200" b="0" dirty="0"/>
              <a:t>, </a:t>
            </a:r>
            <a:r>
              <a:rPr lang="en-US" sz="1200" b="0" dirty="0">
                <a:hlinkClick r:id="rId8"/>
              </a:rPr>
              <a:t>24/0679</a:t>
            </a:r>
            <a:r>
              <a:rPr lang="en-US" sz="1200" b="0" dirty="0"/>
              <a:t>]</a:t>
            </a:r>
          </a:p>
          <a:p>
            <a:pPr>
              <a:buFont typeface="Arial" panose="020B0604020202020204" pitchFamily="34" charset="0"/>
              <a:buChar char="•"/>
            </a:pPr>
            <a:r>
              <a:rPr lang="en-US" sz="1200" dirty="0"/>
              <a:t>Straw Poll 2: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9"/>
              </a:rPr>
              <a:t>23/1911r0</a:t>
            </a:r>
            <a:r>
              <a:rPr lang="en-US" sz="1200" b="0" dirty="0"/>
              <a:t>, </a:t>
            </a:r>
            <a:r>
              <a:rPr lang="en-US" sz="1200" b="0" dirty="0">
                <a:hlinkClick r:id="rId10"/>
              </a:rPr>
              <a:t>23/1913r2</a:t>
            </a:r>
            <a:r>
              <a:rPr lang="en-US" sz="1200" b="0" dirty="0"/>
              <a:t>, </a:t>
            </a:r>
            <a:r>
              <a:rPr lang="en-US" sz="1200" b="0" dirty="0">
                <a:hlinkClick r:id="rId11"/>
              </a:rPr>
              <a:t>23/1935r1</a:t>
            </a:r>
            <a:r>
              <a:rPr lang="en-US" sz="1200" b="0" dirty="0"/>
              <a:t>, </a:t>
            </a:r>
            <a:r>
              <a:rPr lang="en-US" sz="1200" b="0" dirty="0">
                <a:hlinkClick r:id="rId12"/>
              </a:rPr>
              <a:t>23/2005r1</a:t>
            </a:r>
            <a:r>
              <a:rPr lang="en-US" sz="1200" b="0" dirty="0"/>
              <a:t>, </a:t>
            </a:r>
            <a:r>
              <a:rPr lang="en-US" sz="1200" b="0" dirty="0">
                <a:hlinkClick r:id="rId13"/>
              </a:rPr>
              <a:t>23/2023r1</a:t>
            </a:r>
            <a:r>
              <a:rPr lang="en-US" sz="1200" b="0" dirty="0"/>
              <a:t>, </a:t>
            </a:r>
            <a:r>
              <a:rPr lang="en-US" sz="1200" b="0" dirty="0">
                <a:hlinkClick r:id="rId14"/>
              </a:rPr>
              <a:t>24/0070r1</a:t>
            </a:r>
            <a:r>
              <a:rPr lang="en-US" sz="1200" b="0" dirty="0"/>
              <a:t>, </a:t>
            </a:r>
            <a:r>
              <a:rPr lang="en-US" sz="1200" b="0" dirty="0">
                <a:hlinkClick r:id="rId15"/>
              </a:rPr>
              <a:t>24/458r0</a:t>
            </a:r>
            <a:r>
              <a:rPr lang="en-US" sz="1200" b="0" dirty="0"/>
              <a:t>, </a:t>
            </a:r>
            <a:r>
              <a:rPr lang="en-US" sz="1200" b="0" dirty="0">
                <a:hlinkClick r:id="rId16"/>
              </a:rPr>
              <a:t>24/486r0</a:t>
            </a:r>
            <a:r>
              <a:rPr lang="en-US" sz="1200" b="0" dirty="0"/>
              <a:t>, </a:t>
            </a:r>
            <a:r>
              <a:rPr lang="en-US" sz="1200" b="0" dirty="0">
                <a:hlinkClick r:id="rId17"/>
              </a:rPr>
              <a:t>24/538r0</a:t>
            </a:r>
            <a:r>
              <a:rPr lang="en-US" sz="12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rPr>
              <a:t>24/0810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2"/>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Straw Poll1: Do you agree to enable per TID buffer size reporting of a larger queue in UHR?</a:t>
            </a:r>
          </a:p>
          <a:p>
            <a:pPr lvl="1">
              <a:buFont typeface="Arial" panose="020B0604020202020204" pitchFamily="34" charset="0"/>
              <a:buChar char="•"/>
            </a:pPr>
            <a:r>
              <a:rPr lang="en-US" sz="1400" dirty="0"/>
              <a:t>Note: It is an optional feature.</a:t>
            </a:r>
          </a:p>
          <a:p>
            <a:pPr lvl="1">
              <a:buFont typeface="Arial" panose="020B0604020202020204" pitchFamily="34" charset="0"/>
              <a:buChar char="•"/>
            </a:pPr>
            <a:r>
              <a:rPr lang="en-US" sz="1400" dirty="0"/>
              <a:t>Note: In the baseline, the maximum approximate per TID queue size to report is 2,147,328 octets</a:t>
            </a:r>
            <a:endParaRPr lang="en-US" sz="1600" dirty="0"/>
          </a:p>
          <a:p>
            <a:pPr marL="0" indent="0"/>
            <a:r>
              <a:rPr lang="en-US" sz="1600" b="0" dirty="0"/>
              <a:t>Note: The reference document is </a:t>
            </a:r>
            <a:r>
              <a:rPr lang="en-US" sz="1600" b="0" dirty="0">
                <a:hlinkClick r:id="rId2"/>
              </a:rPr>
              <a:t>23-2007r2</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24/0573</a:t>
            </a:r>
            <a:r>
              <a:rPr lang="en-US" sz="1400" b="0" dirty="0"/>
              <a:t>* Channel bonding rules in EN 301 893 &amp; EN 303 687		Guido R. </a:t>
            </a:r>
            <a:r>
              <a:rPr lang="en-US" sz="1400" b="0" dirty="0" err="1"/>
              <a:t>Hiertz</a:t>
            </a:r>
            <a:endParaRPr lang="en-US" sz="1400" b="0" dirty="0"/>
          </a:p>
          <a:p>
            <a:pPr>
              <a:buFont typeface="Arial" panose="020B0604020202020204" pitchFamily="34" charset="0"/>
              <a:buChar char="•"/>
            </a:pPr>
            <a:r>
              <a:rPr lang="en-US" sz="1400" b="0" dirty="0">
                <a:hlinkClick r:id="rId3"/>
              </a:rPr>
              <a:t>24/0444</a:t>
            </a:r>
            <a:r>
              <a:rPr lang="en-US" sz="1400" b="0" dirty="0"/>
              <a:t> Considerations on Joint Transmission				</a:t>
            </a:r>
            <a:r>
              <a:rPr lang="en-US" sz="1400" b="0" dirty="0" err="1"/>
              <a:t>Kazunobu</a:t>
            </a:r>
            <a:r>
              <a:rPr lang="en-US" sz="1400" b="0" dirty="0"/>
              <a:t> Serizawa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7" name="TextBox 16">
            <a:extLst>
              <a:ext uri="{FF2B5EF4-FFF2-40B4-BE49-F238E27FC236}">
                <a16:creationId xmlns:a16="http://schemas.microsoft.com/office/drawing/2014/main" id="{C24293F1-993A-D54E-A9A5-DC7F15030298}"/>
              </a:ext>
            </a:extLst>
          </p:cNvPr>
          <p:cNvSpPr txBox="1"/>
          <p:nvPr/>
        </p:nvSpPr>
        <p:spPr>
          <a:xfrm>
            <a:off x="696913" y="6205864"/>
            <a:ext cx="3421129" cy="307777"/>
          </a:xfrm>
          <a:prstGeom prst="rect">
            <a:avLst/>
          </a:prstGeom>
          <a:noFill/>
        </p:spPr>
        <p:txBody>
          <a:bodyPr wrap="none" rtlCol="0">
            <a:spAutoFit/>
          </a:bodyPr>
          <a:lstStyle/>
          <a:p>
            <a:r>
              <a:rPr lang="en-US" sz="1400" dirty="0">
                <a:solidFill>
                  <a:schemeClr val="tx1"/>
                </a:solidFill>
              </a:rPr>
              <a:t>*Out of order to get some regulatory insights</a:t>
            </a:r>
          </a:p>
        </p:txBody>
      </p:sp>
    </p:spTree>
    <p:extLst>
      <p:ext uri="{BB962C8B-B14F-4D97-AF65-F5344CB8AC3E}">
        <p14:creationId xmlns:p14="http://schemas.microsoft.com/office/powerpoint/2010/main" val="38140288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203612</TotalTime>
  <Words>7547</Words>
  <Application>Microsoft Office PowerPoint</Application>
  <PresentationFormat>On-screen Show (4:3)</PresentationFormat>
  <Paragraphs>1820</Paragraphs>
  <Slides>65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11</vt:lpstr>
      <vt:lpstr>Submissions List 11</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2024-05-13T11:10:23Z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