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36" r:id="rId29"/>
    <p:sldId id="1141" r:id="rId30"/>
    <p:sldId id="1139" r:id="rId31"/>
    <p:sldId id="1137" r:id="rId32"/>
    <p:sldId id="1006" r:id="rId33"/>
    <p:sldId id="1023" r:id="rId34"/>
    <p:sldId id="1024" r:id="rId35"/>
    <p:sldId id="1028" r:id="rId36"/>
    <p:sldId id="1127" r:id="rId37"/>
    <p:sldId id="1128" r:id="rId38"/>
    <p:sldId id="1081" r:id="rId39"/>
    <p:sldId id="1082" r:id="rId40"/>
    <p:sldId id="1119" r:id="rId41"/>
    <p:sldId id="1120" r:id="rId42"/>
    <p:sldId id="1121" r:id="rId43"/>
    <p:sldId id="1122" r:id="rId44"/>
    <p:sldId id="1123" r:id="rId45"/>
    <p:sldId id="1124" r:id="rId46"/>
    <p:sldId id="1125" r:id="rId47"/>
    <p:sldId id="1126" r:id="rId48"/>
    <p:sldId id="356" r:id="rId49"/>
    <p:sldId id="1039" r:id="rId50"/>
    <p:sldId id="1069" r:id="rId51"/>
    <p:sldId id="997" r:id="rId52"/>
    <p:sldId id="362" r:id="rId53"/>
    <p:sldId id="1034"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121" dt="2024-05-10T17:22:12.4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pc:chgData name="Alfred Asterjadhi" userId="39de57b9-85c0-4fd1-aaac-8ca2b6560ad0" providerId="ADAL" clId="{CD86C3AA-724F-47E4-A1B1-D2C1BA05633B}" dt="2024-05-10T17:22:57.766" v="2139" actId="13926"/>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0T02:36:25.526" v="155" actId="113"/>
        <pc:sldMkLst>
          <pc:docMk/>
          <pc:sldMk cId="2696761607" sldId="393"/>
        </pc:sldMkLst>
        <pc:graphicFrameChg chg="mod modGraphic">
          <ac:chgData name="Alfred Asterjadhi" userId="39de57b9-85c0-4fd1-aaac-8ca2b6560ad0" providerId="ADAL" clId="{CD86C3AA-724F-47E4-A1B1-D2C1BA05633B}" dt="2024-05-10T02:36:25.526" v="155" actId="113"/>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0T17:17:08.075" v="1709" actId="13926"/>
        <pc:sldMkLst>
          <pc:docMk/>
          <pc:sldMk cId="3233208257" sldId="1006"/>
        </pc:sldMkLst>
        <pc:spChg chg="mod">
          <ac:chgData name="Alfred Asterjadhi" userId="39de57b9-85c0-4fd1-aaac-8ca2b6560ad0" providerId="ADAL" clId="{CD86C3AA-724F-47E4-A1B1-D2C1BA05633B}" dt="2024-05-10T17:17:08.075" v="1709" actId="13926"/>
          <ac:spMkLst>
            <pc:docMk/>
            <pc:sldMk cId="3233208257" sldId="1006"/>
            <ac:spMk id="2" creationId="{4B5F0D0E-8BB7-48AB-9160-728B8B3399A2}"/>
          </ac:spMkLst>
        </pc:spChg>
      </pc:sldChg>
      <pc:sldChg chg="modSp mod">
        <pc:chgData name="Alfred Asterjadhi" userId="39de57b9-85c0-4fd1-aaac-8ca2b6560ad0" providerId="ADAL" clId="{CD86C3AA-724F-47E4-A1B1-D2C1BA05633B}" dt="2024-05-10T17:20:52.733" v="2116" actId="20577"/>
        <pc:sldMkLst>
          <pc:docMk/>
          <pc:sldMk cId="4200130042" sldId="1023"/>
        </pc:sldMkLst>
        <pc:spChg chg="mod">
          <ac:chgData name="Alfred Asterjadhi" userId="39de57b9-85c0-4fd1-aaac-8ca2b6560ad0" providerId="ADAL" clId="{CD86C3AA-724F-47E4-A1B1-D2C1BA05633B}" dt="2024-05-10T17:20:52.733" v="2116"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0T17:22:13.742" v="2127" actId="6549"/>
        <pc:sldMkLst>
          <pc:docMk/>
          <pc:sldMk cId="991138630" sldId="1024"/>
        </pc:sldMkLst>
        <pc:spChg chg="mod">
          <ac:chgData name="Alfred Asterjadhi" userId="39de57b9-85c0-4fd1-aaac-8ca2b6560ad0" providerId="ADAL" clId="{CD86C3AA-724F-47E4-A1B1-D2C1BA05633B}" dt="2024-05-10T17:22:13.742" v="2127" actId="6549"/>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0T17:10:52.237" v="1621" actId="2057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0T17:10:52.237" v="1621" actId="2057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0T17:04:15.402" v="1334" actId="2057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0T17:04:15.402" v="1334"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0T16:52:43.926" v="1213" actId="21"/>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0T17:22:30.126" v="2129" actId="13926"/>
        <pc:sldMkLst>
          <pc:docMk/>
          <pc:sldMk cId="86469410" sldId="1081"/>
        </pc:sldMkLst>
        <pc:spChg chg="mod">
          <ac:chgData name="Alfred Asterjadhi" userId="39de57b9-85c0-4fd1-aaac-8ca2b6560ad0" providerId="ADAL" clId="{CD86C3AA-724F-47E4-A1B1-D2C1BA05633B}" dt="2024-05-10T17:22:30.126" v="2129" actId="13926"/>
          <ac:spMkLst>
            <pc:docMk/>
            <pc:sldMk cId="86469410" sldId="1081"/>
            <ac:spMk id="2" creationId="{4B5F0D0E-8BB7-48AB-9160-728B8B3399A2}"/>
          </ac:spMkLst>
        </pc:spChg>
        <pc:spChg chg="mod">
          <ac:chgData name="Alfred Asterjadhi" userId="39de57b9-85c0-4fd1-aaac-8ca2b6560ad0" providerId="ADAL" clId="{CD86C3AA-724F-47E4-A1B1-D2C1BA05633B}" dt="2024-05-10T16:35:43.441" v="827" actId="2057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0T17:22:32.658" v="2130" actId="13926"/>
        <pc:sldMkLst>
          <pc:docMk/>
          <pc:sldMk cId="241393342" sldId="1082"/>
        </pc:sldMkLst>
        <pc:spChg chg="mod">
          <ac:chgData name="Alfred Asterjadhi" userId="39de57b9-85c0-4fd1-aaac-8ca2b6560ad0" providerId="ADAL" clId="{CD86C3AA-724F-47E4-A1B1-D2C1BA05633B}" dt="2024-05-10T17:22:32.658" v="2130"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0T17:11:37.264" v="1631" actId="2057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0T17:22:35.484" v="2131" actId="13926"/>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0T16:28:35.439" v="716" actId="2057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0T17:22:38.332" v="2132" actId="13926"/>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0T17:12:23.641" v="1645" actId="2057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0T17:22:40.531" v="2133" actId="13926"/>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0T17:12:34.548" v="1650" actId="5793"/>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0T17:22:44.262" v="2134" actId="13926"/>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0T17:12:52.072" v="1671" actId="2057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0T17:22:46.549" v="2135" actId="13926"/>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0T16:53:16.686" v="1269" actId="20578"/>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0T17:22:52.489" v="2137" actId="13926"/>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0T16:35:13.201" v="807" actId="20577"/>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0T17:22:54.799" v="2138" actId="13926"/>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0T17:14:48.201" v="1692" actId="207"/>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0T17:22:24.081" v="2128" actId="13926"/>
        <pc:sldMkLst>
          <pc:docMk/>
          <pc:sldMk cId="1816478880" sldId="1127"/>
        </pc:sldMkLst>
        <pc:spChg chg="mod">
          <ac:chgData name="Alfred Asterjadhi" userId="39de57b9-85c0-4fd1-aaac-8ca2b6560ad0" providerId="ADAL" clId="{CD86C3AA-724F-47E4-A1B1-D2C1BA05633B}" dt="2024-05-10T17:22:24.081" v="2128"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0T17:04:02.514" v="1331" actId="2057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0T17:04:02.514" v="1331" actId="2057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0T02:35:45.330" v="144" actId="2057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0T02:31:35.355" v="54"/>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0T15:29:36.921" v="185" actId="6549"/>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0T15:29:36.921" v="185" actId="6549"/>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0T02:35:50.632" v="146" actId="2057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ac:chgData name="Alfred Asterjadhi" userId="39de57b9-85c0-4fd1-aaac-8ca2b6560ad0" providerId="ADAL" clId="{CD86C3AA-724F-47E4-A1B1-D2C1BA05633B}" dt="2024-05-10T02:33:41.539" v="70"/>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0T16:03:49.516" v="29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0T16:03:49.516" v="29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0T16:04:09.689" v="298"/>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ac:chgData name="Alfred Asterjadhi" userId="39de57b9-85c0-4fd1-aaac-8ca2b6560ad0" providerId="ADAL" clId="{CD86C3AA-724F-47E4-A1B1-D2C1BA05633B}" dt="2024-05-10T16:04:09.689" v="298"/>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0T16:07:38.918" v="322" actId="2057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0T16:07:38.918" v="322" actId="2057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0T16:04:50.984" v="300"/>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0T16:04:50.984" v="300"/>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0T16:05:19.351" v="305"/>
        <pc:sldMkLst>
          <pc:docMk/>
          <pc:sldMk cId="308015523" sldId="1136"/>
        </pc:sldMkLst>
        <pc:spChg chg="mod">
          <ac:chgData name="Alfred Asterjadhi" userId="39de57b9-85c0-4fd1-aaac-8ca2b6560ad0" providerId="ADAL" clId="{CD86C3AA-724F-47E4-A1B1-D2C1BA05633B}" dt="2024-05-10T02:36:10.831" v="152"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0T16:05:19.351" v="305"/>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0T16:36:16.276" v="831" actId="6549"/>
        <pc:sldMkLst>
          <pc:docMk/>
          <pc:sldMk cId="1522034715" sldId="1139"/>
        </pc:sldMkLst>
        <pc:spChg chg="mod">
          <ac:chgData name="Alfred Asterjadhi" userId="39de57b9-85c0-4fd1-aaac-8ca2b6560ad0" providerId="ADAL" clId="{CD86C3AA-724F-47E4-A1B1-D2C1BA05633B}" dt="2024-05-10T16:36:16.276" v="831" actId="6549"/>
          <ac:spMkLst>
            <pc:docMk/>
            <pc:sldMk cId="1522034715" sldId="1139"/>
            <ac:spMk id="2" creationId="{F2762690-C15C-4839-B40F-0AF3A4D89457}"/>
          </ac:spMkLst>
        </pc:sp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0T16:06:07.259" v="314"/>
        <pc:sldMkLst>
          <pc:docMk/>
          <pc:sldMk cId="1415631896" sldId="1141"/>
        </pc:sldMkLst>
        <pc:spChg chg="mod">
          <ac:chgData name="Alfred Asterjadhi" userId="39de57b9-85c0-4fd1-aaac-8ca2b6560ad0" providerId="ADAL" clId="{CD86C3AA-724F-47E4-A1B1-D2C1BA05633B}" dt="2024-05-10T16:05:25.064" v="307"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0T16:06:07.259" v="314"/>
          <ac:graphicFrameMkLst>
            <pc:docMk/>
            <pc:sldMk cId="1415631896" sldId="1141"/>
            <ac:graphicFrameMk id="6" creationId="{5094FBC8-BB74-47F3-965D-16BC678F4D1D}"/>
          </ac:graphicFrameMkLst>
        </pc:graphicFrame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101-00-00bn-mld-roam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0-00-00bn-some-details-about-non-primary-channel-acces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8-00-00bn-troubleshootingmetricsfouhr.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9-00-00bn-pingpongwarningforuhr.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77-00-00bn-thoughts-on-coordinated-spatial-reuse-c-sr.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73-00-00bn-channel-bonding-rules-in-en-301-893-en-303-687.pptx" TargetMode="External"/><Relationship Id="rId5" Type="http://schemas.openxmlformats.org/officeDocument/2006/relationships/hyperlink" Target="https://mentor.ieee.org/802.11/dcn/24/11-24-0450-00-00bn-a-proposal-for-uhr-soft-ap-power-save.pptx" TargetMode="External"/><Relationship Id="rId4" Type="http://schemas.openxmlformats.org/officeDocument/2006/relationships/hyperlink" Target="https://mentor.ieee.org/802.11/dcn/24/11-24-0001-00-00bn-dl-mu-ext-ppdus.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591-00-00bn-emlsr-secondary-channel-operation.pptx" TargetMode="External"/><Relationship Id="rId2" Type="http://schemas.openxmlformats.org/officeDocument/2006/relationships/hyperlink" Target="https://mentor.ieee.org/802.11/dcn/24/11-24-0589-00-00bn-dynamic-tid-to-link-mapping-for-ap-mld-power-save.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635-00-00bn-coordinated-spatial-re-use-and-coordinated-spatial-nulling-follow-up.pptx" TargetMode="External"/><Relationship Id="rId4" Type="http://schemas.openxmlformats.org/officeDocument/2006/relationships/hyperlink" Target="https://mentor.ieee.org/802.11/dcn/24/11-24-0602-00-00bn-multi-link-power-management-for-mlo.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68-01-00bn-data-forwarding-within-txop-for-xr-use-cases.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57-00-00bn-sta-assisted-multi-ap-transmission-scheme-selection.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83-00-00bn-non-ap-sta-triggered-dso.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799-00-00bn-dru-tone-plan-from-the-perspective-of-papr.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97-00-00bn-operating-mode-reques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3-00-00bn-the-switching-time-in-npca.pptx" TargetMode="External"/><Relationship Id="rId5" Type="http://schemas.openxmlformats.org/officeDocument/2006/relationships/hyperlink" Target="https://mentor.ieee.org/802.11/dcn/24/11-24-0804-00-00bn-the-transmission-of-preemption-request-frame.pptx" TargetMode="External"/><Relationship Id="rId4" Type="http://schemas.openxmlformats.org/officeDocument/2006/relationships/hyperlink" Target="https://mentor.ieee.org/802.11/dcn/24/11-24-0800-00-00bn-dsicussions-on-dru-pilot-design-principles.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748-01-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11-00-00bn-txop-return-in-c-tdma.pptx" TargetMode="External"/><Relationship Id="rId2" Type="http://schemas.openxmlformats.org/officeDocument/2006/relationships/hyperlink" Target="https://mentor.ieee.org/802.11/dcn/24/11-24-0384-02-00bn-low-latency-based-on-l4s.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0106-01-00bn-seamless-roaming-consideration.pptx" TargetMode="External"/><Relationship Id="rId2" Type="http://schemas.openxmlformats.org/officeDocument/2006/relationships/hyperlink" Target="https://mentor.ieee.org/802.11/dcn/24/11-24-0101-03-00bn-mld-roam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396-00-00bn-seamless-roaming-within-a-mobility-domain-follow-up.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00-02-00bn-dsicussions-on-dru-pilot-design-principles.pptx" TargetMode="External"/><Relationship Id="rId2" Type="http://schemas.openxmlformats.org/officeDocument/2006/relationships/hyperlink" Target="https://mentor.ieee.org/802.11/dcn/24/11-24-0799-00-00bn-dru-tone-plan-from-the-perspective-of-pap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814-00-00bn-tone-distribution-in-drus.pptx" TargetMode="External"/><Relationship Id="rId4" Type="http://schemas.openxmlformats.org/officeDocument/2006/relationships/hyperlink" Target="https://mentor.ieee.org/802.11/dcn/24/11-24-0801-00-00bn-discussion-on-distribution-bandwidth-of-dru.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398-00-00bn-coordinated-roaming-through-target-ap-mld.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0458-00-00bn-considerations-on-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444-00-00bn-considerations-on-joint-transmission.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57570037"/>
              </p:ext>
            </p:extLst>
          </p:nvPr>
        </p:nvGraphicFramePr>
        <p:xfrm>
          <a:off x="851217" y="1587465"/>
          <a:ext cx="7736268" cy="4786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MLD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Gabor Bajko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9833250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24/0106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rPr>
                        <a:t>24/0284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effectLst/>
                          <a:latin typeface="Times New Roman" panose="02020603050405020304" pitchFamily="18" charset="0"/>
                          <a:ea typeface="Times New Roman" panose="02020603050405020304" pitchFamily="18" charset="0"/>
                        </a:rPr>
                        <a:t>(Q&amp;A in 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Coordinated Transmission 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9132"/>
              </p:ext>
            </p:extLst>
          </p:nvPr>
        </p:nvGraphicFramePr>
        <p:xfrm>
          <a:off x="851217" y="1587465"/>
          <a:ext cx="7736268" cy="468632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TXOP Return in 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GeonHwan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7337371"/>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and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Sounding MAC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710194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for AP Failure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Yusuke Tanaka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5060263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 – Not ordered (Ordering by Sunday EOD GMT)</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4"/>
                        </a:rPr>
                        <a:t>24/0001</a:t>
                      </a:r>
                      <a:endParaRPr lang="en-US" sz="1100" b="0" i="0" u="sng" strike="noStrike">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5"/>
                        </a:rPr>
                        <a:t>24/0450</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Considerations of A Unified Initial Control Frame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Considerations of Transmissions of Initial Control Response frames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6"/>
                        </a:rPr>
                        <a:t>24/0573</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Channel bonding rules in EN 301 893 &amp; EN 303 687</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Guido R. Hiertz</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7"/>
                        </a:rPr>
                        <a:t>24/0577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08279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2"/>
                        </a:rPr>
                        <a:t>24/0589</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3"/>
                        </a:rPr>
                        <a:t>24/0591</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4"/>
                        </a:rPr>
                        <a:t>24/0602</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5"/>
                        </a:rPr>
                        <a:t>24/0635</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77030688"/>
              </p:ext>
            </p:extLst>
          </p:nvPr>
        </p:nvGraphicFramePr>
        <p:xfrm>
          <a:off x="851217" y="1587465"/>
          <a:ext cx="7736268" cy="41484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1100" b="0" i="0" u="sng" strike="noStrike">
                          <a:solidFill>
                            <a:srgbClr val="0563C1"/>
                          </a:solidFill>
                          <a:effectLst/>
                          <a:latin typeface="Calibri" panose="020F0502020204030204" pitchFamily="34" charset="0"/>
                          <a:hlinkClick r:id="rId2"/>
                        </a:rPr>
                        <a:t>23/1906</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Yapu</a:t>
                      </a:r>
                      <a:r>
                        <a:rPr lang="en-GB" sz="800" b="0" i="0" u="none" strike="noStrike" dirty="0">
                          <a:solidFill>
                            <a:srgbClr val="000000"/>
                          </a:solidFill>
                          <a:effectLst/>
                          <a:latin typeface="Times New Roman" panose="02020603050405020304" pitchFamily="18" charset="0"/>
                        </a:rPr>
                        <a:t>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3"/>
                        </a:rPr>
                        <a:t>24/0668</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4"/>
                        </a:rPr>
                        <a:t>24/0757</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0681486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24/0399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2"/>
                        </a:rPr>
                        <a:t>24/0782</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3"/>
                        </a:rPr>
                        <a:t>24/0783</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06576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2"/>
                        </a:rPr>
                        <a:t>24/0797</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3"/>
                        </a:rPr>
                        <a:t>24/0799</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4"/>
                        </a:rPr>
                        <a:t>24/0800</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5"/>
                        </a:rPr>
                        <a:t>24/0804</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6"/>
                        </a:rPr>
                        <a:t>24/0803</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7"/>
                        </a:rPr>
                        <a:t>24/0802</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1100" b="0" i="0" u="sng" strike="noStrike">
                          <a:solidFill>
                            <a:srgbClr val="0563C1"/>
                          </a:solidFill>
                          <a:effectLst/>
                          <a:latin typeface="Calibri" panose="020F0502020204030204" pitchFamily="34" charset="0"/>
                          <a:hlinkClick r:id="rId8"/>
                        </a:rPr>
                        <a:t>24/0224</a:t>
                      </a:r>
                      <a:endParaRPr lang="en-GB"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0879246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1100" b="0" i="0" u="sng" strike="noStrike">
                          <a:solidFill>
                            <a:srgbClr val="0563C1"/>
                          </a:solidFill>
                          <a:effectLst/>
                          <a:latin typeface="Calibri" panose="020F0502020204030204" pitchFamily="34" charset="0"/>
                          <a:hlinkClick r:id="rId2"/>
                        </a:rPr>
                        <a:t>24/814</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~150 </a:t>
            </a:r>
            <a:r>
              <a:rPr lang="en-US" sz="1600" dirty="0"/>
              <a:t>pending submissions (as of May 10)</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https://mentor.ieee.org/802.11/dcn/24/11-24-0748-01-00bn-tgbn-march-april-may-2024-teleconference-minutes.docx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24/0317</a:t>
            </a:r>
            <a:r>
              <a:rPr lang="en-US" sz="1400" b="0" dirty="0"/>
              <a:t> Coordinated Transmission ID							</a:t>
            </a:r>
            <a:r>
              <a:rPr lang="en-US" sz="1400" b="0" dirty="0" err="1"/>
              <a:t>Yanchun</a:t>
            </a:r>
            <a:r>
              <a:rPr lang="en-US" sz="1400" b="0" dirty="0"/>
              <a:t> Li</a:t>
            </a:r>
          </a:p>
          <a:p>
            <a:pPr>
              <a:buFont typeface="Arial" panose="020B0604020202020204" pitchFamily="34" charset="0"/>
              <a:buChar char="•"/>
            </a:pPr>
            <a:r>
              <a:rPr lang="en-US" sz="1400" b="0" dirty="0">
                <a:hlinkClick r:id="rId3"/>
              </a:rPr>
              <a:t>24/0405</a:t>
            </a:r>
            <a:r>
              <a:rPr lang="en-US" sz="1400" b="0" dirty="0"/>
              <a:t> Managed Networks under highly congested scenarios - Follow up	Inaki Val</a:t>
            </a:r>
          </a:p>
          <a:p>
            <a:pPr>
              <a:buFont typeface="Arial" panose="020B0604020202020204" pitchFamily="34" charset="0"/>
              <a:buChar char="•"/>
            </a:pPr>
            <a:r>
              <a:rPr lang="en-US" sz="1400" b="0" dirty="0">
                <a:solidFill>
                  <a:srgbClr val="FF0000"/>
                </a:solidFill>
              </a:rPr>
              <a:t>24/0453</a:t>
            </a:r>
            <a:r>
              <a:rPr lang="en-US" sz="1400" b="0" dirty="0"/>
              <a:t> Multi-AP Coordination and Roaming					Xiaofei Wang</a:t>
            </a:r>
          </a:p>
          <a:p>
            <a:pPr>
              <a:buFont typeface="Arial" panose="020B0604020202020204" pitchFamily="34" charset="0"/>
              <a:buChar char="•"/>
            </a:pPr>
            <a:r>
              <a:rPr lang="en-US" sz="1400" b="0" dirty="0">
                <a:solidFill>
                  <a:srgbClr val="FF0000"/>
                </a:solidFill>
              </a:rPr>
              <a:t>24/0454</a:t>
            </a:r>
            <a:r>
              <a:rPr lang="en-US" sz="1400" b="0" dirty="0"/>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solidFill>
                  <a:srgbClr val="FF0000"/>
                </a:solidFill>
              </a:rPr>
              <a:t>24/0511</a:t>
            </a:r>
            <a:r>
              <a:rPr lang="en-US" sz="1400" b="0" dirty="0"/>
              <a:t> Requirements and Functionalities for Multi-AP Framework		Rubayet Shafin</a:t>
            </a:r>
          </a:p>
          <a:p>
            <a:pPr>
              <a:buFont typeface="Arial" panose="020B0604020202020204" pitchFamily="34" charset="0"/>
              <a:buChar char="•"/>
            </a:pPr>
            <a:r>
              <a:rPr lang="en-US" sz="1400" b="0" dirty="0">
                <a:solidFill>
                  <a:srgbClr val="FF0000"/>
                </a:solidFill>
              </a:rPr>
              <a:t>24/0515</a:t>
            </a:r>
            <a:r>
              <a:rPr lang="en-US" sz="1400" b="0" dirty="0"/>
              <a:t> Multi-AP Coordination for AP Failure Mitigation			Jiayi Zhang</a:t>
            </a:r>
          </a:p>
          <a:p>
            <a:pPr>
              <a:buFont typeface="Arial" panose="020B0604020202020204" pitchFamily="34" charset="0"/>
              <a:buChar char="•"/>
            </a:pPr>
            <a:r>
              <a:rPr lang="en-US" sz="1400" b="0" dirty="0">
                <a:hlinkClick r:id="rId2"/>
              </a:rPr>
              <a:t>24/0384</a:t>
            </a:r>
            <a:r>
              <a:rPr lang="en-US" sz="1400" b="0" dirty="0"/>
              <a:t> Low Latency Based on L4S							Yan Li</a:t>
            </a:r>
          </a:p>
          <a:p>
            <a:pPr>
              <a:buFont typeface="Arial" panose="020B0604020202020204" pitchFamily="34" charset="0"/>
              <a:buChar char="•"/>
            </a:pPr>
            <a:r>
              <a:rPr lang="en-US" sz="1400" b="0" i="0" u="none" strike="noStrike" dirty="0">
                <a:solidFill>
                  <a:srgbClr val="FF0000"/>
                </a:solidFill>
                <a:effectLst/>
                <a:hlinkClick r:id="rId3"/>
              </a:rPr>
              <a:t>24/0411</a:t>
            </a:r>
            <a:r>
              <a:rPr lang="en-US" sz="1400" dirty="0"/>
              <a:t> </a:t>
            </a:r>
            <a:r>
              <a:rPr lang="en-US" sz="1400" b="0" i="0" u="none" strike="noStrike" dirty="0">
                <a:solidFill>
                  <a:srgbClr val="000000"/>
                </a:solidFill>
                <a:effectLst/>
              </a:rPr>
              <a:t>TXOP Return in C-TDMA</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r>
              <a:rPr lang="en-US" sz="1400" dirty="0"/>
              <a:t> </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chemeClr val="tx1"/>
                </a:solidFill>
                <a:hlinkClick r:id="rId2"/>
              </a:rPr>
              <a:t>24/0728</a:t>
            </a:r>
            <a:r>
              <a:rPr lang="en-GB" sz="1200" dirty="0">
                <a:solidFill>
                  <a:schemeClr val="tx1"/>
                </a:solidFill>
              </a:rPr>
              <a:t> Thoughts on DRU Pilots						Mengshi Hu</a:t>
            </a:r>
          </a:p>
          <a:p>
            <a:pPr lvl="1">
              <a:buFont typeface="Arial" panose="020B0604020202020204" pitchFamily="34" charset="0"/>
              <a:buChar char="•"/>
            </a:pPr>
            <a:r>
              <a:rPr lang="en-GB" sz="1200" dirty="0">
                <a:solidFill>
                  <a:schemeClr val="tx1"/>
                </a:solidFill>
                <a:hlinkClick r:id="rId3"/>
              </a:rPr>
              <a:t>24/0736</a:t>
            </a:r>
            <a:r>
              <a:rPr lang="en-GB" sz="1200" dirty="0">
                <a:solidFill>
                  <a:schemeClr val="tx1"/>
                </a:solidFill>
              </a:rPr>
              <a:t> Preamble and PE transmission in PPDU using DRU			</a:t>
            </a:r>
            <a:r>
              <a:rPr lang="en-GB" sz="1200" dirty="0" err="1">
                <a:solidFill>
                  <a:schemeClr val="tx1"/>
                </a:solidFill>
              </a:rPr>
              <a:t>Yapu</a:t>
            </a:r>
            <a:r>
              <a:rPr lang="en-GB" sz="1200" dirty="0">
                <a:solidFill>
                  <a:schemeClr val="tx1"/>
                </a:solidFill>
              </a:rPr>
              <a:t> Li</a:t>
            </a:r>
          </a:p>
          <a:p>
            <a:pPr lvl="1">
              <a:buFont typeface="Arial" panose="020B0604020202020204" pitchFamily="34" charset="0"/>
              <a:buChar char="•"/>
            </a:pPr>
            <a:r>
              <a:rPr lang="en-GB" sz="1200" dirty="0">
                <a:solidFill>
                  <a:srgbClr val="FF0000"/>
                </a:solidFill>
              </a:rPr>
              <a:t>24/0749 </a:t>
            </a:r>
            <a:r>
              <a:rPr lang="en-GB" sz="1200" dirty="0">
                <a:solidFill>
                  <a:schemeClr val="tx1"/>
                </a:solidFill>
              </a:rPr>
              <a:t>Thoughts on STF Design for DRU					Bo Gong</a:t>
            </a:r>
          </a:p>
          <a:p>
            <a:pPr lvl="1">
              <a:buFont typeface="Arial" panose="020B0604020202020204" pitchFamily="34" charset="0"/>
              <a:buChar char="•"/>
            </a:pPr>
            <a:r>
              <a:rPr lang="en-GB" sz="1200" dirty="0">
                <a:solidFill>
                  <a:srgbClr val="FF0000"/>
                </a:solidFill>
              </a:rPr>
              <a:t>24/0752 </a:t>
            </a:r>
            <a:r>
              <a:rPr lang="en-GB" sz="1200" dirty="0">
                <a:solidFill>
                  <a:schemeClr val="tx1"/>
                </a:solidFill>
              </a:rPr>
              <a:t>STF design consideration for </a:t>
            </a:r>
            <a:r>
              <a:rPr lang="en-GB" sz="1200" dirty="0" err="1">
                <a:solidFill>
                  <a:schemeClr val="tx1"/>
                </a:solidFill>
              </a:rPr>
              <a:t>dRU</a:t>
            </a:r>
            <a:r>
              <a:rPr lang="en-GB" sz="1200" dirty="0">
                <a:solidFill>
                  <a:schemeClr val="tx1"/>
                </a:solidFill>
              </a:rPr>
              <a:t>					Lin Yang</a:t>
            </a:r>
          </a:p>
          <a:p>
            <a:pPr lvl="1">
              <a:buFont typeface="Arial" panose="020B0604020202020204" pitchFamily="34" charset="0"/>
              <a:buChar char="•"/>
            </a:pPr>
            <a:r>
              <a:rPr lang="en-GB" sz="1200" dirty="0">
                <a:solidFill>
                  <a:srgbClr val="FF0000"/>
                </a:solidFill>
              </a:rPr>
              <a:t>24/0766 </a:t>
            </a:r>
            <a:r>
              <a:rPr lang="en-GB" sz="1200" dirty="0">
                <a:solidFill>
                  <a:schemeClr val="tx1"/>
                </a:solidFill>
              </a:rPr>
              <a:t>Distribution Bandwidth within 80 MHz for DRU			Eunsung Park</a:t>
            </a:r>
          </a:p>
          <a:p>
            <a:pPr lvl="1">
              <a:buFont typeface="Arial" panose="020B0604020202020204" pitchFamily="34" charset="0"/>
              <a:buChar char="•"/>
            </a:pPr>
            <a:r>
              <a:rPr lang="en-GB" sz="1200" dirty="0">
                <a:solidFill>
                  <a:srgbClr val="FF0000"/>
                </a:solidFill>
              </a:rPr>
              <a:t>24/0767 </a:t>
            </a:r>
            <a:r>
              <a:rPr lang="en-GB" sz="1200" dirty="0">
                <a:solidFill>
                  <a:schemeClr val="tx1"/>
                </a:solidFill>
              </a:rPr>
              <a:t>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24/0101</a:t>
            </a:r>
            <a:r>
              <a:rPr lang="en-US" sz="1200" dirty="0">
                <a:solidFill>
                  <a:schemeClr val="tx1"/>
                </a:solidFill>
              </a:rPr>
              <a:t> MLD Roaming									Gabor </a:t>
            </a:r>
            <a:r>
              <a:rPr lang="en-US" sz="1200" dirty="0" err="1">
                <a:solidFill>
                  <a:schemeClr val="tx1"/>
                </a:solidFill>
              </a:rPr>
              <a:t>Bajko</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3"/>
              </a:rPr>
              <a:t>24/0106</a:t>
            </a:r>
            <a:r>
              <a:rPr lang="en-US" sz="1200" dirty="0">
                <a:solidFill>
                  <a:schemeClr val="tx1"/>
                </a:solidFill>
              </a:rPr>
              <a:t> Seamless Roaming Consideration						Hitoshi MORIOKA</a:t>
            </a:r>
          </a:p>
          <a:p>
            <a:pPr lvl="1">
              <a:buFont typeface="Arial" panose="020B0604020202020204" pitchFamily="34" charset="0"/>
              <a:buChar char="•"/>
            </a:pPr>
            <a:r>
              <a:rPr lang="en-US" sz="1200" b="0" i="0" u="none" strike="noStrike" dirty="0">
                <a:solidFill>
                  <a:srgbClr val="FF0000"/>
                </a:solidFill>
                <a:effectLst/>
              </a:rPr>
              <a:t>24/0349</a:t>
            </a:r>
            <a:r>
              <a:rPr lang="en-US" sz="1200" dirty="0"/>
              <a:t> </a:t>
            </a:r>
            <a:r>
              <a:rPr lang="en-US" sz="1200" b="0" i="0" u="none" strike="noStrike" dirty="0">
                <a:solidFill>
                  <a:srgbClr val="000000"/>
                </a:solidFill>
                <a:effectLst/>
              </a:rPr>
              <a:t>Enhanced Fast BSS Transition</a:t>
            </a:r>
            <a:r>
              <a:rPr lang="en-US" sz="1200" dirty="0"/>
              <a:t> 						</a:t>
            </a:r>
            <a:r>
              <a:rPr lang="en-US" sz="1200" b="0" i="0" u="none" strike="noStrike" dirty="0">
                <a:solidFill>
                  <a:srgbClr val="000000"/>
                </a:solidFill>
                <a:effectLst/>
              </a:rPr>
              <a:t>Guogang Huang</a:t>
            </a:r>
          </a:p>
          <a:p>
            <a:pPr lvl="1">
              <a:buFont typeface="Arial" panose="020B0604020202020204" pitchFamily="34" charset="0"/>
              <a:buChar char="•"/>
            </a:pPr>
            <a:r>
              <a:rPr lang="en-US" sz="1200" b="0" i="0" u="sng" strike="noStrike" dirty="0">
                <a:solidFill>
                  <a:srgbClr val="0563C1"/>
                </a:solidFill>
                <a:effectLst/>
                <a:hlinkClick r:id="rId4"/>
              </a:rPr>
              <a:t>24/0396</a:t>
            </a:r>
            <a:r>
              <a:rPr lang="en-US" sz="1200" dirty="0"/>
              <a:t> </a:t>
            </a:r>
            <a:r>
              <a:rPr lang="en-US" sz="1200" b="0" i="0" u="none" strike="noStrike" dirty="0">
                <a:solidFill>
                  <a:srgbClr val="000000"/>
                </a:solidFill>
                <a:effectLst/>
              </a:rPr>
              <a:t>Seamless roaming within a mobility domain - follow up</a:t>
            </a:r>
            <a:r>
              <a:rPr lang="en-US" sz="1200" dirty="0"/>
              <a:t> 			</a:t>
            </a:r>
            <a:r>
              <a:rPr lang="en-US" sz="1200" b="0" i="0" u="none" strike="noStrike" dirty="0">
                <a:solidFill>
                  <a:srgbClr val="000000"/>
                </a:solidFill>
                <a:effectLst/>
              </a:rPr>
              <a:t>Binita Gupta</a:t>
            </a:r>
            <a:r>
              <a:rPr lang="en-US" sz="1200" dirty="0"/>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rPr>
              <a:t>24/0768 </a:t>
            </a:r>
            <a:r>
              <a:rPr lang="en-GB" sz="1200" dirty="0"/>
              <a:t>40 MHz Tone Plan and Pilot Design for DRU		Eunsung Park</a:t>
            </a:r>
          </a:p>
          <a:p>
            <a:pPr lvl="1">
              <a:buFont typeface="Arial" panose="020B0604020202020204" pitchFamily="34" charset="0"/>
              <a:buChar char="•"/>
            </a:pPr>
            <a:r>
              <a:rPr lang="en-GB" sz="1200" dirty="0">
                <a:solidFill>
                  <a:srgbClr val="FF0000"/>
                </a:solidFill>
              </a:rPr>
              <a:t>24/0769 </a:t>
            </a:r>
            <a:r>
              <a:rPr lang="en-GB" sz="1200" dirty="0"/>
              <a:t>On the Pilot Tone Allocations in DRU			Mahmoud Kamel</a:t>
            </a:r>
          </a:p>
          <a:p>
            <a:pPr lvl="1">
              <a:buFont typeface="Arial" panose="020B0604020202020204" pitchFamily="34" charset="0"/>
              <a:buChar char="•"/>
            </a:pPr>
            <a:r>
              <a:rPr lang="en-GB" sz="1200" dirty="0">
                <a:solidFill>
                  <a:srgbClr val="FF0000"/>
                </a:solidFill>
              </a:rPr>
              <a:t>24/0790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2"/>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3"/>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4"/>
              </a:rPr>
              <a:t>24/0801</a:t>
            </a:r>
            <a:r>
              <a:rPr lang="en-GB" sz="1200" dirty="0"/>
              <a:t> Discussion on Distribution Bandwidth of DRU		Mengshi Hu</a:t>
            </a:r>
          </a:p>
          <a:p>
            <a:pPr lvl="1">
              <a:buFont typeface="Arial" panose="020B0604020202020204" pitchFamily="34" charset="0"/>
              <a:buChar char="•"/>
            </a:pPr>
            <a:r>
              <a:rPr lang="en-GB" sz="1200" dirty="0">
                <a:hlinkClick r:id="rId5"/>
              </a:rPr>
              <a:t>24/0814</a:t>
            </a:r>
            <a:r>
              <a:rPr lang="en-GB" sz="1200" dirty="0"/>
              <a:t> Tone distribution in DRUs					Yan Xin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chemeClr val="tx1"/>
                </a:solidFill>
                <a:effectLst/>
                <a:hlinkClick r:id="rId2"/>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1">
              <a:buFont typeface="Arial" panose="020B0604020202020204" pitchFamily="34" charset="0"/>
              <a:buChar char="•"/>
            </a:pPr>
            <a:r>
              <a:rPr lang="en-US" sz="1200" b="0" i="0" strike="noStrike" dirty="0">
                <a:solidFill>
                  <a:srgbClr val="FF0000"/>
                </a:solidFill>
                <a:effectLst/>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noStrike" dirty="0">
                <a:solidFill>
                  <a:srgbClr val="FF0000"/>
                </a:solidFill>
                <a:effectLst/>
              </a:rPr>
              <a:t>23/2153</a:t>
            </a:r>
            <a:r>
              <a:rPr lang="en-US" sz="1200" dirty="0"/>
              <a:t> </a:t>
            </a:r>
            <a:r>
              <a:rPr lang="en-US" sz="1200" i="0" u="none" strike="noStrike" dirty="0">
                <a:solidFill>
                  <a:srgbClr val="000000"/>
                </a:solidFill>
                <a:effectLst/>
              </a:rPr>
              <a:t>UHR transmission reliability improvement</a:t>
            </a:r>
            <a:r>
              <a:rPr lang="en-US" sz="1200" dirty="0"/>
              <a:t> 						</a:t>
            </a:r>
            <a:r>
              <a:rPr lang="en-US" sz="1200" i="0" u="none" strike="noStrike" dirty="0">
                <a:solidFill>
                  <a:srgbClr val="000000"/>
                </a:solidFill>
                <a:effectLst/>
              </a:rPr>
              <a:t>Yonggang Fang</a:t>
            </a:r>
            <a:r>
              <a:rPr lang="en-US" sz="1200" dirty="0"/>
              <a:t> </a:t>
            </a:r>
          </a:p>
          <a:p>
            <a:pPr lvl="1">
              <a:buFont typeface="Arial" panose="020B0604020202020204" pitchFamily="34" charset="0"/>
              <a:buChar char="•"/>
            </a:pPr>
            <a:r>
              <a:rPr lang="en-US" sz="1200" i="0" u="none" strike="noStrike" dirty="0">
                <a:solidFill>
                  <a:srgbClr val="FF0000"/>
                </a:solidFill>
                <a:effectLst/>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3"/>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rPr>
              <a:t>24/0810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2"/>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24/0573</a:t>
            </a:r>
            <a:r>
              <a:rPr lang="en-US" sz="1400" b="0" dirty="0"/>
              <a:t>* Channel bonding rules in EN 301 893 &amp; EN 303 687		Guido R. </a:t>
            </a:r>
            <a:r>
              <a:rPr lang="en-US" sz="1400" b="0" dirty="0" err="1"/>
              <a:t>Hiertz</a:t>
            </a:r>
            <a:endParaRPr lang="en-US" sz="1400" b="0" dirty="0"/>
          </a:p>
          <a:p>
            <a:pPr>
              <a:buFont typeface="Arial" panose="020B0604020202020204" pitchFamily="34" charset="0"/>
              <a:buChar char="•"/>
            </a:pPr>
            <a:r>
              <a:rPr lang="en-US" sz="1400" b="0" dirty="0">
                <a:hlinkClick r:id="rId3"/>
              </a:rPr>
              <a:t>24/0444</a:t>
            </a:r>
            <a:r>
              <a:rPr lang="en-US" sz="1400" b="0" dirty="0"/>
              <a:t> Considerations on Joint Transmission				</a:t>
            </a:r>
            <a:r>
              <a:rPr lang="en-US" sz="1400" b="0" dirty="0" err="1"/>
              <a:t>Kazunobu</a:t>
            </a:r>
            <a:r>
              <a:rPr lang="en-US" sz="1400" b="0" dirty="0"/>
              <a:t> Serizawa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7" name="TextBox 16">
            <a:extLst>
              <a:ext uri="{FF2B5EF4-FFF2-40B4-BE49-F238E27FC236}">
                <a16:creationId xmlns:a16="http://schemas.microsoft.com/office/drawing/2014/main" id="{C24293F1-993A-D54E-A9A5-DC7F15030298}"/>
              </a:ext>
            </a:extLst>
          </p:cNvPr>
          <p:cNvSpPr txBox="1"/>
          <p:nvPr/>
        </p:nvSpPr>
        <p:spPr>
          <a:xfrm>
            <a:off x="696913" y="6205864"/>
            <a:ext cx="3421129" cy="307777"/>
          </a:xfrm>
          <a:prstGeom prst="rect">
            <a:avLst/>
          </a:prstGeom>
          <a:noFill/>
        </p:spPr>
        <p:txBody>
          <a:bodyPr wrap="none" rtlCol="0">
            <a:spAutoFit/>
          </a:bodyPr>
          <a:lstStyle/>
          <a:p>
            <a:r>
              <a:rPr lang="en-US" sz="1400" dirty="0">
                <a:solidFill>
                  <a:schemeClr val="tx1"/>
                </a:solidFill>
              </a:rPr>
              <a:t>*Out of order to get some regulatory insights</a:t>
            </a:r>
          </a:p>
        </p:txBody>
      </p:sp>
    </p:spTree>
    <p:extLst>
      <p:ext uri="{BB962C8B-B14F-4D97-AF65-F5344CB8AC3E}">
        <p14:creationId xmlns:p14="http://schemas.microsoft.com/office/powerpoint/2010/main" val="381402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203204</TotalTime>
  <Words>6028</Words>
  <Application>Microsoft Office PowerPoint</Application>
  <PresentationFormat>On-screen Show (4:3)</PresentationFormat>
  <Paragraphs>1558</Paragraphs>
  <Slides>54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 Pending SPs</vt:lpstr>
      <vt:lpstr>Monday Joint Agenda-PM1</vt:lpstr>
      <vt:lpstr>Summary from March 2024 meeting</vt:lpstr>
      <vt:lpstr>Approve TG Minutes</vt:lpstr>
      <vt:lpstr>Submissions (MAP Part 1)</vt:lpstr>
      <vt:lpstr>Monday Joint Agenda-PM2</vt:lpstr>
      <vt:lpstr>Submissions (MAP Part 2+Misc.)</vt:lpstr>
      <vt:lpstr>Tuesday PHY Agenda–AM2</vt:lpstr>
      <vt:lpstr>Tuesday MAC Agenda–AM2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2024-05-10T17:22:58Z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