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9" r:id="rId22"/>
    <p:sldId id="1018" r:id="rId23"/>
    <p:sldId id="365" r:id="rId24"/>
    <p:sldId id="1016" r:id="rId25"/>
    <p:sldId id="1100" r:id="rId26"/>
    <p:sldId id="1085" r:id="rId27"/>
    <p:sldId id="1089" r:id="rId28"/>
    <p:sldId id="356" r:id="rId29"/>
    <p:sldId id="1039" r:id="rId30"/>
    <p:sldId id="1069" r:id="rId31"/>
    <p:sldId id="997" r:id="rId32"/>
    <p:sldId id="362" r:id="rId33"/>
    <p:sldId id="1014" r:id="rId34"/>
    <p:sldId id="981" r:id="rId35"/>
    <p:sldId id="1015" r:id="rId36"/>
    <p:sldId id="323"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A653B2-0DC2-49BC-8A1B-D3EA3B6D2C41}" v="159" dt="2024-05-14T06:51:28.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14T17:24:32.429" v="2683" actId="20577"/>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3T05:18:43.928" v="1870" actId="20577"/>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3T05:18:43.928" v="1870"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3T05:18:30.619" v="1859" actId="313"/>
        <pc:sldMkLst>
          <pc:docMk/>
          <pc:sldMk cId="2243228416" sldId="299"/>
        </pc:sldMkLst>
        <pc:spChg chg="mod">
          <ac:chgData name="Alfred Asterjadhi" userId="39de57b9-85c0-4fd1-aaac-8ca2b6560ad0" providerId="ADAL" clId="{E4A653B2-0DC2-49BC-8A1B-D3EA3B6D2C41}" dt="2024-05-13T05:18:30.619" v="1859" actId="313"/>
          <ac:spMkLst>
            <pc:docMk/>
            <pc:sldMk cId="2243228416" sldId="299"/>
            <ac:spMk id="3" creationId="{3857177C-4F12-41D1-AB93-6925069E5DB9}"/>
          </ac:spMkLst>
        </pc:spChg>
        <pc:spChg chg="mod">
          <ac:chgData name="Alfred Asterjadhi" userId="39de57b9-85c0-4fd1-aaac-8ca2b6560ad0" providerId="ADAL" clId="{E4A653B2-0DC2-49BC-8A1B-D3EA3B6D2C41}" dt="2024-05-10T01:54:19.306" v="1260" actId="2057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0T01:59:05.847" v="1321" actId="20577"/>
        <pc:sldMkLst>
          <pc:docMk/>
          <pc:sldMk cId="3930036297" sldId="356"/>
        </pc:sldMkLst>
        <pc:spChg chg="mod">
          <ac:chgData name="Alfred Asterjadhi" userId="39de57b9-85c0-4fd1-aaac-8ca2b6560ad0" providerId="ADAL" clId="{E4A653B2-0DC2-49BC-8A1B-D3EA3B6D2C41}" dt="2024-04-05T00:38:54.971" v="254"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0T01:59:05.847" v="1321" actId="2057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4T08:24:55.197" v="2560" actId="20577"/>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4T08:24:55.197" v="2560" actId="20577"/>
          <ac:spMkLst>
            <pc:docMk/>
            <pc:sldMk cId="3576977642" sldId="362"/>
            <ac:spMk id="16" creationId="{CA1A1623-65F8-E7F3-860B-98677C489FFA}"/>
          </ac:spMkLst>
        </pc:s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4-09T16:28:47.206" v="353" actId="1076"/>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4-09T16:28:47.206" v="353" actId="1076"/>
          <ac:spMkLst>
            <pc:docMk/>
            <pc:sldMk cId="3502069675" sldId="1014"/>
            <ac:spMk id="14" creationId="{5010A2F4-53EA-7902-A741-87187EFE35D3}"/>
          </ac:spMkLst>
        </pc:spChg>
        <pc:spChg chg="mod">
          <ac:chgData name="Alfred Asterjadhi" userId="39de57b9-85c0-4fd1-aaac-8ca2b6560ad0" providerId="ADAL" clId="{E4A653B2-0DC2-49BC-8A1B-D3EA3B6D2C41}" dt="2024-04-09T16:28:43.759" v="352" actId="14100"/>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4-09T16:27:57.680" v="345" actId="20577"/>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4-05T00:39:42.938" v="278" actId="6264"/>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4-05T00:39:42.938" v="278" actId="6264"/>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mod chgLayout">
        <pc:chgData name="Alfred Asterjadhi" userId="39de57b9-85c0-4fd1-aaac-8ca2b6560ad0" providerId="ADAL" clId="{E4A653B2-0DC2-49BC-8A1B-D3EA3B6D2C41}" dt="2024-04-05T00:39:10.365" v="263" actId="6264"/>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mod chgLayout">
        <pc:chgData name="Alfred Asterjadhi" userId="39de57b9-85c0-4fd1-aaac-8ca2b6560ad0" providerId="ADAL" clId="{E4A653B2-0DC2-49BC-8A1B-D3EA3B6D2C41}" dt="2024-04-05T00:39:15.685" v="265" actId="6264"/>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4T10:21:14.734" v="2681" actId="20577"/>
        <pc:sldMkLst>
          <pc:docMk/>
          <pc:sldMk cId="2501485540" sldId="1085"/>
        </pc:sldMkLst>
        <pc:spChg chg="mod">
          <ac:chgData name="Alfred Asterjadhi" userId="39de57b9-85c0-4fd1-aaac-8ca2b6560ad0" providerId="ADAL" clId="{E4A653B2-0DC2-49BC-8A1B-D3EA3B6D2C41}" dt="2024-05-13T05:20:28.627" v="192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4T10:21:14.734" v="2681"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0T01:58:47.877" v="1318"/>
        <pc:sldMkLst>
          <pc:docMk/>
          <pc:sldMk cId="174397000" sldId="1089"/>
        </pc:sldMkLst>
        <pc:spChg chg="mod">
          <ac:chgData name="Alfred Asterjadhi" userId="39de57b9-85c0-4fd1-aaac-8ca2b6560ad0" providerId="ADAL" clId="{E4A653B2-0DC2-49BC-8A1B-D3EA3B6D2C41}" dt="2024-05-10T01:48:36.636" v="1195" actId="20577"/>
          <ac:spMkLst>
            <pc:docMk/>
            <pc:sldMk cId="174397000" sldId="1089"/>
            <ac:spMk id="2" creationId="{4B5F0D0E-8BB7-48AB-9160-728B8B3399A2}"/>
          </ac:spMkLst>
        </pc:spChg>
        <pc:spChg chg="mod">
          <ac:chgData name="Alfred Asterjadhi" userId="39de57b9-85c0-4fd1-aaac-8ca2b6560ad0" providerId="ADAL" clId="{E4A653B2-0DC2-49BC-8A1B-D3EA3B6D2C41}" dt="2024-05-10T01:58:47.877" v="1318"/>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3T08:46:55.853" v="2145" actId="20577"/>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3T08:46:55.853" v="2145" actId="20577"/>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4T17:24:32.429" v="2683" actId="20577"/>
        <pc:sldMasterMkLst>
          <pc:docMk/>
          <pc:sldMasterMk cId="0" sldId="2147483648"/>
        </pc:sldMasterMkLst>
        <pc:spChg chg="mod">
          <ac:chgData name="Alfred Asterjadhi" userId="39de57b9-85c0-4fd1-aaac-8ca2b6560ad0" providerId="ADAL" clId="{E4A653B2-0DC2-49BC-8A1B-D3EA3B6D2C41}" dt="2024-05-14T17:24:32.429" v="2683"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40-00-00be-sa-ballot-cr-for-35-3-16-8-3.docx" TargetMode="External"/><Relationship Id="rId3" Type="http://schemas.openxmlformats.org/officeDocument/2006/relationships/hyperlink" Target="https://mentor.ieee.org/802.11/dcn/24/11-24-0289-03-00be-tgbe-sa1-security-comment-resolutions.docx" TargetMode="External"/><Relationship Id="rId7" Type="http://schemas.openxmlformats.org/officeDocument/2006/relationships/hyperlink" Target="https://mentor.ieee.org/802.11/dcn/24/11-24-0326-02-00be-sa1-resolution-for-cids-assigned-to-abhi.docx" TargetMode="External"/><Relationship Id="rId12" Type="http://schemas.openxmlformats.org/officeDocument/2006/relationships/hyperlink" Target="https://mentor.ieee.org/802.11/dcn/24/11-24-0355-00-00be-cr-for-misc-cids.docx" TargetMode="External"/><Relationship Id="rId2" Type="http://schemas.openxmlformats.org/officeDocument/2006/relationships/hyperlink" Target="https://mentor.ieee.org/802.11/dcn/24/11-24-0261-01-00be-sa-ballot-cr-for-ttlm-element.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25-00-00be-cr-for-miscellaneous-cids-on-mlo.docx" TargetMode="External"/><Relationship Id="rId11" Type="http://schemas.openxmlformats.org/officeDocument/2006/relationships/hyperlink" Target="https://mentor.ieee.org/802.11/dcn/24/11-24-0354-01-00be-cr-for-max-setup-link-cids.docx" TargetMode="External"/><Relationship Id="rId5" Type="http://schemas.openxmlformats.org/officeDocument/2006/relationships/hyperlink" Target="https://mentor.ieee.org/802.11/dcn/24/11-24-0324-05-00be-cr-for-802-11be-isb.docx" TargetMode="External"/><Relationship Id="rId10" Type="http://schemas.openxmlformats.org/officeDocument/2006/relationships/hyperlink" Target="https://mentor.ieee.org/802.11/dcn/24/11-24-0353-03-00be-d5-0-cr-for-ml-reconfiguration-part-2.docx" TargetMode="External"/><Relationship Id="rId4" Type="http://schemas.openxmlformats.org/officeDocument/2006/relationships/hyperlink" Target="https://mentor.ieee.org/802.11/dcn/24/11-24-0296-10-00be-cr-for-miscellaneous-cids.docx" TargetMode="External"/><Relationship Id="rId9" Type="http://schemas.openxmlformats.org/officeDocument/2006/relationships/hyperlink" Target="https://mentor.ieee.org/802.11/dcn/24/11-24-0350-00-00be-cr-for-cids-on-sc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699-00-00be-sb1-cr-for-cids-22000-and-22001.docx" TargetMode="External"/><Relationship Id="rId3" Type="http://schemas.openxmlformats.org/officeDocument/2006/relationships/hyperlink" Target="https://mentor.ieee.org/802.11/dcn/24/11-24-0359-04-00be-d5-0-cr-for-p2p-buffer-report.docx" TargetMode="External"/><Relationship Id="rId7" Type="http://schemas.openxmlformats.org/officeDocument/2006/relationships/hyperlink" Target="https://mentor.ieee.org/802.11/dcn/24/11-24-0578-00-00be-channel-usage.docx" TargetMode="External"/><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73-02-00be-saballotd5-0-cid22342.docx" TargetMode="External"/><Relationship Id="rId5" Type="http://schemas.openxmlformats.org/officeDocument/2006/relationships/hyperlink" Target="https://mentor.ieee.org/802.11/dcn/24/11-24-0371-01-00be-d5-0-cr-for-cids-on-r-twt-part-1.docx" TargetMode="External"/><Relationship Id="rId10" Type="http://schemas.openxmlformats.org/officeDocument/2006/relationships/hyperlink" Target="https://mentor.ieee.org/802.11/dcn/24/11-24-0738-00-00be-d5-0-cr-for-cid-22412.docx" TargetMode="External"/><Relationship Id="rId4" Type="http://schemas.openxmlformats.org/officeDocument/2006/relationships/hyperlink" Target="https://mentor.ieee.org/802.11/dcn/24/11-24-0364-02-00be-sa1-resolution-for-cids-assigned-to-sanket.docx" TargetMode="External"/><Relationship Id="rId9" Type="http://schemas.openxmlformats.org/officeDocument/2006/relationships/hyperlink" Target="https://mentor.ieee.org/802.11/dcn/24/11-24-0739-00-00be-sa-ballot-cr-for-cid-22202.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28-00-00be-sa1-bugfixes.docx" TargetMode="External"/><Relationship Id="rId3" Type="http://schemas.openxmlformats.org/officeDocument/2006/relationships/hyperlink" Target="https://mentor.ieee.org/802.11/dcn/24/11-24-0324-05-00be-cr-for-802-11be-isb.docx" TargetMode="External"/><Relationship Id="rId7" Type="http://schemas.openxmlformats.org/officeDocument/2006/relationships/hyperlink" Target="https://mentor.ieee.org/802.11/dcn/24/11-24-0325-01-00be-cr-for-miscellaneous-cids-on-mlo.docx" TargetMode="External"/><Relationship Id="rId2" Type="http://schemas.openxmlformats.org/officeDocument/2006/relationships/hyperlink" Target="https://mentor.ieee.org/802.11/dcn/24/11-24-0255-07-00be-tgbe-editor-s-report-on-initial-sa-ballo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96-10-00be-cr-for-miscellaneous-cids.docx" TargetMode="External"/><Relationship Id="rId5" Type="http://schemas.openxmlformats.org/officeDocument/2006/relationships/hyperlink" Target="https://mentor.ieee.org/802.11/dcn/24/11-24-0340-01-00be-sa-ballot-cr-for-35-3-16-8-3.docx" TargetMode="External"/><Relationship Id="rId4" Type="http://schemas.openxmlformats.org/officeDocument/2006/relationships/hyperlink" Target="https://mentor.ieee.org/802.11/dcn/24/11-24-0699-01-00be-sb1-cr-for-cids-22000-and-22001.docx" TargetMode="External"/><Relationship Id="rId9" Type="http://schemas.openxmlformats.org/officeDocument/2006/relationships/hyperlink" Target="https://mentor.ieee.org/802.11/dcn/23/11-23-0442-49-00be-tgbe-motions-list-part-4.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254-11-00be-ieee-802-11be-initial-sa-ballot-comments.xlsx" TargetMode="External"/><Relationship Id="rId2" Type="http://schemas.openxmlformats.org/officeDocument/2006/relationships/hyperlink" Target="https://mentor.ieee.org/802.11/dcn/24/11-24-0632-15-00be-mar-ma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647-04-00be-tgbe-march-may-teleconference-minutes.docx" TargetMode="External"/><Relationship Id="rId2" Type="http://schemas.openxmlformats.org/officeDocument/2006/relationships/hyperlink" Target="https://mentor.ieee.org/802.11/dcn/24/11-24-0557-03-00be-tgbe-march-2024-meeting-minute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442-50-00be-tgbe-motions-list-part-4.pptx" TargetMode="External"/><Relationship Id="rId3" Type="http://schemas.openxmlformats.org/officeDocument/2006/relationships/hyperlink" Target="https://mentor.ieee.org/802.11/dcn/24/11-24-0338-00-00be-cids-related-to-rtwt.docx" TargetMode="External"/><Relationship Id="rId7" Type="http://schemas.openxmlformats.org/officeDocument/2006/relationships/hyperlink" Target="https://mentor.ieee.org/802.11/dcn/24/11-24-0828-01-00be-sa1-bugfixes.docx" TargetMode="External"/><Relationship Id="rId2" Type="http://schemas.openxmlformats.org/officeDocument/2006/relationships/hyperlink" Target="https://mentor.ieee.org/802.11/dcn/24/11-24-0305-06-00be-cr-for-rcm-releva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6-02-00be-sa1-resolution-for-cids-assigned-to-abhi.docx" TargetMode="External"/><Relationship Id="rId5" Type="http://schemas.openxmlformats.org/officeDocument/2006/relationships/hyperlink" Target="https://mentor.ieee.org/802.11/dcn/24/11-24-0355-00-00be-cr-for-misc-cids.docx" TargetMode="External"/><Relationship Id="rId4" Type="http://schemas.openxmlformats.org/officeDocument/2006/relationships/hyperlink" Target="https://mentor.ieee.org/802.11/dcn/24/11-24-0350-00-00be-cr-for-cids-on-scs.doc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442-49-00be-tgbe-motions-list-part-4.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 and conf calls</a:t>
            </a:r>
          </a:p>
          <a:p>
            <a:pPr>
              <a:buFont typeface="Arial" panose="020B0604020202020204" pitchFamily="34" charset="0"/>
              <a:buChar char="•"/>
            </a:pPr>
            <a:r>
              <a:rPr lang="en-US" sz="1800" dirty="0"/>
              <a:t>Approve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lvl="0">
              <a:buFont typeface="Arial" panose="020B0604020202020204" pitchFamily="34" charset="0"/>
              <a:buChar char="•"/>
            </a:pPr>
            <a:r>
              <a:rPr lang="en-US" altLang="en-US" sz="1400" dirty="0"/>
              <a:t>Monday,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TGbe minutes from March 2024 meeting</a:t>
            </a:r>
          </a:p>
          <a:p>
            <a:pPr lvl="1">
              <a:lnSpc>
                <a:spcPct val="80000"/>
              </a:lnSpc>
              <a:buFont typeface="Arial" panose="020B0604020202020204" pitchFamily="34" charset="0"/>
              <a:buChar char="•"/>
            </a:pPr>
            <a:r>
              <a:rPr lang="en-US" altLang="en-US" sz="1200" dirty="0"/>
              <a:t>TGbe officers’ Confirmation</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2423236219"/>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75374433"/>
              </p:ext>
            </p:extLst>
          </p:nvPr>
        </p:nvGraphicFramePr>
        <p:xfrm>
          <a:off x="851217" y="1582301"/>
          <a:ext cx="7736268" cy="40621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24/261r1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 ballot CR for TTLM element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Mikael </a:t>
                      </a:r>
                      <a:r>
                        <a:rPr lang="en-GB" sz="1000" dirty="0" err="1">
                          <a:solidFill>
                            <a:schemeClr val="tx1"/>
                          </a:solidFill>
                          <a:effectLst/>
                          <a:latin typeface="+mn-lt"/>
                          <a:ea typeface="Times New Roman" panose="02020603050405020304" pitchFamily="18" charset="0"/>
                        </a:rPr>
                        <a:t>Lorgeoux</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9Y, 23 N, 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1</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24/289r3</a:t>
                      </a:r>
                      <a:endParaRPr lang="en-US" sz="1000" u="none"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TGbe SA1 Security Comment Resolutions</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Michael Montemurro</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4"/>
                        </a:rPr>
                        <a:t>24/296r10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Po-Kai Huang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NOM 1C: 27Y, 24N, 16A.</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42628808"/>
                  </a:ext>
                </a:extLst>
              </a:tr>
              <a:tr h="297047">
                <a:tc>
                  <a:txBody>
                    <a:bodyPr/>
                    <a:lstStyle/>
                    <a:p>
                      <a:pPr marL="0" marR="0" algn="ctr">
                        <a:spcBef>
                          <a:spcPts val="0"/>
                        </a:spcBef>
                        <a:spcAft>
                          <a:spcPts val="0"/>
                        </a:spcAft>
                      </a:pPr>
                      <a:r>
                        <a:rPr lang="en-GB" sz="1000" u="none">
                          <a:solidFill>
                            <a:schemeClr val="tx1"/>
                          </a:solidFill>
                          <a:effectLst/>
                          <a:latin typeface="+mn-lt"/>
                          <a:ea typeface="Times New Roman" panose="02020603050405020304" pitchFamily="18" charset="0"/>
                          <a:hlinkClick r:id="rId5"/>
                        </a:rPr>
                        <a:t>24/324r5</a:t>
                      </a:r>
                      <a:endParaRPr lang="en-US" sz="10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802.11be ISB</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a:solidFill>
                            <a:schemeClr val="tx1"/>
                          </a:solidFill>
                          <a:effectLst/>
                          <a:latin typeface="+mn-lt"/>
                          <a:ea typeface="Times New Roman" panose="02020603050405020304" pitchFamily="18" charset="0"/>
                        </a:rPr>
                        <a:t>Laurent Cariou</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4401310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6"/>
                        </a:rPr>
                        <a:t>24/325r0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 on MLO</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Giovanni </a:t>
                      </a:r>
                      <a:r>
                        <a:rPr lang="en-GB" sz="1000" dirty="0" err="1">
                          <a:solidFill>
                            <a:schemeClr val="tx1"/>
                          </a:solidFill>
                          <a:effectLst/>
                          <a:latin typeface="+mn-lt"/>
                          <a:ea typeface="Times New Roman" panose="02020603050405020304" pitchFamily="18" charset="0"/>
                        </a:rPr>
                        <a:t>Chisci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53473197"/>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7"/>
                        </a:rPr>
                        <a:t>24/326r2</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SA1: Resolution for CIDs assigned to Abhi</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6</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83384087"/>
                  </a:ext>
                </a:extLst>
              </a:tr>
              <a:tr h="297047">
                <a:tc>
                  <a:txBody>
                    <a:bodyPr/>
                    <a:lstStyle/>
                    <a:p>
                      <a:pPr marL="0" marR="0" algn="ctr">
                        <a:spcBef>
                          <a:spcPts val="0"/>
                        </a:spcBef>
                        <a:spcAft>
                          <a:spcPts val="0"/>
                        </a:spcAft>
                      </a:pPr>
                      <a:r>
                        <a:rPr lang="en-GB" sz="1000" u="none" dirty="0">
                          <a:solidFill>
                            <a:srgbClr val="FF0000"/>
                          </a:solidFill>
                          <a:effectLst/>
                          <a:latin typeface="+mn-lt"/>
                          <a:ea typeface="Times New Roman" panose="02020603050405020304" pitchFamily="18" charset="0"/>
                        </a:rPr>
                        <a:t>24/338r0</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CIDs related to </a:t>
                      </a:r>
                      <a:r>
                        <a:rPr lang="en-GB" sz="1000" dirty="0" err="1">
                          <a:solidFill>
                            <a:schemeClr val="tx1"/>
                          </a:solidFill>
                          <a:effectLst/>
                          <a:latin typeface="+mn-lt"/>
                          <a:ea typeface="Times New Roman" panose="02020603050405020304" pitchFamily="18" charset="0"/>
                        </a:rPr>
                        <a:t>rTWT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George Cherian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chemeClr val="tx1"/>
                          </a:solidFill>
                          <a:effectLst/>
                          <a:latin typeface="+mn-lt"/>
                          <a:hlinkClick r:id="rId8"/>
                        </a:rPr>
                        <a:t>24/340r0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 CR for 35.3.16.8.3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Ming Gan</a:t>
                      </a:r>
                      <a:endParaRPr lang="en-US" sz="1000" i="0" dirty="0">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22Y, 20N, 16A.</a:t>
                      </a:r>
                      <a:endParaRPr lang="en-US" sz="1000" i="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9"/>
                        </a:rPr>
                        <a:t>24/350r0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CR for CIDs on SCS</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Dibakar Das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934307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24/353r3</a:t>
                      </a:r>
                      <a:endParaRPr lang="en-US" sz="10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ML Reconfiguration part 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Binita Gupta</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8833141"/>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1"/>
                        </a:rPr>
                        <a:t>24/354r1</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Max Setup Link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20Y, 25N, 17A</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677901468"/>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2"/>
                        </a:rPr>
                        <a:t>24/355r0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2</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66762235"/>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283773071"/>
              </p:ext>
            </p:extLst>
          </p:nvPr>
        </p:nvGraphicFramePr>
        <p:xfrm>
          <a:off x="851217" y="1582301"/>
          <a:ext cx="7736268" cy="3658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24/0357r0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Initial SA Ballot CR for 35.3.21.2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Guogang Huang</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chemeClr val="tx1"/>
                          </a:solidFill>
                          <a:effectLst/>
                          <a:latin typeface="+mn-lt"/>
                          <a:hlinkClick r:id="rId3"/>
                        </a:rPr>
                        <a:t>24/0359r4</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P2P buffer report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Yunbo Li</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24/0364r2</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SA1: Resolution for CIDs assigned to Sanket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Sanket Kalamkar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42628808"/>
                  </a:ext>
                </a:extLst>
              </a:tr>
              <a:tr h="297047">
                <a:tc>
                  <a:txBody>
                    <a:bodyPr/>
                    <a:lstStyle/>
                    <a:p>
                      <a:pPr algn="ctr" fontAlgn="t"/>
                      <a:r>
                        <a:rPr lang="en-US" sz="1000" b="0" i="0" u="none" strike="noStrike" dirty="0">
                          <a:solidFill>
                            <a:srgbClr val="FF0000"/>
                          </a:solidFill>
                          <a:effectLst/>
                          <a:latin typeface="+mn-lt"/>
                        </a:rPr>
                        <a:t>24/0367r0</a:t>
                      </a:r>
                    </a:p>
                  </a:txBody>
                  <a:tcPr marL="9525" marR="9525" marT="9525" marB="0"/>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Proposed resolution to 11be initial SA ballot CID-22374 on EMLSL group addressed frames delivery</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Qi Wang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44013109"/>
                  </a:ext>
                </a:extLst>
              </a:tr>
              <a:tr h="297047">
                <a:tc>
                  <a:txBody>
                    <a:bodyPr/>
                    <a:lstStyle/>
                    <a:p>
                      <a:pPr algn="ctr" fontAlgn="t"/>
                      <a:r>
                        <a:rPr lang="en-US" sz="1000" b="0" i="0" u="none" strike="noStrike" dirty="0">
                          <a:solidFill>
                            <a:srgbClr val="7030A0"/>
                          </a:solidFill>
                          <a:effectLst/>
                          <a:latin typeface="+mn-lt"/>
                          <a:hlinkClick r:id="rId5">
                            <a:extLst>
                              <a:ext uri="{A12FA001-AC4F-418D-AE19-62706E023703}">
                                <ahyp:hlinkClr xmlns:ahyp="http://schemas.microsoft.com/office/drawing/2018/hyperlinkcolor" val="tx"/>
                              </a:ext>
                            </a:extLst>
                          </a:hlinkClick>
                        </a:rPr>
                        <a:t>24/0371r1</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CIDs on R-TWT-Part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Kumail Haider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53473197"/>
                  </a:ext>
                </a:extLst>
              </a:tr>
              <a:tr h="297047">
                <a:tc>
                  <a:txBody>
                    <a:bodyPr/>
                    <a:lstStyle/>
                    <a:p>
                      <a:pPr algn="ctr" fontAlgn="t"/>
                      <a:r>
                        <a:rPr lang="en-US" sz="1000" b="0" i="0" u="none" strike="noStrike" dirty="0">
                          <a:solidFill>
                            <a:srgbClr val="FF0000"/>
                          </a:solidFill>
                          <a:effectLst/>
                          <a:latin typeface="+mn-lt"/>
                        </a:rPr>
                        <a:t>24/0372r0</a:t>
                      </a: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CIDs on R-TWT-Part 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83384087"/>
                  </a:ext>
                </a:extLst>
              </a:tr>
              <a:tr h="297047">
                <a:tc>
                  <a:txBody>
                    <a:bodyPr/>
                    <a:lstStyle/>
                    <a:p>
                      <a:pPr algn="ctr" fontAlgn="t"/>
                      <a:r>
                        <a:rPr lang="en-US" sz="1000" b="0" i="0" u="none" strike="noStrike" dirty="0">
                          <a:solidFill>
                            <a:schemeClr val="tx1"/>
                          </a:solidFill>
                          <a:effectLst/>
                          <a:latin typeface="+mn-lt"/>
                          <a:hlinkClick r:id="rId6"/>
                        </a:rPr>
                        <a:t>24/0373r2</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BallotD5.0-CID22342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Thomas Derham</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rgbClr val="7030A0"/>
                          </a:solidFill>
                          <a:effectLst/>
                          <a:latin typeface="+mj-lt"/>
                          <a:hlinkClick r:id="rId7">
                            <a:extLst>
                              <a:ext uri="{A12FA001-AC4F-418D-AE19-62706E023703}">
                                <ahyp:hlinkClr xmlns:ahyp="http://schemas.microsoft.com/office/drawing/2018/hyperlinkcolor" val="tx"/>
                              </a:ext>
                            </a:extLst>
                          </a:hlinkClick>
                        </a:rPr>
                        <a:t>24/0578r0</a:t>
                      </a:r>
                      <a:endParaRPr lang="en-US" sz="1000" b="0" i="0" u="none" strike="noStrike" dirty="0">
                        <a:solidFill>
                          <a:srgbClr val="7030A0"/>
                        </a:solidFill>
                        <a:effectLst/>
                        <a:latin typeface="+mj-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j-lt"/>
                          <a:ea typeface="Times New Roman" panose="02020603050405020304" pitchFamily="18" charset="0"/>
                        </a:rPr>
                        <a:t>Channel Usage</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j-lt"/>
                          <a:ea typeface="Times New Roman" panose="02020603050405020304" pitchFamily="18" charset="0"/>
                        </a:rPr>
                        <a:t>Brian Hart</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j-lt"/>
                          <a:ea typeface="Times New Roman" panose="02020603050405020304" pitchFamily="18" charset="0"/>
                        </a:rPr>
                        <a:t>R4M</a:t>
                      </a:r>
                      <a:endParaRPr lang="en-US" sz="1000" i="0" dirty="0">
                        <a:solidFill>
                          <a:srgbClr val="7030A0"/>
                        </a:solidFill>
                        <a:effectLst/>
                        <a:latin typeface="+mj-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algn="ctr" fontAlgn="t"/>
                      <a:r>
                        <a:rPr lang="en-US" sz="1000" b="0" i="0" u="none" strike="noStrike" dirty="0">
                          <a:solidFill>
                            <a:schemeClr val="tx1"/>
                          </a:solidFill>
                          <a:effectLst/>
                          <a:latin typeface="+mn-lt"/>
                          <a:hlinkClick r:id="rId8"/>
                        </a:rPr>
                        <a:t>24/0699r0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SB1 CR for CIDs 22000 and 22001</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79343078"/>
                  </a:ext>
                </a:extLst>
              </a:tr>
              <a:tr h="297047">
                <a:tc>
                  <a:txBody>
                    <a:bodyPr/>
                    <a:lstStyle/>
                    <a:p>
                      <a:pPr algn="ctr" fontAlgn="t"/>
                      <a:r>
                        <a:rPr lang="en-US" sz="1000" b="0" i="0" u="none" strike="noStrike" dirty="0">
                          <a:solidFill>
                            <a:srgbClr val="7030A0"/>
                          </a:solidFill>
                          <a:effectLst/>
                          <a:latin typeface="+mn-lt"/>
                          <a:hlinkClick r:id="rId9">
                            <a:extLst>
                              <a:ext uri="{A12FA001-AC4F-418D-AE19-62706E023703}">
                                <ahyp:hlinkClr xmlns:ahyp="http://schemas.microsoft.com/office/drawing/2018/hyperlinkcolor" val="tx"/>
                              </a:ext>
                            </a:extLst>
                          </a:hlinkClick>
                        </a:rPr>
                        <a:t>24/0739r0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 Ballot CR for CID 22202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Ming Gan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68833141"/>
                  </a:ext>
                </a:extLst>
              </a:tr>
              <a:tr h="297047">
                <a:tc>
                  <a:txBody>
                    <a:bodyPr/>
                    <a:lstStyle/>
                    <a:p>
                      <a:pPr algn="ctr" fontAlgn="t"/>
                      <a:r>
                        <a:rPr lang="en-US" sz="1000" b="0" i="0" u="none" strike="noStrike" dirty="0">
                          <a:solidFill>
                            <a:srgbClr val="7030A0"/>
                          </a:solidFill>
                          <a:effectLst/>
                          <a:latin typeface="+mn-lt"/>
                          <a:hlinkClick r:id="rId10">
                            <a:extLst>
                              <a:ext uri="{A12FA001-AC4F-418D-AE19-62706E023703}">
                                <ahyp:hlinkClr xmlns:ahyp="http://schemas.microsoft.com/office/drawing/2018/hyperlinkcolor" val="tx"/>
                              </a:ext>
                            </a:extLst>
                          </a:hlinkClick>
                        </a:rPr>
                        <a:t>24/738r0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D5.0 CR for CID 22412</a:t>
                      </a:r>
                    </a:p>
                  </a:txBody>
                  <a:tcPr anchor="b"/>
                </a:tc>
                <a:tc>
                  <a:txBody>
                    <a:bodyPr/>
                    <a:lstStyle/>
                    <a:p>
                      <a:pPr marL="0" marR="0" algn="l">
                        <a:spcBef>
                          <a:spcPts val="0"/>
                        </a:spcBef>
                        <a:spcAft>
                          <a:spcPts val="0"/>
                        </a:spcAft>
                      </a:pPr>
                      <a:r>
                        <a:rPr lang="en-GB" sz="1000" kern="1200" dirty="0">
                          <a:solidFill>
                            <a:srgbClr val="7030A0"/>
                          </a:solidFill>
                          <a:effectLst/>
                          <a:latin typeface="+mn-lt"/>
                          <a:ea typeface="+mn-ea"/>
                          <a:cs typeface="+mn-cs"/>
                        </a:rPr>
                        <a:t>Yunbo Li</a:t>
                      </a:r>
                      <a:endParaRPr lang="en-US" sz="1000" i="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075080544"/>
                  </a:ext>
                </a:extLst>
              </a:tr>
            </a:tbl>
          </a:graphicData>
        </a:graphic>
      </p:graphicFrame>
    </p:spTree>
    <p:extLst>
      <p:ext uri="{BB962C8B-B14F-4D97-AF65-F5344CB8AC3E}">
        <p14:creationId xmlns:p14="http://schemas.microsoft.com/office/powerpoint/2010/main" val="134230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March 2024 meeting</a:t>
            </a:r>
          </a:p>
          <a:p>
            <a:pPr lvl="0">
              <a:lnSpc>
                <a:spcPct val="80000"/>
              </a:lnSpc>
              <a:buFont typeface="Arial" panose="020B0604020202020204" pitchFamily="34" charset="0"/>
              <a:buChar char="•"/>
            </a:pPr>
            <a:r>
              <a:rPr lang="en-US" altLang="en-US" sz="1400" dirty="0"/>
              <a:t>Approve TG minutes from March 2024</a:t>
            </a:r>
          </a:p>
          <a:p>
            <a:pPr lvl="0">
              <a:lnSpc>
                <a:spcPct val="80000"/>
              </a:lnSpc>
              <a:buFont typeface="Arial" panose="020B0604020202020204" pitchFamily="34" charset="0"/>
              <a:buChar char="•"/>
            </a:pPr>
            <a:r>
              <a:rPr lang="en-US" altLang="en-US" sz="1400" dirty="0"/>
              <a:t>TGbe Officers’ Confirmations</a:t>
            </a:r>
          </a:p>
          <a:p>
            <a:pPr>
              <a:lnSpc>
                <a:spcPct val="80000"/>
              </a:lnSpc>
              <a:buFont typeface="Arial" panose="020B0604020202020204" pitchFamily="34" charset="0"/>
              <a:buChar char="•"/>
            </a:pPr>
            <a:r>
              <a:rPr lang="en-US" altLang="en-US" sz="1400" dirty="0"/>
              <a:t>TGbe Editor’s Report: </a:t>
            </a:r>
            <a:r>
              <a:rPr lang="en-US" sz="1400" b="0" dirty="0">
                <a:solidFill>
                  <a:srgbClr val="00B050"/>
                </a:solidFill>
                <a:hlinkClick r:id="rId2">
                  <a:extLst>
                    <a:ext uri="{A12FA001-AC4F-418D-AE19-62706E023703}">
                      <ahyp:hlinkClr xmlns:ahyp="http://schemas.microsoft.com/office/drawing/2018/hyperlinkcolor" val="tx"/>
                    </a:ext>
                  </a:extLst>
                </a:hlinkClick>
              </a:rPr>
              <a:t>255r7</a:t>
            </a:r>
            <a:r>
              <a:rPr lang="en-US" sz="1400" b="0" dirty="0">
                <a:solidFill>
                  <a:srgbClr val="00B050"/>
                </a:solidFill>
              </a:rPr>
              <a:t> TGbe Editor's report on initial SA ballot	 	Edward Au </a:t>
            </a:r>
            <a:endParaRPr lang="en-US" altLang="en-US" sz="1400" dirty="0">
              <a:solidFill>
                <a:srgbClr val="00B050"/>
              </a:solidFill>
            </a:endParaRP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altLang="en-US" sz="1200" b="0" dirty="0">
                <a:solidFill>
                  <a:srgbClr val="00B050"/>
                </a:solidFill>
                <a:hlinkClick r:id="rId3">
                  <a:extLst>
                    <a:ext uri="{A12FA001-AC4F-418D-AE19-62706E023703}">
                      <ahyp:hlinkClr xmlns:ahyp="http://schemas.microsoft.com/office/drawing/2018/hyperlinkcolor" val="tx"/>
                    </a:ext>
                  </a:extLst>
                </a:hlinkClick>
              </a:rPr>
              <a:t>324r5</a:t>
            </a:r>
            <a:r>
              <a:rPr lang="en-US" altLang="en-US" sz="1200" b="0" dirty="0">
                <a:solidFill>
                  <a:srgbClr val="00B050"/>
                </a:solidFill>
              </a:rPr>
              <a:t> CR for 802.11be ISB 					Laurent Cariou		[6C SP 5’]</a:t>
            </a:r>
          </a:p>
          <a:p>
            <a:pPr lvl="1">
              <a:buFont typeface="Arial" panose="020B0604020202020204" pitchFamily="34" charset="0"/>
              <a:buChar char="•"/>
            </a:pPr>
            <a:r>
              <a:rPr lang="en-US" altLang="en-US" sz="1200" b="0" dirty="0">
                <a:solidFill>
                  <a:srgbClr val="00B050"/>
                </a:solidFill>
                <a:hlinkClick r:id="rId4">
                  <a:extLst>
                    <a:ext uri="{A12FA001-AC4F-418D-AE19-62706E023703}">
                      <ahyp:hlinkClr xmlns:ahyp="http://schemas.microsoft.com/office/drawing/2018/hyperlinkcolor" val="tx"/>
                    </a:ext>
                  </a:extLst>
                </a:hlinkClick>
              </a:rPr>
              <a:t>699r1</a:t>
            </a:r>
            <a:r>
              <a:rPr lang="en-US" altLang="en-US" sz="1200" b="0" dirty="0">
                <a:solidFill>
                  <a:srgbClr val="00B050"/>
                </a:solidFill>
              </a:rPr>
              <a:t> SB1 CR for CIDs 22000 and 22001			Binita Gupta			[2C SP 5’]</a:t>
            </a:r>
          </a:p>
          <a:p>
            <a:pPr lvl="1">
              <a:buFont typeface="Arial" panose="020B0604020202020204" pitchFamily="34" charset="0"/>
              <a:buChar char="•"/>
            </a:pPr>
            <a:r>
              <a:rPr lang="en-US" altLang="en-US" sz="1200" b="0" dirty="0">
                <a:solidFill>
                  <a:srgbClr val="00B050"/>
                </a:solidFill>
              </a:rPr>
              <a:t>373r2 SA BallotD5.0-CID22342 				Thomas Derham		[1C SP 5’]</a:t>
            </a:r>
          </a:p>
          <a:p>
            <a:pPr lvl="1">
              <a:buFont typeface="Arial" panose="020B0604020202020204" pitchFamily="34" charset="0"/>
              <a:buChar char="•"/>
            </a:pPr>
            <a:r>
              <a:rPr lang="en-US" altLang="en-US" sz="1200" b="0" dirty="0">
                <a:solidFill>
                  <a:srgbClr val="00B050"/>
                </a:solidFill>
                <a:hlinkClick r:id="rId5">
                  <a:extLst>
                    <a:ext uri="{A12FA001-AC4F-418D-AE19-62706E023703}">
                      <ahyp:hlinkClr xmlns:ahyp="http://schemas.microsoft.com/office/drawing/2018/hyperlinkcolor" val="tx"/>
                    </a:ext>
                  </a:extLst>
                </a:hlinkClick>
              </a:rPr>
              <a:t>340r0</a:t>
            </a:r>
            <a:r>
              <a:rPr lang="en-US" altLang="en-US" sz="1200" b="0" dirty="0">
                <a:solidFill>
                  <a:srgbClr val="00B050"/>
                </a:solidFill>
              </a:rPr>
              <a:t> SA Ballot CR for 35.3.16.8.3 				Ming Gan			[4C SP 5’]</a:t>
            </a:r>
          </a:p>
          <a:p>
            <a:pPr lvl="1">
              <a:buFont typeface="Arial" panose="020B0604020202020204" pitchFamily="34" charset="0"/>
              <a:buChar char="•"/>
            </a:pPr>
            <a:r>
              <a:rPr lang="en-US" altLang="en-US" sz="1200" b="0" dirty="0">
                <a:solidFill>
                  <a:srgbClr val="00B050"/>
                </a:solidFill>
                <a:hlinkClick r:id="rId6">
                  <a:extLst>
                    <a:ext uri="{A12FA001-AC4F-418D-AE19-62706E023703}">
                      <ahyp:hlinkClr xmlns:ahyp="http://schemas.microsoft.com/office/drawing/2018/hyperlinkcolor" val="tx"/>
                    </a:ext>
                  </a:extLst>
                </a:hlinkClick>
              </a:rPr>
              <a:t>296r10</a:t>
            </a:r>
            <a:r>
              <a:rPr lang="en-US" altLang="en-US" sz="1200" b="0" dirty="0">
                <a:solidFill>
                  <a:srgbClr val="00B050"/>
                </a:solidFill>
              </a:rPr>
              <a:t> CR for Miscellaneous CIDs				Po-Kai Huang			[2C SP 5’]</a:t>
            </a:r>
          </a:p>
          <a:p>
            <a:pPr lvl="1">
              <a:buFont typeface="Arial" panose="020B0604020202020204" pitchFamily="34" charset="0"/>
              <a:buChar char="•"/>
            </a:pPr>
            <a:r>
              <a:rPr lang="en-US" altLang="en-US" sz="1200" b="0" dirty="0">
                <a:solidFill>
                  <a:srgbClr val="00B050"/>
                </a:solidFill>
                <a:hlinkClick r:id="rId7">
                  <a:extLst>
                    <a:ext uri="{A12FA001-AC4F-418D-AE19-62706E023703}">
                      <ahyp:hlinkClr xmlns:ahyp="http://schemas.microsoft.com/office/drawing/2018/hyperlinkcolor" val="tx"/>
                    </a:ext>
                  </a:extLst>
                </a:hlinkClick>
              </a:rPr>
              <a:t>325r0</a:t>
            </a:r>
            <a:r>
              <a:rPr lang="en-US" altLang="en-US" sz="1200" b="0" dirty="0">
                <a:solidFill>
                  <a:srgbClr val="00B050"/>
                </a:solidFill>
              </a:rPr>
              <a:t> CR for miscellaneous CIDs on MLO			Giovanni </a:t>
            </a:r>
            <a:r>
              <a:rPr lang="en-US" altLang="en-US" sz="1200" b="0" dirty="0" err="1">
                <a:solidFill>
                  <a:srgbClr val="00B050"/>
                </a:solidFill>
              </a:rPr>
              <a:t>Chisci</a:t>
            </a:r>
            <a:r>
              <a:rPr lang="en-US" altLang="en-US" sz="1200" b="0" dirty="0">
                <a:solidFill>
                  <a:srgbClr val="00B050"/>
                </a:solidFill>
              </a:rPr>
              <a:t>		[2C SP 5’]</a:t>
            </a:r>
          </a:p>
          <a:p>
            <a:pPr lvl="1">
              <a:buFont typeface="Arial" panose="020B0604020202020204" pitchFamily="34" charset="0"/>
              <a:buChar char="•"/>
            </a:pPr>
            <a:r>
              <a:rPr lang="en-GB" sz="1200" b="0" dirty="0">
                <a:solidFill>
                  <a:srgbClr val="00B050"/>
                </a:solidFill>
              </a:rPr>
              <a:t>338r0 CIDs related to </a:t>
            </a:r>
            <a:r>
              <a:rPr lang="en-GB" sz="1200" b="0" dirty="0" err="1">
                <a:solidFill>
                  <a:srgbClr val="00B050"/>
                </a:solidFill>
              </a:rPr>
              <a:t>rTWT</a:t>
            </a:r>
            <a:r>
              <a:rPr lang="en-GB" sz="1200" b="0" dirty="0">
                <a:solidFill>
                  <a:srgbClr val="00B050"/>
                </a:solidFill>
              </a:rPr>
              <a:t> 					George Cherian		[4C]</a:t>
            </a:r>
          </a:p>
          <a:p>
            <a:pPr lvl="1">
              <a:buFont typeface="Arial" panose="020B0604020202020204" pitchFamily="34" charset="0"/>
              <a:buChar char="•"/>
            </a:pPr>
            <a:r>
              <a:rPr lang="en-US" sz="1200" b="0" i="0"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828r0</a:t>
            </a:r>
            <a:r>
              <a:rPr lang="en-US" sz="1200" b="0" i="0" strike="noStrike" dirty="0">
                <a:solidFill>
                  <a:schemeClr val="bg1">
                    <a:lumMod val="65000"/>
                  </a:schemeClr>
                </a:solidFill>
                <a:effectLst/>
              </a:rPr>
              <a:t> SA1: Bugfixes						Abhishek Patil</a:t>
            </a:r>
            <a:endParaRPr lang="en-US" altLang="en-US" sz="1200" dirty="0">
              <a:solidFill>
                <a:schemeClr val="bg1">
                  <a:lumMod val="65000"/>
                </a:schemeClr>
              </a:solidFill>
            </a:endParaRPr>
          </a:p>
          <a:p>
            <a:pPr lvl="0">
              <a:lnSpc>
                <a:spcPct val="80000"/>
              </a:lnSpc>
              <a:buFont typeface="Arial" panose="020B0604020202020204" pitchFamily="34" charset="0"/>
              <a:buChar char="•"/>
            </a:pPr>
            <a:r>
              <a:rPr lang="en-US" altLang="en-US" sz="1400" dirty="0"/>
              <a:t>Motions: </a:t>
            </a:r>
            <a:r>
              <a:rPr lang="en-US" altLang="en-US" sz="1400" dirty="0">
                <a:solidFill>
                  <a:srgbClr val="00B050"/>
                </a:solidFill>
                <a:hlinkClick r:id="rId9">
                  <a:extLst>
                    <a:ext uri="{A12FA001-AC4F-418D-AE19-62706E023703}">
                      <ahyp:hlinkClr xmlns:ahyp="http://schemas.microsoft.com/office/drawing/2018/hyperlinkcolor" val="tx"/>
                    </a:ext>
                  </a:extLst>
                </a:hlinkClick>
              </a:rPr>
              <a:t>11-24/442r49</a:t>
            </a:r>
            <a:endParaRPr lang="en-US" altLang="en-US" sz="1400" dirty="0">
              <a:solidFill>
                <a:srgbClr val="00B050"/>
              </a:solidFill>
            </a:endParaRPr>
          </a:p>
          <a:p>
            <a:pPr lvl="0">
              <a:lnSpc>
                <a:spcPct val="80000"/>
              </a:lnSpc>
              <a:buFont typeface="Arial" panose="020B0604020202020204" pitchFamily="34" charset="0"/>
              <a:buChar char="•"/>
            </a:pPr>
            <a:r>
              <a:rPr lang="en-US" altLang="en-US" sz="1400" dirty="0">
                <a:solidFill>
                  <a:schemeClr val="bg1">
                    <a:lumMod val="65000"/>
                  </a:schemeClr>
                </a:solidFill>
              </a:rPr>
              <a:t>Report from POCs on Remaining CIDs</a:t>
            </a: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March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800" dirty="0"/>
              <a:t>Since the March plenary</a:t>
            </a:r>
          </a:p>
          <a:p>
            <a:pPr lvl="1">
              <a:buFont typeface="Arial" panose="020B0604020202020204" pitchFamily="34" charset="0"/>
              <a:buChar char="•"/>
            </a:pPr>
            <a:r>
              <a:rPr lang="en-US" sz="1600" dirty="0"/>
              <a:t>Delivered IEEE802.11be D5.1,</a:t>
            </a:r>
          </a:p>
          <a:p>
            <a:pPr lvl="2">
              <a:buFont typeface="Arial" panose="020B0604020202020204" pitchFamily="34" charset="0"/>
              <a:buChar char="•"/>
            </a:pPr>
            <a:r>
              <a:rPr lang="en-US" sz="1400" dirty="0"/>
              <a:t>Draft is available in the members area</a:t>
            </a:r>
          </a:p>
          <a:p>
            <a:pPr lvl="1">
              <a:buFont typeface="Arial" panose="020B0604020202020204" pitchFamily="34" charset="0"/>
              <a:buChar char="•"/>
            </a:pPr>
            <a:r>
              <a:rPr lang="en-US" sz="1600" dirty="0"/>
              <a:t>6 telcos between March &amp; May (</a:t>
            </a:r>
            <a:r>
              <a:rPr lang="en-US" sz="1600" dirty="0">
                <a:hlinkClick r:id="rId2"/>
              </a:rPr>
              <a:t>24/0632r15</a:t>
            </a:r>
            <a:r>
              <a:rPr lang="en-US" sz="1600" dirty="0"/>
              <a:t>)</a:t>
            </a:r>
          </a:p>
          <a:p>
            <a:pPr lvl="1">
              <a:buFont typeface="Arial" panose="020B0604020202020204" pitchFamily="34" charset="0"/>
              <a:buChar char="•"/>
            </a:pPr>
            <a:r>
              <a:rPr lang="en-US" sz="1600" dirty="0"/>
              <a:t>Continued resolving comments from initial SA </a:t>
            </a:r>
            <a:r>
              <a:rPr lang="en-US" sz="1400" dirty="0"/>
              <a:t>~92% of comments resolved (</a:t>
            </a:r>
            <a:r>
              <a:rPr lang="en-US" sz="1400" dirty="0">
                <a:hlinkClick r:id="rId3"/>
              </a:rPr>
              <a:t>24/0254r11</a:t>
            </a:r>
            <a:r>
              <a:rPr lang="en-US" sz="1400" dirty="0"/>
              <a:t>)</a:t>
            </a:r>
          </a:p>
          <a:p>
            <a:pPr lvl="2">
              <a:buFont typeface="Arial" panose="020B0604020202020204" pitchFamily="34" charset="0"/>
              <a:buChar char="•"/>
            </a:pPr>
            <a:r>
              <a:rPr lang="en-US" sz="1400" dirty="0"/>
              <a:t>All comments in Joint &amp; PHY tab are resolved</a:t>
            </a:r>
          </a:p>
          <a:p>
            <a:pPr lvl="2">
              <a:buFont typeface="Arial" panose="020B0604020202020204" pitchFamily="34" charset="0"/>
              <a:buChar char="•"/>
            </a:pPr>
            <a:r>
              <a:rPr lang="en-US" sz="1400" dirty="0"/>
              <a:t>~35 comments left in MAC tab </a:t>
            </a:r>
          </a:p>
          <a:p>
            <a:pPr lvl="3">
              <a:buFont typeface="Arial" panose="020B0604020202020204" pitchFamily="34" charset="0"/>
              <a:buChar char="•"/>
            </a:pPr>
            <a:r>
              <a:rPr lang="en-US" sz="1200" dirty="0"/>
              <a:t>Most already discussed</a:t>
            </a:r>
            <a:endParaRPr lang="en-US" sz="1800" dirty="0"/>
          </a:p>
          <a:p>
            <a:pPr>
              <a:buFont typeface="Arial" panose="020B0604020202020204" pitchFamily="34" charset="0"/>
              <a:buChar char="•"/>
            </a:pPr>
            <a:r>
              <a:rPr lang="en-US" sz="1800" dirty="0"/>
              <a:t>Targets for May interim</a:t>
            </a:r>
          </a:p>
          <a:p>
            <a:pPr lvl="1">
              <a:buFont typeface="Arial" panose="020B0604020202020204" pitchFamily="34" charset="0"/>
              <a:buChar char="•"/>
            </a:pPr>
            <a:r>
              <a:rPr lang="en-US" sz="1600" dirty="0"/>
              <a:t>Approve minutes for March plenary &amp; telcos</a:t>
            </a:r>
          </a:p>
          <a:p>
            <a:pPr lvl="1">
              <a:buFont typeface="Arial" panose="020B0604020202020204" pitchFamily="34" charset="0"/>
              <a:buChar char="•"/>
            </a:pPr>
            <a:r>
              <a:rPr lang="en-US" sz="1600" dirty="0"/>
              <a:t>Resolve all comments from initial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May 2024</a:t>
            </a:r>
            <a:endParaRPr lang="en-GB" dirty="0"/>
          </a:p>
        </p:txBody>
      </p:sp>
      <p:grpSp>
        <p:nvGrpSpPr>
          <p:cNvPr id="13" name="Group 12">
            <a:extLst>
              <a:ext uri="{FF2B5EF4-FFF2-40B4-BE49-F238E27FC236}">
                <a16:creationId xmlns:a16="http://schemas.microsoft.com/office/drawing/2014/main" id="{9A9AD182-A9F8-0BE6-385A-982AFC8CC387}"/>
              </a:ext>
            </a:extLst>
          </p:cNvPr>
          <p:cNvGrpSpPr/>
          <p:nvPr/>
        </p:nvGrpSpPr>
        <p:grpSpPr>
          <a:xfrm>
            <a:off x="4669600" y="1524000"/>
            <a:ext cx="4587875" cy="4037804"/>
            <a:chOff x="7023106" y="1496698"/>
            <a:chExt cx="5334000" cy="4959017"/>
          </a:xfrm>
        </p:grpSpPr>
        <p:pic>
          <p:nvPicPr>
            <p:cNvPr id="14" name="Picture 13">
              <a:extLst>
                <a:ext uri="{FF2B5EF4-FFF2-40B4-BE49-F238E27FC236}">
                  <a16:creationId xmlns:a16="http://schemas.microsoft.com/office/drawing/2014/main" id="{D1CCF347-09AA-0409-DF14-AB7211D28252}"/>
                </a:ext>
              </a:extLst>
            </p:cNvPr>
            <p:cNvPicPr>
              <a:picLocks noChangeAspect="1"/>
            </p:cNvPicPr>
            <p:nvPr/>
          </p:nvPicPr>
          <p:blipFill>
            <a:blip r:embed="rId4"/>
            <a:stretch>
              <a:fillRect/>
            </a:stretch>
          </p:blipFill>
          <p:spPr>
            <a:xfrm>
              <a:off x="7023106" y="1496698"/>
              <a:ext cx="5334000" cy="4000500"/>
            </a:xfrm>
            <a:prstGeom prst="rect">
              <a:avLst/>
            </a:prstGeom>
          </p:spPr>
        </p:pic>
        <p:grpSp>
          <p:nvGrpSpPr>
            <p:cNvPr id="15" name="Group 14">
              <a:extLst>
                <a:ext uri="{FF2B5EF4-FFF2-40B4-BE49-F238E27FC236}">
                  <a16:creationId xmlns:a16="http://schemas.microsoft.com/office/drawing/2014/main" id="{074791C0-4F83-EAD5-0499-BBC98BB49C62}"/>
                </a:ext>
              </a:extLst>
            </p:cNvPr>
            <p:cNvGrpSpPr/>
            <p:nvPr/>
          </p:nvGrpSpPr>
          <p:grpSpPr>
            <a:xfrm>
              <a:off x="7807722" y="1785718"/>
              <a:ext cx="3945073" cy="4669997"/>
              <a:chOff x="7807722" y="1785718"/>
              <a:chExt cx="3945073" cy="4669997"/>
            </a:xfrm>
          </p:grpSpPr>
          <p:sp>
            <p:nvSpPr>
              <p:cNvPr id="16" name="Rectangle 15">
                <a:extLst>
                  <a:ext uri="{FF2B5EF4-FFF2-40B4-BE49-F238E27FC236}">
                    <a16:creationId xmlns:a16="http://schemas.microsoft.com/office/drawing/2014/main" id="{C9A64770-999F-22A7-F8D4-46E4DDCF3BA7}"/>
                  </a:ext>
                </a:extLst>
              </p:cNvPr>
              <p:cNvSpPr/>
              <p:nvPr/>
            </p:nvSpPr>
            <p:spPr bwMode="auto">
              <a:xfrm flipV="1">
                <a:off x="7807722" y="1785718"/>
                <a:ext cx="825494" cy="32633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B9C0BA4C-3000-0702-F36F-EB73C867FA7F}"/>
                  </a:ext>
                </a:extLst>
              </p:cNvPr>
              <p:cNvSpPr/>
              <p:nvPr/>
            </p:nvSpPr>
            <p:spPr bwMode="auto">
              <a:xfrm>
                <a:off x="8857499" y="2067195"/>
                <a:ext cx="818541" cy="29867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42EAABA1-DD4A-5FDF-E700-794FD1511D1B}"/>
                  </a:ext>
                </a:extLst>
              </p:cNvPr>
              <p:cNvSpPr/>
              <p:nvPr/>
            </p:nvSpPr>
            <p:spPr bwMode="auto">
              <a:xfrm>
                <a:off x="9888546" y="1785718"/>
                <a:ext cx="825494" cy="3266341"/>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DB8B1671-A0A6-1FDB-F338-EA30D99C66F7}"/>
                  </a:ext>
                </a:extLst>
              </p:cNvPr>
              <p:cNvSpPr/>
              <p:nvPr/>
            </p:nvSpPr>
            <p:spPr bwMode="auto">
              <a:xfrm>
                <a:off x="10927301" y="2067195"/>
                <a:ext cx="825494" cy="3004235"/>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20" name="Group 19">
                <a:extLst>
                  <a:ext uri="{FF2B5EF4-FFF2-40B4-BE49-F238E27FC236}">
                    <a16:creationId xmlns:a16="http://schemas.microsoft.com/office/drawing/2014/main" id="{410287DE-28EF-B0DF-FDA4-0E1CAA70EBEF}"/>
                  </a:ext>
                </a:extLst>
              </p:cNvPr>
              <p:cNvGrpSpPr/>
              <p:nvPr/>
            </p:nvGrpSpPr>
            <p:grpSpPr>
              <a:xfrm>
                <a:off x="8098450" y="5333674"/>
                <a:ext cx="3207755" cy="1122041"/>
                <a:chOff x="8552276" y="5103570"/>
                <a:chExt cx="3207755" cy="1122041"/>
              </a:xfrm>
            </p:grpSpPr>
            <p:grpSp>
              <p:nvGrpSpPr>
                <p:cNvPr id="22" name="Group 21">
                  <a:extLst>
                    <a:ext uri="{FF2B5EF4-FFF2-40B4-BE49-F238E27FC236}">
                      <a16:creationId xmlns:a16="http://schemas.microsoft.com/office/drawing/2014/main" id="{B1ED2C3C-949F-B122-BB90-E9AFB6B582F5}"/>
                    </a:ext>
                  </a:extLst>
                </p:cNvPr>
                <p:cNvGrpSpPr/>
                <p:nvPr/>
              </p:nvGrpSpPr>
              <p:grpSpPr>
                <a:xfrm>
                  <a:off x="8552276" y="5103570"/>
                  <a:ext cx="3207755" cy="1122041"/>
                  <a:chOff x="9314474" y="5307840"/>
                  <a:chExt cx="2650378" cy="1081968"/>
                </a:xfrm>
              </p:grpSpPr>
              <p:sp>
                <p:nvSpPr>
                  <p:cNvPr id="25" name="Rectangle 24">
                    <a:extLst>
                      <a:ext uri="{FF2B5EF4-FFF2-40B4-BE49-F238E27FC236}">
                        <a16:creationId xmlns:a16="http://schemas.microsoft.com/office/drawing/2014/main" id="{31B92114-DD5E-DFF8-9FBA-23AD924246DF}"/>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2F305D73-518E-B70D-E446-7D4A02210E07}"/>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7" name="Rectangle 26">
                    <a:extLst>
                      <a:ext uri="{FF2B5EF4-FFF2-40B4-BE49-F238E27FC236}">
                        <a16:creationId xmlns:a16="http://schemas.microsoft.com/office/drawing/2014/main" id="{CBDA2A49-B3F7-0F5C-2FEF-6672E9EB36C5}"/>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Rectangle 27">
                    <a:extLst>
                      <a:ext uri="{FF2B5EF4-FFF2-40B4-BE49-F238E27FC236}">
                        <a16:creationId xmlns:a16="http://schemas.microsoft.com/office/drawing/2014/main" id="{27A138BA-0B2A-8791-9B0F-0727DB82C8E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ADDC832B-7927-151C-026C-A795568296D2}"/>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TextBox 29">
                    <a:extLst>
                      <a:ext uri="{FF2B5EF4-FFF2-40B4-BE49-F238E27FC236}">
                        <a16:creationId xmlns:a16="http://schemas.microsoft.com/office/drawing/2014/main" id="{E1011DB0-49F3-633F-4D43-A03EA50BBBA7}"/>
                      </a:ext>
                    </a:extLst>
                  </p:cNvPr>
                  <p:cNvSpPr txBox="1"/>
                  <p:nvPr/>
                </p:nvSpPr>
                <p:spPr>
                  <a:xfrm>
                    <a:off x="11604332" y="5307841"/>
                    <a:ext cx="360520" cy="244847"/>
                  </a:xfrm>
                  <a:prstGeom prst="rect">
                    <a:avLst/>
                  </a:prstGeom>
                  <a:noFill/>
                </p:spPr>
                <p:txBody>
                  <a:bodyPr wrap="none" rtlCol="0">
                    <a:spAutoFit/>
                  </a:bodyPr>
                  <a:lstStyle/>
                  <a:p>
                    <a:r>
                      <a:rPr lang="en-US" sz="1050" dirty="0">
                        <a:solidFill>
                          <a:schemeClr val="tx1"/>
                        </a:solidFill>
                      </a:rPr>
                      <a:t>~5%</a:t>
                    </a:r>
                  </a:p>
                </p:txBody>
              </p:sp>
              <p:sp>
                <p:nvSpPr>
                  <p:cNvPr id="31" name="TextBox 30">
                    <a:extLst>
                      <a:ext uri="{FF2B5EF4-FFF2-40B4-BE49-F238E27FC236}">
                        <a16:creationId xmlns:a16="http://schemas.microsoft.com/office/drawing/2014/main" id="{F7CA9812-0996-1D5C-3823-E27C3E3C78BB}"/>
                      </a:ext>
                    </a:extLst>
                  </p:cNvPr>
                  <p:cNvSpPr txBox="1"/>
                  <p:nvPr/>
                </p:nvSpPr>
                <p:spPr>
                  <a:xfrm>
                    <a:off x="10421491" y="5307840"/>
                    <a:ext cx="416148" cy="244847"/>
                  </a:xfrm>
                  <a:prstGeom prst="rect">
                    <a:avLst/>
                  </a:prstGeom>
                  <a:noFill/>
                </p:spPr>
                <p:txBody>
                  <a:bodyPr wrap="none" rtlCol="0">
                    <a:spAutoFit/>
                  </a:bodyPr>
                  <a:lstStyle/>
                  <a:p>
                    <a:r>
                      <a:rPr lang="en-US" sz="1050" dirty="0">
                        <a:solidFill>
                          <a:schemeClr val="tx1"/>
                        </a:solidFill>
                      </a:rPr>
                      <a:t>~90%</a:t>
                    </a:r>
                  </a:p>
                </p:txBody>
              </p:sp>
              <p:sp>
                <p:nvSpPr>
                  <p:cNvPr id="32" name="TextBox 31">
                    <a:extLst>
                      <a:ext uri="{FF2B5EF4-FFF2-40B4-BE49-F238E27FC236}">
                        <a16:creationId xmlns:a16="http://schemas.microsoft.com/office/drawing/2014/main" id="{F68E870F-4DCF-925E-41D9-7FA4C9330A87}"/>
                      </a:ext>
                    </a:extLst>
                  </p:cNvPr>
                  <p:cNvSpPr txBox="1"/>
                  <p:nvPr/>
                </p:nvSpPr>
                <p:spPr>
                  <a:xfrm>
                    <a:off x="9314474" y="5307841"/>
                    <a:ext cx="360520" cy="244847"/>
                  </a:xfrm>
                  <a:prstGeom prst="rect">
                    <a:avLst/>
                  </a:prstGeom>
                  <a:noFill/>
                </p:spPr>
                <p:txBody>
                  <a:bodyPr wrap="none" rtlCol="0">
                    <a:spAutoFit/>
                  </a:bodyPr>
                  <a:lstStyle/>
                  <a:p>
                    <a:r>
                      <a:rPr lang="en-US" sz="1050" dirty="0">
                        <a:solidFill>
                          <a:schemeClr val="tx1"/>
                        </a:solidFill>
                      </a:rPr>
                      <a:t>~5%</a:t>
                    </a:r>
                  </a:p>
                </p:txBody>
              </p:sp>
            </p:grpSp>
            <p:sp>
              <p:nvSpPr>
                <p:cNvPr id="23" name="TextBox 22">
                  <a:extLst>
                    <a:ext uri="{FF2B5EF4-FFF2-40B4-BE49-F238E27FC236}">
                      <a16:creationId xmlns:a16="http://schemas.microsoft.com/office/drawing/2014/main" id="{CD3AF3A0-4EA3-31BD-699E-18773DC2C3DF}"/>
                    </a:ext>
                  </a:extLst>
                </p:cNvPr>
                <p:cNvSpPr txBox="1"/>
                <p:nvPr/>
              </p:nvSpPr>
              <p:spPr>
                <a:xfrm>
                  <a:off x="9859715" y="5510553"/>
                  <a:ext cx="652456" cy="311846"/>
                </a:xfrm>
                <a:prstGeom prst="rect">
                  <a:avLst/>
                </a:prstGeom>
                <a:noFill/>
              </p:spPr>
              <p:txBody>
                <a:bodyPr wrap="square">
                  <a:spAutoFit/>
                </a:bodyPr>
                <a:lstStyle/>
                <a:p>
                  <a:r>
                    <a:rPr lang="en-US" sz="1000" b="1" dirty="0">
                      <a:solidFill>
                        <a:schemeClr val="tx1"/>
                      </a:solidFill>
                    </a:rPr>
                    <a:t>MAC</a:t>
                  </a:r>
                </a:p>
              </p:txBody>
            </p:sp>
            <p:sp>
              <p:nvSpPr>
                <p:cNvPr id="24" name="TextBox 23">
                  <a:extLst>
                    <a:ext uri="{FF2B5EF4-FFF2-40B4-BE49-F238E27FC236}">
                      <a16:creationId xmlns:a16="http://schemas.microsoft.com/office/drawing/2014/main" id="{0FA866A6-CCB9-0EAA-5EB4-AFEEC2258912}"/>
                    </a:ext>
                  </a:extLst>
                </p:cNvPr>
                <p:cNvSpPr txBox="1"/>
                <p:nvPr/>
              </p:nvSpPr>
              <p:spPr>
                <a:xfrm rot="16200000">
                  <a:off x="11224210" y="5507324"/>
                  <a:ext cx="652456" cy="250482"/>
                </a:xfrm>
                <a:prstGeom prst="rect">
                  <a:avLst/>
                </a:prstGeom>
                <a:noFill/>
              </p:spPr>
              <p:txBody>
                <a:bodyPr wrap="square">
                  <a:spAutoFit/>
                </a:bodyPr>
                <a:lstStyle/>
                <a:p>
                  <a:r>
                    <a:rPr lang="en-US" sz="800" b="1" dirty="0">
                      <a:solidFill>
                        <a:schemeClr val="tx1"/>
                      </a:solidFill>
                    </a:rPr>
                    <a:t>JOINT</a:t>
                  </a:r>
                </a:p>
              </p:txBody>
            </p:sp>
          </p:grpSp>
          <p:sp>
            <p:nvSpPr>
              <p:cNvPr id="21" name="TextBox 20">
                <a:extLst>
                  <a:ext uri="{FF2B5EF4-FFF2-40B4-BE49-F238E27FC236}">
                    <a16:creationId xmlns:a16="http://schemas.microsoft.com/office/drawing/2014/main" id="{87D3AB5C-BFD7-B00D-CE6A-320142C0C7DC}"/>
                  </a:ext>
                </a:extLst>
              </p:cNvPr>
              <p:cNvSpPr txBox="1"/>
              <p:nvPr/>
            </p:nvSpPr>
            <p:spPr>
              <a:xfrm rot="16200000">
                <a:off x="8033530" y="5723947"/>
                <a:ext cx="652455" cy="268372"/>
              </a:xfrm>
              <a:prstGeom prst="rect">
                <a:avLst/>
              </a:prstGeom>
              <a:noFill/>
            </p:spPr>
            <p:txBody>
              <a:bodyPr wrap="square">
                <a:spAutoFit/>
              </a:bodyPr>
              <a:lstStyle/>
              <a:p>
                <a:pPr algn="ctr"/>
                <a:r>
                  <a:rPr lang="en-US" sz="900" b="1" dirty="0">
                    <a:solidFill>
                      <a:schemeClr val="tx1"/>
                    </a:solidFill>
                  </a:rPr>
                  <a:t>PHY</a:t>
                </a:r>
              </a:p>
            </p:txBody>
          </p:sp>
        </p:grpSp>
      </p:grpSp>
    </p:spTree>
    <p:extLst>
      <p:ext uri="{BB962C8B-B14F-4D97-AF65-F5344CB8AC3E}">
        <p14:creationId xmlns:p14="http://schemas.microsoft.com/office/powerpoint/2010/main" val="1843331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https://mentor.ieee.org/802.11/dcn/24/11-24-0557-0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chemeClr val="tx1"/>
                </a:solidFill>
                <a:hlinkClick r:id="rId3"/>
              </a:rPr>
              <a:t>https://mentor.ieee.org/802.11/dcn/24/11-24-0647-04-00be-tgbe-march-may-teleconference-minutes.docx</a:t>
            </a:r>
            <a:endParaRPr lang="en-US" sz="1800" dirty="0">
              <a:solidFill>
                <a:schemeClr val="tx1"/>
              </a:solidFill>
            </a:endParaRPr>
          </a:p>
          <a:p>
            <a:endParaRPr lang="en-US" dirty="0"/>
          </a:p>
          <a:p>
            <a:r>
              <a:rPr lang="en-US" sz="2000" dirty="0"/>
              <a:t>Move: Jason Y. Guo				Second: Frank Hsu</a:t>
            </a:r>
          </a:p>
          <a:p>
            <a:r>
              <a:rPr lang="en-US" sz="2000" dirty="0"/>
              <a:t>Discussion: None.</a:t>
            </a:r>
          </a:p>
          <a:p>
            <a:pPr marL="0" indent="0"/>
            <a:r>
              <a:rPr lang="en-US" sz="2000" dirty="0"/>
              <a:t>Result: </a:t>
            </a:r>
            <a:r>
              <a:rPr lang="en-US" sz="20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8CE8B-7BD1-2314-ACB6-444AE0CD777E}"/>
              </a:ext>
            </a:extLst>
          </p:cNvPr>
          <p:cNvSpPr>
            <a:spLocks noGrp="1"/>
          </p:cNvSpPr>
          <p:nvPr>
            <p:ph type="title"/>
          </p:nvPr>
        </p:nvSpPr>
        <p:spPr>
          <a:xfrm>
            <a:off x="685800" y="685800"/>
            <a:ext cx="7770813" cy="1065213"/>
          </a:xfrm>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F7525C68-8202-3F0F-9366-7EBF55D432D2}"/>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1">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dirty="0"/>
              <a:t>Confirm Laurent Cariou &amp; Matthew Fischer as TGbe Vice Chairs</a:t>
            </a:r>
          </a:p>
          <a:p>
            <a:pPr lvl="1">
              <a:buFont typeface="Arial" panose="020B0604020202020204" pitchFamily="34" charset="0"/>
              <a:buChar char="•"/>
            </a:pPr>
            <a:r>
              <a:rPr lang="en-US" dirty="0"/>
              <a:t>Confirm Edward Au as TGbe Technical Editor </a:t>
            </a:r>
          </a:p>
          <a:p>
            <a:pPr lvl="1">
              <a:buFont typeface="Arial" panose="020B0604020202020204" pitchFamily="34" charset="0"/>
              <a:buChar char="•"/>
            </a:pPr>
            <a:r>
              <a:rPr lang="en-US" dirty="0"/>
              <a:t>Confirm Jason Y. Guo as TGbe Secretary</a:t>
            </a:r>
          </a:p>
          <a:p>
            <a:pPr>
              <a:buFont typeface="Arial" panose="020B0604020202020204" pitchFamily="34" charset="0"/>
              <a:buChar char="•"/>
            </a:pPr>
            <a:r>
              <a:rPr lang="en-US" dirty="0"/>
              <a:t>Move: Rubayet Shafin			Second: Jim Lansford </a:t>
            </a:r>
          </a:p>
          <a:p>
            <a:pPr>
              <a:buFont typeface="Arial" panose="020B0604020202020204" pitchFamily="34" charset="0"/>
              <a:buChar char="•"/>
            </a:pPr>
            <a:r>
              <a:rPr lang="en-US" dirty="0"/>
              <a:t>Result: Approved by acclamation.</a:t>
            </a:r>
          </a:p>
        </p:txBody>
      </p:sp>
      <p:sp>
        <p:nvSpPr>
          <p:cNvPr id="4" name="Slide Number Placeholder 3">
            <a:extLst>
              <a:ext uri="{FF2B5EF4-FFF2-40B4-BE49-F238E27FC236}">
                <a16:creationId xmlns:a16="http://schemas.microsoft.com/office/drawing/2014/main" id="{7E2E0A7B-56A9-7947-9314-815E52B9B4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6092695-FC05-8A6A-288A-AE622487DE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05A166-2E2C-5DD4-DEDD-881FF4669EF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507491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CR Submissions -</a:t>
            </a:r>
          </a:p>
          <a:p>
            <a:pPr lvl="1">
              <a:buFont typeface="Arial" panose="020B0604020202020204" pitchFamily="34" charset="0"/>
              <a:buChar char="•"/>
            </a:pPr>
            <a:r>
              <a:rPr lang="en-GB" sz="1100" b="0" dirty="0">
                <a:solidFill>
                  <a:schemeClr val="tx1"/>
                </a:solidFill>
                <a:hlinkClick r:id="rId2"/>
              </a:rPr>
              <a:t>305r6</a:t>
            </a:r>
            <a:r>
              <a:rPr lang="en-GB" sz="1100" b="0" dirty="0">
                <a:solidFill>
                  <a:schemeClr val="tx1"/>
                </a:solidFill>
              </a:rPr>
              <a:t> </a:t>
            </a:r>
            <a:r>
              <a:rPr lang="nn-NO" sz="1100" b="0" dirty="0">
                <a:solidFill>
                  <a:schemeClr val="tx1"/>
                </a:solidFill>
              </a:rPr>
              <a:t>CR for RCM relevant CIDs							Jay Yang		[3C SP]</a:t>
            </a:r>
            <a:endParaRPr lang="en-GB" sz="1100" b="0" dirty="0">
              <a:solidFill>
                <a:schemeClr val="tx1"/>
              </a:solidFill>
            </a:endParaRPr>
          </a:p>
          <a:p>
            <a:pPr lvl="1">
              <a:buFont typeface="Arial" panose="020B0604020202020204" pitchFamily="34" charset="0"/>
              <a:buChar char="•"/>
            </a:pPr>
            <a:r>
              <a:rPr lang="en-GB" sz="1100" b="0" dirty="0">
                <a:solidFill>
                  <a:srgbClr val="FF0000"/>
                </a:solidFill>
                <a:hlinkClick r:id="rId3"/>
              </a:rPr>
              <a:t>338r0</a:t>
            </a:r>
            <a:r>
              <a:rPr lang="en-GB" sz="1100" b="0" dirty="0"/>
              <a:t> CIDs related to </a:t>
            </a:r>
            <a:r>
              <a:rPr lang="en-GB" sz="1100" b="0" dirty="0" err="1"/>
              <a:t>rTWT</a:t>
            </a:r>
            <a:r>
              <a:rPr lang="en-GB" sz="1100" b="0" dirty="0"/>
              <a:t> 							George Cherian		[1C SP]</a:t>
            </a:r>
          </a:p>
          <a:p>
            <a:pPr lvl="1">
              <a:buFont typeface="Arial" panose="020B0604020202020204" pitchFamily="34" charset="0"/>
              <a:buChar char="•"/>
            </a:pPr>
            <a:r>
              <a:rPr lang="en-US" sz="1100" b="0" dirty="0">
                <a:solidFill>
                  <a:srgbClr val="FF0000"/>
                </a:solidFill>
                <a:hlinkClick r:id="rId4"/>
              </a:rPr>
              <a:t>350r0</a:t>
            </a:r>
            <a:r>
              <a:rPr lang="en-US" sz="1100" b="0" dirty="0">
                <a:solidFill>
                  <a:srgbClr val="FF0000"/>
                </a:solidFill>
              </a:rPr>
              <a:t> </a:t>
            </a:r>
            <a:r>
              <a:rPr lang="en-US" sz="1100" b="0" dirty="0">
                <a:solidFill>
                  <a:schemeClr val="tx1"/>
                </a:solidFill>
              </a:rPr>
              <a:t>CR for CIDs on SCS 							Dibakar Das		[1C </a:t>
            </a:r>
            <a:r>
              <a:rPr lang="en-GB" sz="1100" b="0" dirty="0"/>
              <a:t>SP</a:t>
            </a:r>
            <a:r>
              <a:rPr lang="en-US" sz="1100" b="0" dirty="0">
                <a:solidFill>
                  <a:schemeClr val="tx1"/>
                </a:solidFill>
              </a:rPr>
              <a:t>]</a:t>
            </a:r>
          </a:p>
          <a:p>
            <a:pPr lvl="1">
              <a:buFont typeface="Arial" panose="020B0604020202020204" pitchFamily="34" charset="0"/>
              <a:buChar char="•"/>
            </a:pPr>
            <a:r>
              <a:rPr lang="en-US" sz="1100" b="0" dirty="0">
                <a:solidFill>
                  <a:srgbClr val="FF0000"/>
                </a:solidFill>
                <a:hlinkClick r:id="rId5"/>
              </a:rPr>
              <a:t>355r0</a:t>
            </a:r>
            <a:r>
              <a:rPr lang="en-US" sz="1100" b="0" dirty="0">
                <a:solidFill>
                  <a:srgbClr val="FF0000"/>
                </a:solidFill>
              </a:rPr>
              <a:t> </a:t>
            </a:r>
            <a:r>
              <a:rPr lang="en-US" sz="1100" b="0" dirty="0">
                <a:solidFill>
                  <a:schemeClr val="tx1"/>
                </a:solidFill>
              </a:rPr>
              <a:t>CR for Misc. CIDs								Binita Gup</a:t>
            </a:r>
            <a:r>
              <a:rPr lang="en-US" sz="1100" dirty="0">
                <a:solidFill>
                  <a:schemeClr val="tx1"/>
                </a:solidFill>
              </a:rPr>
              <a:t>ta		[2C </a:t>
            </a:r>
            <a:r>
              <a:rPr lang="en-GB" sz="1100" b="0" dirty="0"/>
              <a:t>SP</a:t>
            </a:r>
            <a:r>
              <a:rPr lang="en-US" sz="1100" dirty="0">
                <a:solidFill>
                  <a:schemeClr val="tx1"/>
                </a:solidFill>
              </a:rPr>
              <a:t>]</a:t>
            </a:r>
          </a:p>
          <a:p>
            <a:pPr lvl="1">
              <a:buFont typeface="Arial" panose="020B0604020202020204" pitchFamily="34" charset="0"/>
              <a:buChar char="•"/>
            </a:pPr>
            <a:r>
              <a:rPr lang="en-US" sz="1100" b="0" dirty="0">
                <a:solidFill>
                  <a:schemeClr val="tx1"/>
                </a:solidFill>
                <a:hlinkClick r:id="rId6"/>
              </a:rPr>
              <a:t>326r2</a:t>
            </a:r>
            <a:r>
              <a:rPr lang="en-US" sz="1100" b="0" dirty="0">
                <a:solidFill>
                  <a:schemeClr val="tx1"/>
                </a:solidFill>
              </a:rPr>
              <a:t> SA1: Resolution for CIDs assigned to Abhi	 				Abhishek Patil		[6C </a:t>
            </a:r>
            <a:r>
              <a:rPr lang="en-GB" sz="1100" b="0" dirty="0"/>
              <a:t>SP</a:t>
            </a:r>
            <a:r>
              <a:rPr lang="en-US" sz="1100" b="0" dirty="0">
                <a:solidFill>
                  <a:schemeClr val="tx1"/>
                </a:solidFill>
              </a:rPr>
              <a:t>]</a:t>
            </a:r>
          </a:p>
          <a:p>
            <a:pPr lvl="1">
              <a:buFont typeface="Arial" panose="020B0604020202020204" pitchFamily="34" charset="0"/>
              <a:buChar char="•"/>
            </a:pPr>
            <a:r>
              <a:rPr lang="en-GB" sz="1100" b="0" dirty="0">
                <a:solidFill>
                  <a:schemeClr val="tx1"/>
                </a:solidFill>
                <a:hlinkClick r:id="rId7"/>
              </a:rPr>
              <a:t>828r1</a:t>
            </a:r>
            <a:r>
              <a:rPr lang="en-GB" sz="1100" b="0" dirty="0">
                <a:solidFill>
                  <a:schemeClr val="tx1"/>
                </a:solidFill>
              </a:rPr>
              <a:t> SA1: Bugfixes								Abhishek Patil</a:t>
            </a:r>
            <a:r>
              <a:rPr lang="en-GB" sz="1100" b="0">
                <a:solidFill>
                  <a:schemeClr val="tx1"/>
                </a:solidFill>
              </a:rPr>
              <a:t>		[</a:t>
            </a:r>
            <a:r>
              <a:rPr lang="en-GB" sz="1100" b="0" dirty="0">
                <a:solidFill>
                  <a:schemeClr val="tx1"/>
                </a:solidFill>
              </a:rPr>
              <a:t>No SP]</a:t>
            </a:r>
          </a:p>
          <a:p>
            <a:pPr>
              <a:buFont typeface="Arial" panose="020B0604020202020204" pitchFamily="34" charset="0"/>
              <a:buChar char="•"/>
            </a:pPr>
            <a:r>
              <a:rPr lang="en-GB" sz="1400" dirty="0"/>
              <a:t>Motions: </a:t>
            </a:r>
            <a:r>
              <a:rPr lang="en-US" altLang="en-US" sz="1400" dirty="0">
                <a:solidFill>
                  <a:srgbClr val="6B9F25"/>
                </a:solidFill>
                <a:hlinkClick r:id="rId8">
                  <a:extLst>
                    <a:ext uri="{A12FA001-AC4F-418D-AE19-62706E023703}">
                      <ahyp:hlinkClr xmlns:ahyp="http://schemas.microsoft.com/office/drawing/2018/hyperlinkcolor" val="tx"/>
                    </a:ext>
                  </a:extLst>
                </a:hlinkClick>
              </a:rPr>
              <a:t>11-24/442r50</a:t>
            </a:r>
            <a:endParaRPr lang="en-US" altLang="en-US" sz="1400" dirty="0">
              <a:solidFill>
                <a:srgbClr val="6B9F25"/>
              </a:solidFill>
            </a:endParaRPr>
          </a:p>
          <a:p>
            <a:pPr lvl="0">
              <a:buFont typeface="Arial" panose="020B0604020202020204" pitchFamily="34" charset="0"/>
              <a:buChar char="•"/>
            </a:pPr>
            <a:r>
              <a:rPr lang="en-GB" sz="1400" dirty="0"/>
              <a:t>Teleconference Plan (</a:t>
            </a:r>
            <a:r>
              <a:rPr lang="en-US" sz="1400" dirty="0"/>
              <a:t>if agreed to go to recirc SA ballot</a:t>
            </a:r>
            <a:r>
              <a:rPr lang="en-GB" sz="1400" dirty="0"/>
              <a:t>)</a:t>
            </a:r>
          </a:p>
          <a:p>
            <a:pPr lvl="0">
              <a:buFont typeface="Arial" panose="020B0604020202020204" pitchFamily="34" charset="0"/>
              <a:buChar char="•"/>
            </a:pPr>
            <a:r>
              <a:rPr lang="en-US" sz="1400" dirty="0"/>
              <a:t>Goals for July 2024 (if agreed to go to recirc SA ballot)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rPr>
              <a:t>…</a:t>
            </a:r>
          </a:p>
          <a:p>
            <a:pPr>
              <a:buFont typeface="Arial" panose="020B0604020202020204" pitchFamily="34" charset="0"/>
              <a:buChar char="•"/>
            </a:pPr>
            <a:r>
              <a:rPr lang="en-GB" sz="1600" dirty="0"/>
              <a:t>Motions: </a:t>
            </a:r>
            <a:r>
              <a:rPr lang="en-US" altLang="en-US" sz="1600" dirty="0">
                <a:solidFill>
                  <a:srgbClr val="6B9F25"/>
                </a:solidFill>
                <a:hlinkClick r:id="rId2">
                  <a:extLst>
                    <a:ext uri="{A12FA001-AC4F-418D-AE19-62706E023703}">
                      <ahyp:hlinkClr xmlns:ahyp="http://schemas.microsoft.com/office/drawing/2018/hyperlinkcolor" val="tx"/>
                    </a:ext>
                  </a:extLst>
                </a:hlinkClick>
              </a:rPr>
              <a:t>11-24/442r</a:t>
            </a:r>
            <a:r>
              <a:rPr lang="en-US" altLang="en-US" sz="1600" dirty="0">
                <a:solidFill>
                  <a:srgbClr val="FF0000"/>
                </a:solidFill>
                <a:hlinkClick r:id="rId2">
                  <a:extLst>
                    <a:ext uri="{A12FA001-AC4F-418D-AE19-62706E023703}">
                      <ahyp:hlinkClr xmlns:ahyp="http://schemas.microsoft.com/office/drawing/2018/hyperlinkcolor" val="tx"/>
                    </a:ext>
                  </a:extLst>
                </a:hlinkClick>
              </a:rPr>
              <a:t>49</a:t>
            </a:r>
            <a:endParaRPr lang="en-GB" sz="1600"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endParaRPr lang="en-GB" sz="1600" dirty="0">
              <a:solidFill>
                <a:srgbClr val="FF0000"/>
              </a:solidFill>
            </a:endParaRP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r>
              <a:rPr lang="en-US" dirty="0"/>
              <a:t>…</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5EAB06D6-C8BE-F79F-EC6C-7DC8A3CFC85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Status: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0F5D129B-4A2B-3421-705C-A16D07235179}"/>
              </a:ext>
            </a:extLst>
          </p:cNvPr>
          <p:cNvGraphicFramePr>
            <a:graphicFrameLocks noGrp="1"/>
          </p:cNvGraphicFramePr>
          <p:nvPr>
            <p:extLst>
              <p:ext uri="{D42A27DB-BD31-4B8C-83A1-F6EECF244321}">
                <p14:modId xmlns:p14="http://schemas.microsoft.com/office/powerpoint/2010/main" val="3806567738"/>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2018-07-01: 87%​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2024-06-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2024-09-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FFC000"/>
                          </a:solidFill>
                          <a:effectLst/>
                          <a:latin typeface="Times New Roman" panose="02020603050405020304" pitchFamily="18" charset="0"/>
                        </a:rPr>
                        <a:t>​</a:t>
                      </a:r>
                      <a:r>
                        <a:rPr lang="en-US" sz="1800" b="0" i="0" dirty="0">
                          <a:solidFill>
                            <a:srgbClr val="FF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sp>
        <p:nvSpPr>
          <p:cNvPr id="12" name="TextBox 1">
            <a:extLst>
              <a:ext uri="{FF2B5EF4-FFF2-40B4-BE49-F238E27FC236}">
                <a16:creationId xmlns:a16="http://schemas.microsoft.com/office/drawing/2014/main" id="{F02AAE22-CD20-41E8-4E3B-BBE24BA531E6}"/>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3" name="TextBox 2">
            <a:extLst>
              <a:ext uri="{FF2B5EF4-FFF2-40B4-BE49-F238E27FC236}">
                <a16:creationId xmlns:a16="http://schemas.microsoft.com/office/drawing/2014/main" id="{58DC4483-8FCC-FB39-B172-F10D1A7E34DF}"/>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4" name="TextBox 1">
            <a:extLst>
              <a:ext uri="{FF2B5EF4-FFF2-40B4-BE49-F238E27FC236}">
                <a16:creationId xmlns:a16="http://schemas.microsoft.com/office/drawing/2014/main" id="{5010A2F4-53EA-7902-A741-87187EFE35D3}"/>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Init. SA: ~5mo</a:t>
            </a:r>
          </a:p>
        </p:txBody>
      </p:sp>
      <p:sp>
        <p:nvSpPr>
          <p:cNvPr id="15" name="TextBox 2">
            <a:extLst>
              <a:ext uri="{FF2B5EF4-FFF2-40B4-BE49-F238E27FC236}">
                <a16:creationId xmlns:a16="http://schemas.microsoft.com/office/drawing/2014/main" id="{C8B16180-9501-749E-B9EE-823CD4D9D5D1}"/>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~3mo</a:t>
            </a:r>
          </a:p>
        </p:txBody>
      </p:sp>
      <p:cxnSp>
        <p:nvCxnSpPr>
          <p:cNvPr id="17" name="Straight Arrow Connector 16">
            <a:extLst>
              <a:ext uri="{FF2B5EF4-FFF2-40B4-BE49-F238E27FC236}">
                <a16:creationId xmlns:a16="http://schemas.microsoft.com/office/drawing/2014/main" id="{8F49A052-6AB3-9C8B-70CD-F75DEEC55BA6}"/>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8" name="Straight Arrow Connector 17">
            <a:extLst>
              <a:ext uri="{FF2B5EF4-FFF2-40B4-BE49-F238E27FC236}">
                <a16:creationId xmlns:a16="http://schemas.microsoft.com/office/drawing/2014/main" id="{1B817DB9-8DF3-C98F-8927-136B00A7ED33}"/>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76B664FC-ECEC-35A8-7CE0-6F8BDC84F507}"/>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0" name="Straight Arrow Connector 19">
            <a:extLst>
              <a:ext uri="{FF2B5EF4-FFF2-40B4-BE49-F238E27FC236}">
                <a16:creationId xmlns:a16="http://schemas.microsoft.com/office/drawing/2014/main" id="{23DE8210-9231-9B86-EEC8-29EC48FDDC79}"/>
              </a:ext>
            </a:extLst>
          </p:cNvPr>
          <p:cNvCxnSpPr/>
          <p:nvPr/>
        </p:nvCxnSpPr>
        <p:spPr bwMode="auto">
          <a:xfrm>
            <a:off x="7543800" y="4800600"/>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1" name="Straight Arrow Connector 20">
            <a:extLst>
              <a:ext uri="{FF2B5EF4-FFF2-40B4-BE49-F238E27FC236}">
                <a16:creationId xmlns:a16="http://schemas.microsoft.com/office/drawing/2014/main" id="{C67C8CD8-9346-4535-E45C-CAD8867E8FF9}"/>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56EB98ED-1B09-AFFA-E5DB-692C1F4BC65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25" name="TextBox 1">
            <a:extLst>
              <a:ext uri="{FF2B5EF4-FFF2-40B4-BE49-F238E27FC236}">
                <a16:creationId xmlns:a16="http://schemas.microsoft.com/office/drawing/2014/main" id="{50F1D6E4-21D7-3DE8-190B-6CCAA63D1778}"/>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26" name="TextBox 1">
            <a:extLst>
              <a:ext uri="{FF2B5EF4-FFF2-40B4-BE49-F238E27FC236}">
                <a16:creationId xmlns:a16="http://schemas.microsoft.com/office/drawing/2014/main" id="{4A16A859-74BE-E007-9A30-202372F3E172}"/>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174110</TotalTime>
  <Words>3839</Words>
  <Application>Microsoft Office PowerPoint</Application>
  <PresentationFormat>On-screen Show (4:3)</PresentationFormat>
  <Paragraphs>639</Paragraphs>
  <Slides>36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Submission’s List - 2</vt:lpstr>
      <vt:lpstr>Monday Joint Agenda-AM2</vt:lpstr>
      <vt:lpstr>Summary from March meeting &amp; conf calls</vt:lpstr>
      <vt:lpstr>Approve TG Minutes</vt:lpstr>
      <vt:lpstr>Vice Chair Election &amp; Secretary/Editor Confirmation</vt:lpstr>
      <vt:lpstr>Tuesday Joint Agenda–EVE</vt:lpstr>
      <vt:lpstr>Thursday Joint Agenda–AM1</vt:lpstr>
      <vt:lpstr>Thursday Joint Agenda-PM1</vt:lpstr>
      <vt:lpstr>CR Submissions</vt:lpstr>
      <vt:lpstr>Motions</vt:lpstr>
      <vt:lpstr>Teleconference Plan</vt:lpstr>
      <vt:lpstr>Status and Goals for July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2024-05-14T17:24:34Z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