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0" r:id="rId29"/>
    <p:sldId id="679" r:id="rId30"/>
    <p:sldId id="2691" r:id="rId31"/>
    <p:sldId id="680" r:id="rId32"/>
    <p:sldId id="2530" r:id="rId33"/>
    <p:sldId id="2531" r:id="rId34"/>
    <p:sldId id="2533" r:id="rId35"/>
    <p:sldId id="2673" r:id="rId36"/>
    <p:sldId id="2535" r:id="rId37"/>
    <p:sldId id="2536" r:id="rId38"/>
    <p:sldId id="2537" r:id="rId39"/>
    <p:sldId id="2551" r:id="rId40"/>
    <p:sldId id="2527" r:id="rId41"/>
    <p:sldId id="2675" r:id="rId42"/>
    <p:sldId id="2676" r:id="rId43"/>
    <p:sldId id="2661" r:id="rId44"/>
    <p:sldId id="2695" r:id="rId45"/>
    <p:sldId id="2680" r:id="rId46"/>
    <p:sldId id="2692" r:id="rId47"/>
    <p:sldId id="2693" r:id="rId48"/>
    <p:sldId id="2585" r:id="rId49"/>
    <p:sldId id="2666" r:id="rId50"/>
    <p:sldId id="2667" r:id="rId51"/>
    <p:sldId id="2682" r:id="rId52"/>
    <p:sldId id="2683" r:id="rId53"/>
    <p:sldId id="2702" r:id="rId54"/>
    <p:sldId id="2686" r:id="rId55"/>
    <p:sldId id="2687" r:id="rId56"/>
    <p:sldId id="2688" r:id="rId57"/>
    <p:sldId id="2689" r:id="rId58"/>
    <p:sldId id="2696" r:id="rId59"/>
    <p:sldId id="2697" r:id="rId60"/>
    <p:sldId id="2698" r:id="rId61"/>
    <p:sldId id="2699" r:id="rId62"/>
    <p:sldId id="2700" r:id="rId63"/>
    <p:sldId id="2701" r:id="rId64"/>
    <p:sldId id="2703" r:id="rId65"/>
    <p:sldId id="2704" r:id="rId66"/>
    <p:sldId id="2709" r:id="rId67"/>
    <p:sldId id="2705" r:id="rId68"/>
    <p:sldId id="2706" r:id="rId69"/>
    <p:sldId id="2707" r:id="rId70"/>
    <p:sldId id="2708" r:id="rId71"/>
    <p:sldId id="2710" r:id="rId72"/>
    <p:sldId id="2711" r:id="rId73"/>
    <p:sldId id="2713" r:id="rId74"/>
    <p:sldId id="2714" r:id="rId75"/>
    <p:sldId id="2715" r:id="rId76"/>
    <p:sldId id="2716" r:id="rId77"/>
    <p:sldId id="315" r:id="rId78"/>
    <p:sldId id="480" r:id="rId79"/>
    <p:sldId id="259" r:id="rId80"/>
    <p:sldId id="260" r:id="rId81"/>
    <p:sldId id="261" r:id="rId82"/>
    <p:sldId id="2525"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95"/>
            <p14:sldId id="2680"/>
            <p14:sldId id="2692"/>
            <p14:sldId id="2693"/>
            <p14:sldId id="2585"/>
            <p14:sldId id="2666"/>
            <p14:sldId id="2667"/>
          </p14:sldIdLst>
        </p14:section>
        <p14:section name="June 4th Telecon" id="{BDD9CEBF-8F3B-4936-9F2B-278A7813EF07}">
          <p14:sldIdLst>
            <p14:sldId id="2682"/>
            <p14:sldId id="2683"/>
            <p14:sldId id="2702"/>
            <p14:sldId id="2686"/>
            <p14:sldId id="2687"/>
            <p14:sldId id="2688"/>
            <p14:sldId id="2689"/>
          </p14:sldIdLst>
        </p14:section>
        <p14:section name="June 11th Telecon" id="{68D3A698-F35E-4A13-866A-405E17E21E3E}">
          <p14:sldIdLst>
            <p14:sldId id="2696"/>
            <p14:sldId id="2697"/>
            <p14:sldId id="2698"/>
            <p14:sldId id="2699"/>
            <p14:sldId id="2700"/>
            <p14:sldId id="2701"/>
          </p14:sldIdLst>
        </p14:section>
        <p14:section name="June 25th Telecon" id="{9573D6E6-84DF-43D7-BBAC-430DDFF68983}">
          <p14:sldIdLst>
            <p14:sldId id="2703"/>
            <p14:sldId id="2704"/>
            <p14:sldId id="2709"/>
            <p14:sldId id="2705"/>
            <p14:sldId id="2706"/>
            <p14:sldId id="2707"/>
            <p14:sldId id="2708"/>
          </p14:sldIdLst>
        </p14:section>
        <p14:section name="June 9th Telecon" id="{1794919F-404F-44D6-8797-C2C4C8D1C489}">
          <p14:sldIdLst>
            <p14:sldId id="2710"/>
            <p14:sldId id="2711"/>
            <p14:sldId id="2713"/>
            <p14:sldId id="2714"/>
            <p14:sldId id="2715"/>
            <p14:sldId id="2716"/>
          </p14:sldIdLst>
        </p14:section>
        <p14:section name="Backup" id="{62682A0D-7317-4EE9-B56C-63AD74488E19}">
          <p14:sldIdLst>
            <p14:sldId id="315"/>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LB286 CR Progress</a:t>
            </a:r>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LB286</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Current completion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52</c:v>
                </c:pt>
                <c:pt idx="1">
                  <c:v>0</c:v>
                </c:pt>
                <c:pt idx="2">
                  <c:v>45</c:v>
                </c:pt>
                <c:pt idx="3">
                  <c:v>7</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391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1268875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0023496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11917267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2024-07-08</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24054327"/>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(10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2641552"/>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(7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Recess (17:40)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51867258"/>
              </p:ext>
            </p:extLst>
          </p:nvPr>
        </p:nvGraphicFramePr>
        <p:xfrm>
          <a:off x="914401" y="1260086"/>
          <a:ext cx="10460566" cy="19201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91856625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925579400"/>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8395772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For completion </a:t>
                      </a:r>
                    </a:p>
                  </a:txBody>
                  <a:tcPr marT="45712" marB="45712"/>
                </a:tc>
                <a:extLst>
                  <a:ext uri="{0D108BD9-81ED-4DB2-BD59-A6C34878D82A}">
                    <a16:rowId xmlns:a16="http://schemas.microsoft.com/office/drawing/2014/main" val="3282136305"/>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303172063"/>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timelines (5min – special order)</a:t>
            </a:r>
          </a:p>
          <a:p>
            <a:pPr algn="just">
              <a:spcBef>
                <a:spcPct val="20000"/>
              </a:spcBef>
              <a:buFontTx/>
              <a:buChar char="•"/>
            </a:pPr>
            <a:r>
              <a:rPr lang="en-US" sz="1600" b="0" dirty="0"/>
              <a:t>Review progress made during the week (5 min – special order)</a:t>
            </a:r>
          </a:p>
          <a:p>
            <a:pPr algn="just">
              <a:spcBef>
                <a:spcPct val="20000"/>
              </a:spcBef>
              <a:buFontTx/>
              <a:buChar char="•"/>
            </a:pPr>
            <a:r>
              <a:rPr lang="en-US" sz="1600" b="0" dirty="0"/>
              <a:t>Review targets toward the July meeting (5min – special order)</a:t>
            </a:r>
          </a:p>
          <a:p>
            <a:pPr algn="just">
              <a:spcBef>
                <a:spcPct val="20000"/>
              </a:spcBef>
              <a:buFontTx/>
              <a:buChar char="•"/>
            </a:pPr>
            <a:r>
              <a:rPr lang="en-US" sz="1600" b="0" dirty="0"/>
              <a:t>Schedule telecons for the May to July timeframe.</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550927"/>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 Post the IEEE week</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43/72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7/9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0/53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44</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1922523742"/>
              </p:ext>
            </p:extLst>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13493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(updated)</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948461"/>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82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219499" y="2187710"/>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6905273" y="2380799"/>
            <a:ext cx="846911" cy="390630"/>
          </a:xfrm>
          <a:prstGeom prst="rect">
            <a:avLst/>
          </a:prstGeom>
          <a:noFill/>
          <a:ln w="9525" cap="flat" cmpd="sng" algn="ctr">
            <a:noFill/>
            <a:prstDash val="solid"/>
          </a:ln>
          <a:effectLst/>
        </p:spPr>
        <p:txBody>
          <a:bodyPr anchor="ctr"/>
          <a:lstStyle>
            <a:defPPr>
              <a:defRPr lang="en-GB"/>
            </a:defPPr>
            <a:lvl1pPr algn="ctr" defTabSz="914400" eaLnBrk="1" fontAlgn="auto" hangingPunct="1">
              <a:spcBef>
                <a:spcPts val="0"/>
              </a:spcBef>
              <a:spcAft>
                <a:spcPts val="0"/>
              </a:spcAft>
              <a:buClrTx/>
              <a:buSzTx/>
              <a:defRPr sz="1100" kern="0">
                <a:solidFill>
                  <a:srgbClr val="000000"/>
                </a:solidFill>
                <a:latin typeface="Times New Roman"/>
                <a:ea typeface="MS Gothic"/>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Recirc 03/24</a:t>
            </a:r>
          </a:p>
        </p:txBody>
      </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4252099"/>
            <a:ext cx="58521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4459734"/>
            <a:ext cx="137160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8929687" y="21938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611779" y="23869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661298" y="270892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408042" y="290200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sp>
        <p:nvSpPr>
          <p:cNvPr id="17" name="Rectangle 16">
            <a:extLst>
              <a:ext uri="{FF2B5EF4-FFF2-40B4-BE49-F238E27FC236}">
                <a16:creationId xmlns:a16="http://schemas.microsoft.com/office/drawing/2014/main" id="{8DF4CEFA-24DB-B718-6CB4-42572EC91263}"/>
              </a:ext>
            </a:extLst>
          </p:cNvPr>
          <p:cNvSpPr/>
          <p:nvPr/>
        </p:nvSpPr>
        <p:spPr>
          <a:xfrm>
            <a:off x="7410322" y="5373180"/>
            <a:ext cx="137160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69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7938736" y="4910596"/>
            <a:ext cx="822960"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7608168" y="3497409"/>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8374617" y="3501008"/>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9032838" y="5366281"/>
            <a:ext cx="548640" cy="273757"/>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579808" y="536628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232818"/>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9359408" y="271273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9106152" y="2905819"/>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cxnSp>
        <p:nvCxnSpPr>
          <p:cNvPr id="36" name="Straight Connector 35">
            <a:extLst>
              <a:ext uri="{FF2B5EF4-FFF2-40B4-BE49-F238E27FC236}">
                <a16:creationId xmlns:a16="http://schemas.microsoft.com/office/drawing/2014/main" id="{A2B0BAAA-5A8A-A4AA-3819-F13D9F3D7FF0}"/>
              </a:ext>
            </a:extLst>
          </p:cNvPr>
          <p:cNvCxnSpPr>
            <a:cxnSpLocks/>
          </p:cNvCxnSpPr>
          <p:nvPr/>
        </p:nvCxnSpPr>
        <p:spPr bwMode="auto">
          <a:xfrm flipV="1">
            <a:off x="6039272" y="4743072"/>
            <a:ext cx="13716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D00E14D7-3DAE-7A86-C68B-AC0B40A9F897}"/>
              </a:ext>
            </a:extLst>
          </p:cNvPr>
          <p:cNvCxnSpPr>
            <a:cxnSpLocks/>
          </p:cNvCxnSpPr>
          <p:nvPr/>
        </p:nvCxnSpPr>
        <p:spPr bwMode="auto">
          <a:xfrm flipV="1">
            <a:off x="7446268" y="5181281"/>
            <a:ext cx="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5AE9E037-61B9-03A2-3325-E7554105BBD8}"/>
              </a:ext>
            </a:extLst>
          </p:cNvPr>
          <p:cNvCxnSpPr>
            <a:cxnSpLocks/>
          </p:cNvCxnSpPr>
          <p:nvPr/>
        </p:nvCxnSpPr>
        <p:spPr bwMode="auto">
          <a:xfrm flipV="1">
            <a:off x="7442236" y="5660582"/>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C4F6F6F8-1DDC-5815-387B-7B872545E5C3}"/>
              </a:ext>
            </a:extLst>
          </p:cNvPr>
          <p:cNvCxnSpPr>
            <a:cxnSpLocks/>
          </p:cNvCxnSpPr>
          <p:nvPr/>
        </p:nvCxnSpPr>
        <p:spPr bwMode="auto">
          <a:xfrm flipV="1">
            <a:off x="7934762" y="5167580"/>
            <a:ext cx="9144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22605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795-36E1-2CAD-2431-B70B119DB691}"/>
              </a:ext>
            </a:extLst>
          </p:cNvPr>
          <p:cNvSpPr>
            <a:spLocks noGrp="1"/>
          </p:cNvSpPr>
          <p:nvPr>
            <p:ph type="title"/>
          </p:nvPr>
        </p:nvSpPr>
        <p:spPr/>
        <p:txBody>
          <a:bodyPr/>
          <a:lstStyle/>
          <a:p>
            <a:r>
              <a:rPr lang="en-US" dirty="0"/>
              <a:t>Closing report</a:t>
            </a:r>
          </a:p>
        </p:txBody>
      </p:sp>
      <p:sp>
        <p:nvSpPr>
          <p:cNvPr id="3" name="Content Placeholder 2">
            <a:extLst>
              <a:ext uri="{FF2B5EF4-FFF2-40B4-BE49-F238E27FC236}">
                <a16:creationId xmlns:a16="http://schemas.microsoft.com/office/drawing/2014/main" id="{717D8F88-8D1F-A0D4-EB9D-8CFFA077F63A}"/>
              </a:ext>
            </a:extLst>
          </p:cNvPr>
          <p:cNvSpPr>
            <a:spLocks noGrp="1"/>
          </p:cNvSpPr>
          <p:nvPr>
            <p:ph idx="1"/>
          </p:nvPr>
        </p:nvSpPr>
        <p:spPr/>
        <p:txBody>
          <a:bodyPr/>
          <a:lstStyle/>
          <a:p>
            <a:pPr>
              <a:buFont typeface="Arial" panose="020B0604020202020204" pitchFamily="34" charset="0"/>
              <a:buChar char="•"/>
            </a:pPr>
            <a:r>
              <a:rPr lang="en-US" dirty="0"/>
              <a:t>Work Completed this week:</a:t>
            </a:r>
          </a:p>
          <a:p>
            <a:pPr lvl="1">
              <a:buFont typeface="Arial" panose="020B0604020202020204" pitchFamily="34" charset="0"/>
              <a:buChar char="•"/>
            </a:pPr>
            <a:r>
              <a:rPr lang="en-US" dirty="0"/>
              <a:t>Completed roughly 2/3 of the received T/G comments </a:t>
            </a:r>
          </a:p>
          <a:p>
            <a:pPr lvl="1">
              <a:buFont typeface="Arial" panose="020B0604020202020204" pitchFamily="34" charset="0"/>
              <a:buChar char="•"/>
            </a:pPr>
            <a:r>
              <a:rPr lang="en-US" dirty="0"/>
              <a:t>Conducted vice chairs and secretary re-affirmation vote</a:t>
            </a:r>
          </a:p>
          <a:p>
            <a:pPr lvl="1">
              <a:buFont typeface="Arial" panose="020B0604020202020204" pitchFamily="34" charset="0"/>
              <a:buChar char="•"/>
            </a:pPr>
            <a:r>
              <a:rPr lang="en-US" dirty="0"/>
              <a:t>Initiated Mandatory Draft Review</a:t>
            </a:r>
          </a:p>
          <a:p>
            <a:pPr>
              <a:buFont typeface="Arial" panose="020B0604020202020204" pitchFamily="34" charset="0"/>
              <a:buChar char="•"/>
            </a:pPr>
            <a:endParaRPr lang="en-US" dirty="0"/>
          </a:p>
          <a:p>
            <a:pPr>
              <a:buFont typeface="Arial" panose="020B0604020202020204" pitchFamily="34" charset="0"/>
              <a:buChar char="•"/>
            </a:pPr>
            <a:r>
              <a:rPr lang="en-US" dirty="0"/>
              <a:t>Targets towards the July meeting:</a:t>
            </a:r>
          </a:p>
          <a:p>
            <a:pPr lvl="1">
              <a:buFont typeface="Arial" panose="020B0604020202020204" pitchFamily="34" charset="0"/>
              <a:buChar char="•"/>
            </a:pPr>
            <a:r>
              <a:rPr lang="en-US" dirty="0"/>
              <a:t>Complete 80% of LB286 technical and general CR (targeting recirculation out of July).</a:t>
            </a:r>
          </a:p>
          <a:p>
            <a:pPr lvl="1">
              <a:buFont typeface="Arial" panose="020B0604020202020204" pitchFamily="34" charset="0"/>
              <a:buChar char="•"/>
            </a:pPr>
            <a:r>
              <a:rPr lang="en-US" dirty="0"/>
              <a:t>Complete 95% of LB286 editorial CR.</a:t>
            </a:r>
          </a:p>
          <a:p>
            <a:pPr lvl="1">
              <a:buFont typeface="Arial" panose="020B0604020202020204" pitchFamily="34" charset="0"/>
              <a:buChar char="•"/>
            </a:pPr>
            <a:r>
              <a:rPr lang="en-US" dirty="0"/>
              <a:t>Review feedback from MDR </a:t>
            </a:r>
          </a:p>
          <a:p>
            <a:pPr lvl="1">
              <a:buFont typeface="Arial" panose="020B0604020202020204" pitchFamily="34" charset="0"/>
              <a:buChar char="•"/>
            </a:pPr>
            <a:r>
              <a:rPr lang="en-US" dirty="0"/>
              <a:t>Address 70% of feedback collected in the MDR process.</a:t>
            </a:r>
          </a:p>
        </p:txBody>
      </p:sp>
      <p:sp>
        <p:nvSpPr>
          <p:cNvPr id="4" name="Slide Number Placeholder 3">
            <a:extLst>
              <a:ext uri="{FF2B5EF4-FFF2-40B4-BE49-F238E27FC236}">
                <a16:creationId xmlns:a16="http://schemas.microsoft.com/office/drawing/2014/main" id="{284E6596-9BAA-6D86-D320-D956869AD82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01ACE58-1D94-3985-CCB1-603E0E7EF0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4C3383A-5A71-3B98-B858-8AB80A9520B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6351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May 28</a:t>
            </a:r>
            <a:r>
              <a:rPr lang="en-US" altLang="en-US" strike="sngStrike" kern="0" baseline="30000" dirty="0"/>
              <a:t>th</a:t>
            </a:r>
            <a:r>
              <a:rPr lang="en-US" altLang="en-US" strike="sngStrike" kern="0" dirty="0"/>
              <a:t> 		10:00 am PT/13:00 ET (2hrs) </a:t>
            </a:r>
            <a:r>
              <a:rPr lang="en-US" altLang="en-US" kern="0" dirty="0"/>
              <a:t>–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strike="sngStrike" kern="0" dirty="0"/>
              <a:t>June 18</a:t>
            </a:r>
            <a:r>
              <a:rPr lang="en-US" altLang="en-US" strike="sngStrike" kern="0" baseline="30000" dirty="0"/>
              <a:t>th</a:t>
            </a:r>
            <a:r>
              <a:rPr lang="en-US" altLang="en-US" strike="sngStrike" kern="0" dirty="0"/>
              <a:t> 		10:00 am PT/13:00 ET (2hrs)</a:t>
            </a:r>
            <a:r>
              <a:rPr lang="en-US" altLang="en-US" kern="0" dirty="0"/>
              <a:t>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strike="sngStrike" kern="0" dirty="0"/>
              <a:t>July 2</a:t>
            </a:r>
            <a:r>
              <a:rPr lang="en-US" altLang="en-US" strike="sngStrike" kern="0" baseline="30000" dirty="0"/>
              <a:t>nd</a:t>
            </a:r>
            <a:r>
              <a:rPr lang="en-US" altLang="en-US" strike="sngStrike" kern="0" dirty="0"/>
              <a:t>		10:00 am PT/13:00 ET (2hrs)</a:t>
            </a:r>
            <a:r>
              <a:rPr lang="en-US" altLang="en-US" kern="0" dirty="0"/>
              <a:t> - Independence day on the 4</a:t>
            </a:r>
            <a:r>
              <a:rPr lang="en-US" altLang="en-US" kern="0" baseline="30000" dirty="0"/>
              <a:t>th</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interim session:</a:t>
            </a:r>
            <a:endParaRPr lang="en-US" sz="2000" b="0" dirty="0"/>
          </a:p>
          <a:p>
            <a:pPr>
              <a:buFont typeface="Arial" panose="020B0604020202020204" pitchFamily="34" charset="0"/>
              <a:buChar char="•"/>
            </a:pPr>
            <a:r>
              <a:rPr lang="en-US" sz="2000" b="0" dirty="0"/>
              <a:t>This meeting is part of the May IEEE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4</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4</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280535226"/>
              </p:ext>
            </p:extLst>
          </p:nvPr>
        </p:nvGraphicFramePr>
        <p:xfrm>
          <a:off x="563035" y="1556792"/>
          <a:ext cx="10460566" cy="185403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1st time, 1.5 </a:t>
                      </a:r>
                      <a:r>
                        <a:rPr lang="en-US" sz="1400" kern="1200" dirty="0" err="1">
                          <a:solidFill>
                            <a:schemeClr val="dk1"/>
                          </a:solidFill>
                          <a:latin typeface="+mn-lt"/>
                          <a:ea typeface="+mn-ea"/>
                          <a:cs typeface="+mn-cs"/>
                        </a:rPr>
                        <a:t>hrs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29679604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As time permits</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 - for future meeting</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932FC-D35E-7698-6D93-0EC100BA0F0D}"/>
              </a:ext>
            </a:extLst>
          </p:cNvPr>
          <p:cNvSpPr>
            <a:spLocks noGrp="1"/>
          </p:cNvSpPr>
          <p:nvPr>
            <p:ph type="title"/>
          </p:nvPr>
        </p:nvSpPr>
        <p:spPr/>
        <p:txBody>
          <a:bodyPr/>
          <a:lstStyle/>
          <a:p>
            <a:r>
              <a:rPr lang="en-US" dirty="0"/>
              <a:t>Submission 11-24-951</a:t>
            </a:r>
          </a:p>
        </p:txBody>
      </p:sp>
      <p:sp>
        <p:nvSpPr>
          <p:cNvPr id="3" name="Content Placeholder 2">
            <a:extLst>
              <a:ext uri="{FF2B5EF4-FFF2-40B4-BE49-F238E27FC236}">
                <a16:creationId xmlns:a16="http://schemas.microsoft.com/office/drawing/2014/main" id="{A4AE4693-2D37-47EF-BD30-50C4C42D5AFE}"/>
              </a:ext>
            </a:extLst>
          </p:cNvPr>
          <p:cNvSpPr>
            <a:spLocks noGrp="1"/>
          </p:cNvSpPr>
          <p:nvPr>
            <p:ph idx="1"/>
          </p:nvPr>
        </p:nvSpPr>
        <p:spPr/>
        <p:txBody>
          <a:bodyPr/>
          <a:lstStyle/>
          <a:p>
            <a:r>
              <a:rPr lang="en-US" dirty="0" err="1"/>
              <a:t>Strawpoll</a:t>
            </a:r>
            <a:endParaRPr lang="en-US" dirty="0"/>
          </a:p>
          <a:p>
            <a:r>
              <a:rPr lang="en-US" dirty="0"/>
              <a:t>We agree to the resolutions depicted in 11-24-951r1 .</a:t>
            </a:r>
          </a:p>
          <a:p>
            <a:endParaRPr lang="en-US" dirty="0"/>
          </a:p>
          <a:p>
            <a:r>
              <a:rPr lang="en-US" dirty="0"/>
              <a:t>Results (Y/N/A): 4/0/0</a:t>
            </a:r>
          </a:p>
        </p:txBody>
      </p:sp>
      <p:sp>
        <p:nvSpPr>
          <p:cNvPr id="4" name="Slide Number Placeholder 3">
            <a:extLst>
              <a:ext uri="{FF2B5EF4-FFF2-40B4-BE49-F238E27FC236}">
                <a16:creationId xmlns:a16="http://schemas.microsoft.com/office/drawing/2014/main" id="{0475AFA7-A5D6-727C-FA90-DE2015ECFA20}"/>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64C80DB-B456-EEF9-6F08-32E3139A6DD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CE5C7C1-867F-5A68-C017-6FF5FA7441F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086589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256058851"/>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Continue</a:t>
                      </a:r>
                    </a:p>
                  </a:txBody>
                  <a:tcPr/>
                </a:tc>
                <a:extLst>
                  <a:ext uri="{0D108BD9-81ED-4DB2-BD59-A6C34878D82A}">
                    <a16:rowId xmlns:a16="http://schemas.microsoft.com/office/drawing/2014/main" val="3392044796"/>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Continue </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11</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403742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11</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3424479298"/>
              </p:ext>
            </p:extLst>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1.5hr</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89489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1642464649"/>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For </a:t>
                      </a:r>
                      <a:r>
                        <a:rPr lang="en-US" sz="1400" kern="1200" dirty="0" err="1">
                          <a:solidFill>
                            <a:schemeClr val="dk1"/>
                          </a:solidFill>
                          <a:latin typeface="+mn-lt"/>
                          <a:ea typeface="+mn-ea"/>
                          <a:cs typeface="+mn-cs"/>
                        </a:rPr>
                        <a:t>strawpoll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38360012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18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07196267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933167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23470508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June 25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874320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3358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1.5hr</a:t>
                      </a:r>
                    </a:p>
                  </a:txBody>
                  <a:tcPr/>
                </a:tc>
                <a:extLst>
                  <a:ext uri="{0D108BD9-81ED-4DB2-BD59-A6C34878D82A}">
                    <a16:rowId xmlns:a16="http://schemas.microsoft.com/office/drawing/2014/main" val="45989122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40844910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D01E-DA69-1880-C207-52EF8C5ACD7E}"/>
              </a:ext>
            </a:extLst>
          </p:cNvPr>
          <p:cNvSpPr>
            <a:spLocks noGrp="1"/>
          </p:cNvSpPr>
          <p:nvPr>
            <p:ph type="title"/>
          </p:nvPr>
        </p:nvSpPr>
        <p:spPr/>
        <p:txBody>
          <a:bodyPr/>
          <a:lstStyle/>
          <a:p>
            <a:r>
              <a:rPr lang="en-US" dirty="0"/>
              <a:t>Submission 11-24-958</a:t>
            </a:r>
          </a:p>
        </p:txBody>
      </p:sp>
      <p:sp>
        <p:nvSpPr>
          <p:cNvPr id="3" name="Content Placeholder 2">
            <a:extLst>
              <a:ext uri="{FF2B5EF4-FFF2-40B4-BE49-F238E27FC236}">
                <a16:creationId xmlns:a16="http://schemas.microsoft.com/office/drawing/2014/main" id="{1ED251A7-C38A-FEBC-A571-F399709BB7D0}"/>
              </a:ext>
            </a:extLst>
          </p:cNvPr>
          <p:cNvSpPr>
            <a:spLocks noGrp="1"/>
          </p:cNvSpPr>
          <p:nvPr>
            <p:ph idx="1"/>
          </p:nvPr>
        </p:nvSpPr>
        <p:spPr/>
        <p:txBody>
          <a:bodyPr/>
          <a:lstStyle/>
          <a:p>
            <a:r>
              <a:rPr lang="en-US" dirty="0" err="1"/>
              <a:t>Strawpoll</a:t>
            </a:r>
            <a:endParaRPr lang="en-US" dirty="0"/>
          </a:p>
          <a:p>
            <a:pPr marL="0" indent="0"/>
            <a:r>
              <a:rPr lang="en-US" sz="2000" b="0" dirty="0"/>
              <a:t>We agree to the resolutions depicted in document 11-24-958r2 for CIDs 2041, 2071, 2075, 2076, 2078, 2112, 2115, 2117, 2118, 2119, 2121, 2127, 2132 (13 CIDs total).</a:t>
            </a:r>
          </a:p>
          <a:p>
            <a:endParaRPr lang="en-US" dirty="0"/>
          </a:p>
          <a:p>
            <a:r>
              <a:rPr lang="en-US" dirty="0"/>
              <a:t>Results </a:t>
            </a:r>
            <a:r>
              <a:rPr lang="en-US" b="0" dirty="0"/>
              <a:t>(Y/N/A)</a:t>
            </a:r>
            <a:r>
              <a:rPr lang="en-US" dirty="0"/>
              <a:t>: </a:t>
            </a:r>
            <a:r>
              <a:rPr lang="en-US" b="0" dirty="0"/>
              <a:t>unanimous</a:t>
            </a:r>
          </a:p>
        </p:txBody>
      </p:sp>
      <p:sp>
        <p:nvSpPr>
          <p:cNvPr id="4" name="Slide Number Placeholder 3">
            <a:extLst>
              <a:ext uri="{FF2B5EF4-FFF2-40B4-BE49-F238E27FC236}">
                <a16:creationId xmlns:a16="http://schemas.microsoft.com/office/drawing/2014/main" id="{C87E2958-9CB3-BAAF-8757-0D9D93FB227D}"/>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1F8ADEE4-CFE9-DFB0-7FFB-31559C40AD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B5E0E1-BF30-B284-C40D-2A7C03FC7182}"/>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7318349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CR Part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a:solidFill>
                            <a:schemeClr val="dk1"/>
                          </a:solidFill>
                          <a:latin typeface="+mn-lt"/>
                          <a:ea typeface="+mn-ea"/>
                          <a:cs typeface="+mn-cs"/>
                        </a:rPr>
                        <a:t>CR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For </a:t>
                      </a:r>
                      <a:r>
                        <a:rPr lang="en-US" sz="1400" kern="1200" dirty="0" err="1">
                          <a:solidFill>
                            <a:schemeClr val="dk1"/>
                          </a:solidFill>
                          <a:latin typeface="+mn-lt"/>
                          <a:ea typeface="+mn-ea"/>
                          <a:cs typeface="+mn-cs"/>
                        </a:rPr>
                        <a:t>strawpoll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Follow up.</a:t>
                      </a: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54659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25</a:t>
            </a:r>
            <a:r>
              <a:rPr lang="en-US" altLang="en-US" strike="sngStrike" kern="0" baseline="30000" dirty="0"/>
              <a:t>th</a:t>
            </a:r>
            <a:r>
              <a:rPr lang="en-US" altLang="en-US" strike="sngStrike" kern="0" dirty="0"/>
              <a:t> 		10:00 am PT/13:00 ET (2hrs)</a:t>
            </a:r>
            <a:r>
              <a:rPr lang="en-US" altLang="en-US" sz="1800" b="0" strike="sngStrike" kern="0" baseline="30000" dirty="0">
                <a:solidFill>
                  <a:schemeClr val="tx1"/>
                </a:solidFill>
              </a:rPr>
              <a:t> </a:t>
            </a:r>
            <a:r>
              <a:rPr lang="en-US" altLang="en-US" sz="1800" b="0" kern="0" baseline="30000" dirty="0">
                <a:solidFill>
                  <a:schemeClr val="tx1"/>
                </a:solidFill>
              </a:rPr>
              <a:t>┼</a:t>
            </a:r>
            <a:r>
              <a:rPr lang="en-US" altLang="en-US" kern="0" dirty="0"/>
              <a:t>  </a:t>
            </a:r>
          </a:p>
          <a:p>
            <a:pPr lvl="1">
              <a:buFont typeface="Arial" panose="020B0604020202020204" pitchFamily="34" charset="0"/>
              <a:buChar char="•"/>
            </a:pPr>
            <a:r>
              <a:rPr lang="en-US" altLang="en-US" kern="0" dirty="0"/>
              <a:t>July 9</a:t>
            </a:r>
            <a:r>
              <a:rPr lang="en-US" altLang="en-US" kern="0" baseline="30000" dirty="0"/>
              <a:t>th</a:t>
            </a:r>
            <a:r>
              <a:rPr lang="en-US" altLang="en-US"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8781206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1851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712651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Continue LB286 CR per announced submissions.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255842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9</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699899278"/>
              </p:ext>
            </p:extLst>
          </p:nvPr>
        </p:nvGraphicFramePr>
        <p:xfrm>
          <a:off x="563035" y="1556792"/>
          <a:ext cx="10460566" cy="1031073"/>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3591725">
                  <a:extLst>
                    <a:ext uri="{9D8B030D-6E8A-4147-A177-3AD203B41FA5}">
                      <a16:colId xmlns:a16="http://schemas.microsoft.com/office/drawing/2014/main" val="1530723214"/>
                    </a:ext>
                  </a:extLst>
                </a:gridCol>
                <a:gridCol w="1952890">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11-24-642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2056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noProof="0" dirty="0">
                          <a:solidFill>
                            <a:schemeClr val="dk1"/>
                          </a:solidFill>
                          <a:latin typeface="+mn-lt"/>
                          <a:ea typeface="+mn-ea"/>
                          <a:cs typeface="+mn-cs"/>
                        </a:rPr>
                        <a:t>Completion</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375562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July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69586426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08190257"/>
                  </a:ext>
                </a:extLst>
              </a:tr>
              <a:tr h="3910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noProof="0" dirty="0">
                        <a:solidFill>
                          <a:schemeClr val="dk1"/>
                        </a:solidFill>
                        <a:latin typeface="+mn-lt"/>
                        <a:ea typeface="+mn-ea"/>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20804129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trike="sngStrike" kern="0" dirty="0"/>
              <a:t>June 4</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11</a:t>
            </a:r>
            <a:r>
              <a:rPr lang="en-US" altLang="en-US" strike="sngStrike" kern="0" baseline="30000" dirty="0"/>
              <a:t>th</a:t>
            </a:r>
            <a:r>
              <a:rPr lang="en-US" altLang="en-US" strike="sngStrike" kern="0" dirty="0"/>
              <a:t> 		10:00 am PT/13:00 ET (2hrs)</a:t>
            </a:r>
          </a:p>
          <a:p>
            <a:pPr lvl="1">
              <a:buFont typeface="Arial" panose="020B0604020202020204" pitchFamily="34" charset="0"/>
              <a:buChar char="•"/>
            </a:pPr>
            <a:r>
              <a:rPr lang="en-US" altLang="en-US" strike="sngStrike" kern="0" dirty="0"/>
              <a:t>June 25</a:t>
            </a:r>
            <a:r>
              <a:rPr lang="en-US" altLang="en-US" strike="sngStrike" kern="0" baseline="30000" dirty="0"/>
              <a:t>th</a:t>
            </a:r>
            <a:r>
              <a:rPr lang="en-US" altLang="en-US" strike="sngStrike" kern="0" dirty="0"/>
              <a:t> 		10:00 am PT/13:00 ET (2hrs)</a:t>
            </a:r>
            <a:r>
              <a:rPr lang="en-US" altLang="en-US" sz="1800" b="0" strike="sngStrike" kern="0" baseline="30000" dirty="0">
                <a:solidFill>
                  <a:schemeClr val="tx1"/>
                </a:solidFill>
              </a:rPr>
              <a:t> </a:t>
            </a:r>
            <a:r>
              <a:rPr lang="en-US" altLang="en-US" sz="1800" b="0" kern="0" baseline="30000" dirty="0">
                <a:solidFill>
                  <a:schemeClr val="tx1"/>
                </a:solidFill>
              </a:rPr>
              <a:t>┼</a:t>
            </a:r>
            <a:r>
              <a:rPr lang="en-US" altLang="en-US" kern="0" dirty="0"/>
              <a:t>  </a:t>
            </a:r>
          </a:p>
          <a:p>
            <a:pPr lvl="1">
              <a:buFont typeface="Arial" panose="020B0604020202020204" pitchFamily="34" charset="0"/>
              <a:buChar char="•"/>
            </a:pPr>
            <a:r>
              <a:rPr lang="en-US" altLang="en-US" strike="sngStrike" kern="0" dirty="0"/>
              <a:t>July 9</a:t>
            </a:r>
            <a:r>
              <a:rPr lang="en-US" altLang="en-US" strike="sngStrike" kern="0" baseline="30000" dirty="0"/>
              <a:t>th</a:t>
            </a:r>
            <a:r>
              <a:rPr lang="en-US" altLang="en-US" strike="sngStrike" kern="0" dirty="0"/>
              <a:t> 		10:00 am PT/13:00 ET (2hrs)</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289712719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1466303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1100718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170712</TotalTime>
  <Words>6653</Words>
  <Application>Microsoft Office PowerPoint</Application>
  <PresentationFormat>Widescreen</PresentationFormat>
  <Paragraphs>1112</Paragraphs>
  <Slides>82</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2"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LB 286 Status Post the IEEE week</vt:lpstr>
      <vt:lpstr>TGbk Projected Timeline (previous)</vt:lpstr>
      <vt:lpstr>TGbk Projected Timeline (updated)</vt:lpstr>
      <vt:lpstr>Closing report</vt:lpstr>
      <vt:lpstr>Scheduled TGbk telecons</vt:lpstr>
      <vt:lpstr>PowerPoint Presentation</vt:lpstr>
      <vt:lpstr>PowerPoint Presentation</vt:lpstr>
      <vt:lpstr>June 4th Telecon</vt:lpstr>
      <vt:lpstr>Submission List for the June 4th Telecon</vt:lpstr>
      <vt:lpstr>Submission 11-24-951</vt:lpstr>
      <vt:lpstr>Submission pipeline</vt:lpstr>
      <vt:lpstr>Scheduled TGbk telecons</vt:lpstr>
      <vt:lpstr>PowerPoint Presentation</vt:lpstr>
      <vt:lpstr>PowerPoint Presentation</vt:lpstr>
      <vt:lpstr>June 11th Telecon</vt:lpstr>
      <vt:lpstr>Submission List for the June 11th Telecon</vt:lpstr>
      <vt:lpstr>Submission pipeline</vt:lpstr>
      <vt:lpstr>Scheduled TGbk telecons</vt:lpstr>
      <vt:lpstr>PowerPoint Presentation</vt:lpstr>
      <vt:lpstr>PowerPoint Presentation</vt:lpstr>
      <vt:lpstr>June 25th Telecon</vt:lpstr>
      <vt:lpstr>Submission List for the June 25th Telecon</vt:lpstr>
      <vt:lpstr>Submission 11-24-958</vt:lpstr>
      <vt:lpstr>Submission pipeline</vt:lpstr>
      <vt:lpstr>Scheduled TGbk telecons</vt:lpstr>
      <vt:lpstr>PowerPoint Presentation</vt:lpstr>
      <vt:lpstr>PowerPoint Presentation</vt:lpstr>
      <vt:lpstr>July 9th Telecon</vt:lpstr>
      <vt:lpstr>Submission List for the July 9th Telecon</vt:lpstr>
      <vt:lpstr>Submission pipeline</vt:lpstr>
      <vt:lpstr>Scheduled TGbk telecons</vt:lpstr>
      <vt:lpstr>PowerPoint Presentation</vt:lpstr>
      <vt:lpstr>PowerPoint Presentation</vt:lpstr>
      <vt:lpstr>Backup</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772</cp:revision>
  <cp:lastPrinted>1601-01-01T00:00:00Z</cp:lastPrinted>
  <dcterms:created xsi:type="dcterms:W3CDTF">2018-08-06T10:28:59Z</dcterms:created>
  <dcterms:modified xsi:type="dcterms:W3CDTF">2024-07-08T21:57:05Z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