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9"/>
  </p:notesMasterIdLst>
  <p:handoutMasterIdLst>
    <p:handoutMasterId r:id="rId80"/>
  </p:handoutMasterIdLst>
  <p:sldIdLst>
    <p:sldId id="256" r:id="rId2"/>
    <p:sldId id="265" r:id="rId3"/>
    <p:sldId id="2566" r:id="rId4"/>
    <p:sldId id="257" r:id="rId5"/>
    <p:sldId id="2366" r:id="rId6"/>
    <p:sldId id="2367" r:id="rId7"/>
    <p:sldId id="267" r:id="rId8"/>
    <p:sldId id="268" r:id="rId9"/>
    <p:sldId id="269" r:id="rId10"/>
    <p:sldId id="270" r:id="rId11"/>
    <p:sldId id="271" r:id="rId12"/>
    <p:sldId id="276" r:id="rId13"/>
    <p:sldId id="407" r:id="rId14"/>
    <p:sldId id="408" r:id="rId15"/>
    <p:sldId id="409" r:id="rId16"/>
    <p:sldId id="410" r:id="rId17"/>
    <p:sldId id="411" r:id="rId18"/>
    <p:sldId id="412" r:id="rId19"/>
    <p:sldId id="413" r:id="rId20"/>
    <p:sldId id="272" r:id="rId21"/>
    <p:sldId id="414" r:id="rId22"/>
    <p:sldId id="415" r:id="rId23"/>
    <p:sldId id="569" r:id="rId24"/>
    <p:sldId id="345" r:id="rId25"/>
    <p:sldId id="690" r:id="rId26"/>
    <p:sldId id="694" r:id="rId27"/>
    <p:sldId id="2568" r:id="rId28"/>
    <p:sldId id="2690" r:id="rId29"/>
    <p:sldId id="679" r:id="rId30"/>
    <p:sldId id="2691" r:id="rId31"/>
    <p:sldId id="680" r:id="rId32"/>
    <p:sldId id="2530" r:id="rId33"/>
    <p:sldId id="2531" r:id="rId34"/>
    <p:sldId id="2533" r:id="rId35"/>
    <p:sldId id="2673" r:id="rId36"/>
    <p:sldId id="2535" r:id="rId37"/>
    <p:sldId id="2536" r:id="rId38"/>
    <p:sldId id="2537" r:id="rId39"/>
    <p:sldId id="2551" r:id="rId40"/>
    <p:sldId id="2527" r:id="rId41"/>
    <p:sldId id="2675" r:id="rId42"/>
    <p:sldId id="2676" r:id="rId43"/>
    <p:sldId id="2661" r:id="rId44"/>
    <p:sldId id="2680" r:id="rId45"/>
    <p:sldId id="2585" r:id="rId46"/>
    <p:sldId id="2666" r:id="rId47"/>
    <p:sldId id="2667" r:id="rId48"/>
    <p:sldId id="2682" r:id="rId49"/>
    <p:sldId id="2683" r:id="rId50"/>
    <p:sldId id="2684" r:id="rId51"/>
    <p:sldId id="2685" r:id="rId52"/>
    <p:sldId id="2686" r:id="rId53"/>
    <p:sldId id="2687" r:id="rId54"/>
    <p:sldId id="2688" r:id="rId55"/>
    <p:sldId id="2689" r:id="rId56"/>
    <p:sldId id="2651" r:id="rId57"/>
    <p:sldId id="2652" r:id="rId58"/>
    <p:sldId id="2655" r:id="rId59"/>
    <p:sldId id="2656" r:id="rId60"/>
    <p:sldId id="2657" r:id="rId61"/>
    <p:sldId id="2658" r:id="rId62"/>
    <p:sldId id="2552" r:id="rId63"/>
    <p:sldId id="315" r:id="rId64"/>
    <p:sldId id="312" r:id="rId65"/>
    <p:sldId id="318" r:id="rId66"/>
    <p:sldId id="472" r:id="rId67"/>
    <p:sldId id="473" r:id="rId68"/>
    <p:sldId id="474" r:id="rId69"/>
    <p:sldId id="480" r:id="rId70"/>
    <p:sldId id="259" r:id="rId71"/>
    <p:sldId id="260" r:id="rId72"/>
    <p:sldId id="261" r:id="rId73"/>
    <p:sldId id="2525" r:id="rId74"/>
    <p:sldId id="2555" r:id="rId75"/>
    <p:sldId id="2556" r:id="rId76"/>
    <p:sldId id="2557" r:id="rId77"/>
    <p:sldId id="2558" r:id="rId7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Main" id="{F1D38888-79E6-4B8F-A7E5-96BDED502F2F}">
          <p14:sldIdLst>
            <p14:sldId id="256"/>
            <p14:sldId id="265"/>
            <p14:sldId id="2566"/>
            <p14:sldId id="257"/>
            <p14:sldId id="2366"/>
            <p14:sldId id="2367"/>
            <p14:sldId id="267"/>
            <p14:sldId id="268"/>
            <p14:sldId id="269"/>
            <p14:sldId id="270"/>
            <p14:sldId id="271"/>
            <p14:sldId id="276"/>
            <p14:sldId id="407"/>
            <p14:sldId id="408"/>
            <p14:sldId id="409"/>
            <p14:sldId id="410"/>
            <p14:sldId id="411"/>
            <p14:sldId id="412"/>
            <p14:sldId id="413"/>
            <p14:sldId id="272"/>
            <p14:sldId id="414"/>
            <p14:sldId id="415"/>
            <p14:sldId id="569"/>
            <p14:sldId id="345"/>
          </p14:sldIdLst>
        </p14:section>
        <p14:section name="May 13th - May IEEE meeting week" id="{DE843586-E506-4D30-A655-52B441F0114A}">
          <p14:sldIdLst>
            <p14:sldId id="690"/>
            <p14:sldId id="694"/>
            <p14:sldId id="2568"/>
            <p14:sldId id="2690"/>
            <p14:sldId id="679"/>
            <p14:sldId id="2691"/>
            <p14:sldId id="680"/>
          </p14:sldIdLst>
        </p14:section>
        <p14:section name="May 14th - May IEEE meeting week" id="{D686ED55-D2EA-43E3-A87F-725BDBE41CF2}">
          <p14:sldIdLst>
            <p14:sldId id="2530"/>
            <p14:sldId id="2531"/>
            <p14:sldId id="2533"/>
            <p14:sldId id="2673"/>
            <p14:sldId id="2535"/>
          </p14:sldIdLst>
        </p14:section>
        <p14:section name="May 15th - May IEEE meeting week" id="{8E838D38-B45C-442C-8603-25CE94919C41}">
          <p14:sldIdLst>
            <p14:sldId id="2536"/>
            <p14:sldId id="2537"/>
            <p14:sldId id="2551"/>
            <p14:sldId id="2527"/>
          </p14:sldIdLst>
        </p14:section>
        <p14:section name="May 16th PM1 - May IEEE meeting week" id="{492F3795-E898-442D-B3B2-67D17FBA806D}">
          <p14:sldIdLst>
            <p14:sldId id="2675"/>
            <p14:sldId id="2676"/>
            <p14:sldId id="2661"/>
            <p14:sldId id="2680"/>
            <p14:sldId id="2585"/>
            <p14:sldId id="2666"/>
            <p14:sldId id="2667"/>
          </p14:sldIdLst>
        </p14:section>
        <p14:section name="March 14th - March IEEE Plenary meeting" id="{ED07B73E-3417-4C27-85C9-944D735BB0CE}">
          <p14:sldIdLst/>
        </p14:section>
        <p14:section name="April 30th Telecon" id="{BDD9CEBF-8F3B-4936-9F2B-278A7813EF07}">
          <p14:sldIdLst>
            <p14:sldId id="2682"/>
            <p14:sldId id="2683"/>
            <p14:sldId id="2684"/>
            <p14:sldId id="2685"/>
            <p14:sldId id="2686"/>
            <p14:sldId id="2687"/>
            <p14:sldId id="2688"/>
            <p14:sldId id="2689"/>
          </p14:sldIdLst>
        </p14:section>
        <p14:section name="May 7th Telecon" id="{81CF3F60-1D46-480B-B4E4-FD3CA087846D}">
          <p14:sldIdLst>
            <p14:sldId id="2651"/>
            <p14:sldId id="2652"/>
            <p14:sldId id="2655"/>
            <p14:sldId id="2656"/>
            <p14:sldId id="2657"/>
            <p14:sldId id="2658"/>
          </p14:sldIdLst>
        </p14:section>
        <p14:section name="Backup" id="{62682A0D-7317-4EE9-B56C-63AD74488E19}">
          <p14:sldIdLst>
            <p14:sldId id="2552"/>
            <p14:sldId id="315"/>
            <p14:sldId id="312"/>
            <p14:sldId id="318"/>
            <p14:sldId id="472"/>
            <p14:sldId id="473"/>
            <p14:sldId id="474"/>
            <p14:sldId id="480"/>
            <p14:sldId id="259"/>
            <p14:sldId id="260"/>
            <p14:sldId id="261"/>
            <p14:sldId id="2525"/>
          </p14:sldIdLst>
        </p14:section>
        <p14:section name="June 20th Telecon" id="{2BA70FBB-2DF2-4AB9-8CE1-BD33A7EA639A}">
          <p14:sldIdLst>
            <p14:sldId id="2555"/>
            <p14:sldId id="2556"/>
            <p14:sldId id="2557"/>
            <p14:sldId id="2558"/>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C2D3B64-DC99-4630-8882-E4CFD3D39197}" v="7" dt="2024-05-14T11:28:11.815"/>
  </p1510:revLst>
</p1510:revInfo>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94" autoAdjust="0"/>
    <p:restoredTop sz="96807" autoAdjust="0"/>
  </p:normalViewPr>
  <p:slideViewPr>
    <p:cSldViewPr>
      <p:cViewPr varScale="1">
        <p:scale>
          <a:sx n="92" d="100"/>
          <a:sy n="92" d="100"/>
        </p:scale>
        <p:origin x="422" y="82"/>
      </p:cViewPr>
      <p:guideLst>
        <p:guide orient="horz" pos="2160"/>
        <p:guide pos="3840"/>
      </p:guideLst>
    </p:cSldViewPr>
  </p:slideViewPr>
  <p:outlineViewPr>
    <p:cViewPr varScale="1">
      <p:scale>
        <a:sx n="170" d="200"/>
        <a:sy n="170" d="200"/>
      </p:scale>
      <p:origin x="0" y="0"/>
    </p:cViewPr>
  </p:outlineViewPr>
  <p:notesTextViewPr>
    <p:cViewPr>
      <p:scale>
        <a:sx n="3" d="2"/>
        <a:sy n="3" d="2"/>
      </p:scale>
      <p:origin x="0" y="0"/>
    </p:cViewPr>
  </p:notesTextViewPr>
  <p:notesViewPr>
    <p:cSldViewPr>
      <p:cViewPr varScale="1">
        <p:scale>
          <a:sx n="83" d="100"/>
          <a:sy n="83" d="100"/>
        </p:scale>
        <p:origin x="383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tableStyles" Target="tableStyle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notesMaster" Target="notesMasters/notesMaster1.xml"/><Relationship Id="rId5" Type="http://schemas.openxmlformats.org/officeDocument/2006/relationships/slide" Target="slides/slide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handoutMaster" Target="handoutMasters/handoutMaster1.xml"/><Relationship Id="rId85"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presProps" Target="presProps.xml"/><Relationship Id="rId86"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61" Type="http://schemas.openxmlformats.org/officeDocument/2006/relationships/slide" Target="slides/slide60.xml"/><Relationship Id="rId8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AC2D3B64-DC99-4630-8882-E4CFD3D39197}"/>
    <pc:docChg chg="undo custSel addSld modSld modSection">
      <pc:chgData name="Segev, Jonathan" userId="7c67a1b0-8725-4553-8055-0888dbcaef94" providerId="ADAL" clId="{AC2D3B64-DC99-4630-8882-E4CFD3D39197}" dt="2024-05-14T11:28:29.517" v="320" actId="20577"/>
      <pc:docMkLst>
        <pc:docMk/>
      </pc:docMkLst>
      <pc:sldChg chg="modSp mod">
        <pc:chgData name="Segev, Jonathan" userId="7c67a1b0-8725-4553-8055-0888dbcaef94" providerId="ADAL" clId="{AC2D3B64-DC99-4630-8882-E4CFD3D39197}" dt="2024-05-13T11:46:14.507" v="213" actId="20577"/>
        <pc:sldMkLst>
          <pc:docMk/>
          <pc:sldMk cId="1606978152" sldId="345"/>
        </pc:sldMkLst>
        <pc:graphicFrameChg chg="mod modGraphic">
          <ac:chgData name="Segev, Jonathan" userId="7c67a1b0-8725-4553-8055-0888dbcaef94" providerId="ADAL" clId="{AC2D3B64-DC99-4630-8882-E4CFD3D39197}" dt="2024-05-13T11:46:14.507" v="213" actId="20577"/>
          <ac:graphicFrameMkLst>
            <pc:docMk/>
            <pc:sldMk cId="1606978152" sldId="345"/>
            <ac:graphicFrameMk id="7" creationId="{00000000-0000-0000-0000-000000000000}"/>
          </ac:graphicFrameMkLst>
        </pc:graphicFrameChg>
      </pc:sldChg>
      <pc:sldChg chg="modSp mod">
        <pc:chgData name="Segev, Jonathan" userId="7c67a1b0-8725-4553-8055-0888dbcaef94" providerId="ADAL" clId="{AC2D3B64-DC99-4630-8882-E4CFD3D39197}" dt="2024-05-13T08:43:00.454" v="70" actId="6549"/>
        <pc:sldMkLst>
          <pc:docMk/>
          <pc:sldMk cId="4011216508" sldId="569"/>
        </pc:sldMkLst>
        <pc:spChg chg="mod">
          <ac:chgData name="Segev, Jonathan" userId="7c67a1b0-8725-4553-8055-0888dbcaef94" providerId="ADAL" clId="{AC2D3B64-DC99-4630-8882-E4CFD3D39197}" dt="2024-05-13T08:43:00.454" v="70" actId="6549"/>
          <ac:spMkLst>
            <pc:docMk/>
            <pc:sldMk cId="4011216508" sldId="569"/>
            <ac:spMk id="3" creationId="{00000000-0000-0000-0000-000000000000}"/>
          </ac:spMkLst>
        </pc:spChg>
      </pc:sldChg>
      <pc:sldChg chg="modSp mod">
        <pc:chgData name="Segev, Jonathan" userId="7c67a1b0-8725-4553-8055-0888dbcaef94" providerId="ADAL" clId="{AC2D3B64-DC99-4630-8882-E4CFD3D39197}" dt="2024-05-13T08:50:51.484" v="114" actId="13926"/>
        <pc:sldMkLst>
          <pc:docMk/>
          <pc:sldMk cId="1818059161" sldId="679"/>
        </pc:sldMkLst>
        <pc:spChg chg="mod">
          <ac:chgData name="Segev, Jonathan" userId="7c67a1b0-8725-4553-8055-0888dbcaef94" providerId="ADAL" clId="{AC2D3B64-DC99-4630-8882-E4CFD3D39197}" dt="2024-05-13T08:48:26.807" v="101" actId="113"/>
          <ac:spMkLst>
            <pc:docMk/>
            <pc:sldMk cId="1818059161" sldId="679"/>
            <ac:spMk id="2" creationId="{7A5D5F0D-2B7C-4331-BBF9-46A6803CCBA9}"/>
          </ac:spMkLst>
        </pc:spChg>
        <pc:spChg chg="mod">
          <ac:chgData name="Segev, Jonathan" userId="7c67a1b0-8725-4553-8055-0888dbcaef94" providerId="ADAL" clId="{AC2D3B64-DC99-4630-8882-E4CFD3D39197}" dt="2024-05-13T08:50:51.484" v="114" actId="13926"/>
          <ac:spMkLst>
            <pc:docMk/>
            <pc:sldMk cId="1818059161" sldId="679"/>
            <ac:spMk id="3" creationId="{FEFA7477-838A-44F2-B338-9C1F78BF57C5}"/>
          </ac:spMkLst>
        </pc:spChg>
      </pc:sldChg>
      <pc:sldChg chg="modSp mod">
        <pc:chgData name="Segev, Jonathan" userId="7c67a1b0-8725-4553-8055-0888dbcaef94" providerId="ADAL" clId="{AC2D3B64-DC99-4630-8882-E4CFD3D39197}" dt="2024-05-13T08:47:37.032" v="97" actId="20577"/>
        <pc:sldMkLst>
          <pc:docMk/>
          <pc:sldMk cId="2279493781" sldId="690"/>
        </pc:sldMkLst>
        <pc:spChg chg="mod">
          <ac:chgData name="Segev, Jonathan" userId="7c67a1b0-8725-4553-8055-0888dbcaef94" providerId="ADAL" clId="{AC2D3B64-DC99-4630-8882-E4CFD3D39197}" dt="2024-05-13T08:47:37.032" v="97" actId="20577"/>
          <ac:spMkLst>
            <pc:docMk/>
            <pc:sldMk cId="2279493781" sldId="690"/>
            <ac:spMk id="3" creationId="{00000000-0000-0000-0000-000000000000}"/>
          </ac:spMkLst>
        </pc:spChg>
      </pc:sldChg>
      <pc:sldChg chg="modSp mod">
        <pc:chgData name="Segev, Jonathan" userId="7c67a1b0-8725-4553-8055-0888dbcaef94" providerId="ADAL" clId="{AC2D3B64-DC99-4630-8882-E4CFD3D39197}" dt="2024-05-13T11:50:42.275" v="270" actId="20577"/>
        <pc:sldMkLst>
          <pc:docMk/>
          <pc:sldMk cId="3473345634" sldId="694"/>
        </pc:sldMkLst>
        <pc:graphicFrameChg chg="modGraphic">
          <ac:chgData name="Segev, Jonathan" userId="7c67a1b0-8725-4553-8055-0888dbcaef94" providerId="ADAL" clId="{AC2D3B64-DC99-4630-8882-E4CFD3D39197}" dt="2024-05-13T11:50:42.275" v="270" actId="20577"/>
          <ac:graphicFrameMkLst>
            <pc:docMk/>
            <pc:sldMk cId="3473345634" sldId="694"/>
            <ac:graphicFrameMk id="7" creationId="{00000000-0000-0000-0000-000000000000}"/>
          </ac:graphicFrameMkLst>
        </pc:graphicFrameChg>
      </pc:sldChg>
      <pc:sldChg chg="modSp mod">
        <pc:chgData name="Segev, Jonathan" userId="7c67a1b0-8725-4553-8055-0888dbcaef94" providerId="ADAL" clId="{AC2D3B64-DC99-4630-8882-E4CFD3D39197}" dt="2024-05-14T11:27:21.670" v="309" actId="20577"/>
        <pc:sldMkLst>
          <pc:docMk/>
          <pc:sldMk cId="343005988" sldId="2530"/>
        </pc:sldMkLst>
        <pc:spChg chg="mod">
          <ac:chgData name="Segev, Jonathan" userId="7c67a1b0-8725-4553-8055-0888dbcaef94" providerId="ADAL" clId="{AC2D3B64-DC99-4630-8882-E4CFD3D39197}" dt="2024-05-14T11:27:21.670" v="309" actId="20577"/>
          <ac:spMkLst>
            <pc:docMk/>
            <pc:sldMk cId="343005988" sldId="2530"/>
            <ac:spMk id="3" creationId="{00000000-0000-0000-0000-000000000000}"/>
          </ac:spMkLst>
        </pc:spChg>
      </pc:sldChg>
      <pc:sldChg chg="modSp mod">
        <pc:chgData name="Segev, Jonathan" userId="7c67a1b0-8725-4553-8055-0888dbcaef94" providerId="ADAL" clId="{AC2D3B64-DC99-4630-8882-E4CFD3D39197}" dt="2024-05-14T11:28:29.517" v="320" actId="20577"/>
        <pc:sldMkLst>
          <pc:docMk/>
          <pc:sldMk cId="726842924" sldId="2531"/>
        </pc:sldMkLst>
        <pc:graphicFrameChg chg="mod modGraphic">
          <ac:chgData name="Segev, Jonathan" userId="7c67a1b0-8725-4553-8055-0888dbcaef94" providerId="ADAL" clId="{AC2D3B64-DC99-4630-8882-E4CFD3D39197}" dt="2024-05-14T11:28:29.517" v="320" actId="20577"/>
          <ac:graphicFrameMkLst>
            <pc:docMk/>
            <pc:sldMk cId="726842924" sldId="2531"/>
            <ac:graphicFrameMk id="7" creationId="{00000000-0000-0000-0000-000000000000}"/>
          </ac:graphicFrameMkLst>
        </pc:graphicFrameChg>
      </pc:sldChg>
      <pc:sldChg chg="add">
        <pc:chgData name="Segev, Jonathan" userId="7c67a1b0-8725-4553-8055-0888dbcaef94" providerId="ADAL" clId="{AC2D3B64-DC99-4630-8882-E4CFD3D39197}" dt="2024-05-13T08:48:17.725" v="98" actId="2890"/>
        <pc:sldMkLst>
          <pc:docMk/>
          <pc:sldMk cId="2573978713" sldId="2691"/>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dirty="0"/>
              <a:t>LB286 Comment distribution</a:t>
            </a:r>
          </a:p>
        </c:rich>
      </c:tx>
      <c:layout>
        <c:manualLayout>
          <c:xMode val="edge"/>
          <c:yMode val="edge"/>
          <c:x val="0.22590917603390298"/>
          <c:y val="2.0166828901130137E-2"/>
        </c:manualLayout>
      </c:layout>
      <c:overlay val="0"/>
      <c:spPr>
        <a:solidFill>
          <a:schemeClr val="accent3"/>
        </a:solid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rgbClr val="00B050"/>
            </a:solidFill>
            <a:ln>
              <a:noFill/>
            </a:ln>
            <a:effectLst/>
          </c:spPr>
          <c:invertIfNegative val="0"/>
          <c:dPt>
            <c:idx val="0"/>
            <c:invertIfNegative val="0"/>
            <c:bubble3D val="0"/>
            <c:spPr>
              <a:solidFill>
                <a:srgbClr val="00B050"/>
              </a:solidFill>
              <a:ln>
                <a:noFill/>
              </a:ln>
              <a:effectLst/>
            </c:spPr>
            <c:extLst>
              <c:ext xmlns:c16="http://schemas.microsoft.com/office/drawing/2014/chart" uri="{C3380CC4-5D6E-409C-BE32-E72D297353CC}">
                <c16:uniqueId val="{00000001-9B84-4ADD-B688-DF487A1A8A3E}"/>
              </c:ext>
            </c:extLst>
          </c:dPt>
          <c:cat>
            <c:strRef>
              <c:f>Sheet1!$A$2:$A$5</c:f>
              <c:strCache>
                <c:ptCount val="1"/>
                <c:pt idx="0">
                  <c:v>Comments totals</c:v>
                </c:pt>
              </c:strCache>
            </c:strRef>
          </c:cat>
          <c:val>
            <c:numRef>
              <c:f>Sheet1!$B$2:$B$5</c:f>
              <c:numCache>
                <c:formatCode>General</c:formatCode>
                <c:ptCount val="4"/>
                <c:pt idx="0">
                  <c:v>134</c:v>
                </c:pt>
              </c:numCache>
            </c:numRef>
          </c:val>
          <c:extLst>
            <c:ext xmlns:c16="http://schemas.microsoft.com/office/drawing/2014/chart" uri="{C3380CC4-5D6E-409C-BE32-E72D297353CC}">
              <c16:uniqueId val="{00000002-9B84-4ADD-B688-DF487A1A8A3E}"/>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53</c:v>
                </c:pt>
              </c:numCache>
            </c:numRef>
          </c:val>
          <c:extLst>
            <c:ext xmlns:c16="http://schemas.microsoft.com/office/drawing/2014/chart" uri="{C3380CC4-5D6E-409C-BE32-E72D297353CC}">
              <c16:uniqueId val="{00000003-9B84-4ADD-B688-DF487A1A8A3E}"/>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72</c:v>
                </c:pt>
              </c:numCache>
            </c:numRef>
          </c:val>
          <c:extLst>
            <c:ext xmlns:c16="http://schemas.microsoft.com/office/drawing/2014/chart" uri="{C3380CC4-5D6E-409C-BE32-E72D297353CC}">
              <c16:uniqueId val="{00000004-9B84-4ADD-B688-DF487A1A8A3E}"/>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9</c:v>
                </c:pt>
              </c:numCache>
            </c:numRef>
          </c:val>
          <c:extLst>
            <c:ext xmlns:c16="http://schemas.microsoft.com/office/drawing/2014/chart" uri="{C3380CC4-5D6E-409C-BE32-E72D297353CC}">
              <c16:uniqueId val="{00000005-9B84-4ADD-B688-DF487A1A8A3E}"/>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a:t>LB279 to</a:t>
            </a:r>
            <a:r>
              <a:rPr lang="en-US" b="1" baseline="0" dirty="0"/>
              <a:t> LB 286 Acceptance Progress</a:t>
            </a:r>
            <a:endParaRPr lang="en-US" b="1" dirty="0"/>
          </a:p>
        </c:rich>
      </c:tx>
      <c:layout>
        <c:manualLayout>
          <c:xMode val="edge"/>
          <c:yMode val="edge"/>
          <c:x val="0.20078966603314033"/>
          <c:y val="9.0147155852162722E-2"/>
        </c:manualLayout>
      </c:layout>
      <c:overlay val="0"/>
      <c:spPr>
        <a:solidFill>
          <a:schemeClr val="accent3"/>
        </a:solid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4373972772311743E-2"/>
          <c:y val="0.16508726055401121"/>
          <c:w val="0.87565527499184226"/>
          <c:h val="0.6117452922025246"/>
        </c:manualLayout>
      </c:layout>
      <c:barChart>
        <c:barDir val="col"/>
        <c:grouping val="clustered"/>
        <c:varyColors val="0"/>
        <c:ser>
          <c:idx val="0"/>
          <c:order val="0"/>
          <c:tx>
            <c:strRef>
              <c:f>Sheet1!$B$1</c:f>
              <c:strCache>
                <c:ptCount val="1"/>
                <c:pt idx="0">
                  <c:v>LB279</c:v>
                </c:pt>
              </c:strCache>
            </c:strRef>
          </c:tx>
          <c:spPr>
            <a:solidFill>
              <a:schemeClr val="accent2">
                <a:lumMod val="75000"/>
              </a:schemeClr>
            </a:solidFill>
            <a:ln>
              <a:noFill/>
            </a:ln>
            <a:effectLst/>
          </c:spPr>
          <c:invertIfNegative val="0"/>
          <c:cat>
            <c:strRef>
              <c:f>Sheet1!$A$2:$A$5</c:f>
              <c:strCache>
                <c:ptCount val="4"/>
                <c:pt idx="0">
                  <c:v>Overall</c:v>
                </c:pt>
                <c:pt idx="1">
                  <c:v>Editorial</c:v>
                </c:pt>
                <c:pt idx="2">
                  <c:v>Technical</c:v>
                </c:pt>
                <c:pt idx="3">
                  <c:v>General</c:v>
                </c:pt>
              </c:strCache>
            </c:strRef>
          </c:cat>
          <c:val>
            <c:numRef>
              <c:f>Sheet1!$B$2:$B$5</c:f>
              <c:numCache>
                <c:formatCode>General</c:formatCode>
                <c:ptCount val="4"/>
                <c:pt idx="0">
                  <c:v>401</c:v>
                </c:pt>
                <c:pt idx="1">
                  <c:v>226</c:v>
                </c:pt>
                <c:pt idx="2">
                  <c:v>163</c:v>
                </c:pt>
                <c:pt idx="3">
                  <c:v>12</c:v>
                </c:pt>
              </c:numCache>
            </c:numRef>
          </c:val>
          <c:extLst>
            <c:ext xmlns:c16="http://schemas.microsoft.com/office/drawing/2014/chart" uri="{C3380CC4-5D6E-409C-BE32-E72D297353CC}">
              <c16:uniqueId val="{00000000-B67E-416A-ABCA-1A5FE8CB5E2D}"/>
            </c:ext>
          </c:extLst>
        </c:ser>
        <c:ser>
          <c:idx val="1"/>
          <c:order val="1"/>
          <c:tx>
            <c:strRef>
              <c:f>Sheet1!$C$1</c:f>
              <c:strCache>
                <c:ptCount val="1"/>
                <c:pt idx="0">
                  <c:v>LB286</c:v>
                </c:pt>
              </c:strCache>
            </c:strRef>
          </c:tx>
          <c:spPr>
            <a:solidFill>
              <a:srgbClr val="00B050"/>
            </a:solidFill>
            <a:ln>
              <a:noFill/>
            </a:ln>
            <a:effectLst/>
          </c:spPr>
          <c:invertIfNegative val="0"/>
          <c:cat>
            <c:strRef>
              <c:f>Sheet1!$A$2:$A$5</c:f>
              <c:strCache>
                <c:ptCount val="4"/>
                <c:pt idx="0">
                  <c:v>Overall</c:v>
                </c:pt>
                <c:pt idx="1">
                  <c:v>Editorial</c:v>
                </c:pt>
                <c:pt idx="2">
                  <c:v>Technical</c:v>
                </c:pt>
                <c:pt idx="3">
                  <c:v>General</c:v>
                </c:pt>
              </c:strCache>
            </c:strRef>
          </c:cat>
          <c:val>
            <c:numRef>
              <c:f>Sheet1!$C$2:$C$5</c:f>
              <c:numCache>
                <c:formatCode>General</c:formatCode>
                <c:ptCount val="4"/>
                <c:pt idx="0">
                  <c:v>134</c:v>
                </c:pt>
                <c:pt idx="1">
                  <c:v>53</c:v>
                </c:pt>
                <c:pt idx="2">
                  <c:v>72</c:v>
                </c:pt>
                <c:pt idx="3">
                  <c:v>9</c:v>
                </c:pt>
              </c:numCache>
            </c:numRef>
          </c:val>
          <c:extLst>
            <c:ext xmlns:c16="http://schemas.microsoft.com/office/drawing/2014/chart" uri="{C3380CC4-5D6E-409C-BE32-E72D297353CC}">
              <c16:uniqueId val="{00000001-B67E-416A-ABCA-1A5FE8CB5E2D}"/>
            </c:ext>
          </c:extLst>
        </c:ser>
        <c:dLbls>
          <c:showLegendKey val="0"/>
          <c:showVal val="0"/>
          <c:showCatName val="0"/>
          <c:showSerName val="0"/>
          <c:showPercent val="0"/>
          <c:showBubbleSize val="0"/>
        </c:dLbls>
        <c:gapWidth val="219"/>
        <c:overlap val="-27"/>
        <c:axId val="1153807904"/>
        <c:axId val="1153808864"/>
      </c:barChart>
      <c:catAx>
        <c:axId val="1153807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8864"/>
        <c:crosses val="autoZero"/>
        <c:auto val="1"/>
        <c:lblAlgn val="ctr"/>
        <c:lblOffset val="100"/>
        <c:noMultiLvlLbl val="0"/>
      </c:catAx>
      <c:valAx>
        <c:axId val="11538088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7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8"/>
    </mc:Choice>
    <mc:Fallback>
      <c:style val="8"/>
    </mc:Fallback>
  </mc:AlternateContent>
  <c:chart>
    <c:title>
      <c:tx>
        <c:rich>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r>
              <a:rPr lang="en-US" sz="2000" b="1" dirty="0"/>
              <a:t>LB286 Comment distribution</a:t>
            </a:r>
          </a:p>
        </c:rich>
      </c:tx>
      <c:layout>
        <c:manualLayout>
          <c:xMode val="edge"/>
          <c:yMode val="edge"/>
          <c:x val="0.22590917603390298"/>
          <c:y val="2.0166828901130137E-2"/>
        </c:manualLayout>
      </c:layout>
      <c:overlay val="0"/>
      <c:spPr>
        <a:solidFill>
          <a:schemeClr val="accent3"/>
        </a:solidFill>
        <a:ln>
          <a:noFill/>
        </a:ln>
        <a:effectLst/>
      </c:spPr>
      <c:txPr>
        <a:bodyPr rot="0" spcFirstLastPara="1" vertOverflow="ellipsis" vert="horz" wrap="square" anchor="ctr" anchorCtr="1"/>
        <a:lstStyle/>
        <a:p>
          <a:pPr>
            <a:defRPr sz="20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8.1644698269027496E-2"/>
          <c:y val="0.18612609968266008"/>
          <c:w val="0.87427896029289942"/>
          <c:h val="0.64267959593882018"/>
        </c:manualLayout>
      </c:layout>
      <c:barChart>
        <c:barDir val="col"/>
        <c:grouping val="clustered"/>
        <c:varyColors val="0"/>
        <c:ser>
          <c:idx val="0"/>
          <c:order val="0"/>
          <c:tx>
            <c:strRef>
              <c:f>Sheet1!$B$1</c:f>
              <c:strCache>
                <c:ptCount val="1"/>
                <c:pt idx="0">
                  <c:v>Overall</c:v>
                </c:pt>
              </c:strCache>
            </c:strRef>
          </c:tx>
          <c:spPr>
            <a:solidFill>
              <a:srgbClr val="00B050"/>
            </a:solidFill>
            <a:ln>
              <a:noFill/>
            </a:ln>
            <a:effectLst/>
          </c:spPr>
          <c:invertIfNegative val="0"/>
          <c:dPt>
            <c:idx val="0"/>
            <c:invertIfNegative val="0"/>
            <c:bubble3D val="0"/>
            <c:spPr>
              <a:solidFill>
                <a:srgbClr val="00B050"/>
              </a:solidFill>
              <a:ln>
                <a:noFill/>
              </a:ln>
              <a:effectLst/>
            </c:spPr>
            <c:extLst>
              <c:ext xmlns:c16="http://schemas.microsoft.com/office/drawing/2014/chart" uri="{C3380CC4-5D6E-409C-BE32-E72D297353CC}">
                <c16:uniqueId val="{00000001-9B84-4ADD-B688-DF487A1A8A3E}"/>
              </c:ext>
            </c:extLst>
          </c:dPt>
          <c:cat>
            <c:strRef>
              <c:f>Sheet1!$A$2:$A$5</c:f>
              <c:strCache>
                <c:ptCount val="1"/>
                <c:pt idx="0">
                  <c:v>Comments totals</c:v>
                </c:pt>
              </c:strCache>
            </c:strRef>
          </c:cat>
          <c:val>
            <c:numRef>
              <c:f>Sheet1!$B$2:$B$5</c:f>
              <c:numCache>
                <c:formatCode>General</c:formatCode>
                <c:ptCount val="4"/>
                <c:pt idx="0">
                  <c:v>134</c:v>
                </c:pt>
              </c:numCache>
            </c:numRef>
          </c:val>
          <c:extLst>
            <c:ext xmlns:c16="http://schemas.microsoft.com/office/drawing/2014/chart" uri="{C3380CC4-5D6E-409C-BE32-E72D297353CC}">
              <c16:uniqueId val="{00000002-9B84-4ADD-B688-DF487A1A8A3E}"/>
            </c:ext>
          </c:extLst>
        </c:ser>
        <c:ser>
          <c:idx val="1"/>
          <c:order val="1"/>
          <c:tx>
            <c:strRef>
              <c:f>Sheet1!$C$1</c:f>
              <c:strCache>
                <c:ptCount val="1"/>
                <c:pt idx="0">
                  <c:v>Editorial</c:v>
                </c:pt>
              </c:strCache>
            </c:strRef>
          </c:tx>
          <c:spPr>
            <a:solidFill>
              <a:schemeClr val="accent6">
                <a:shade val="86000"/>
              </a:schemeClr>
            </a:solidFill>
            <a:ln>
              <a:noFill/>
            </a:ln>
            <a:effectLst/>
          </c:spPr>
          <c:invertIfNegative val="0"/>
          <c:cat>
            <c:strRef>
              <c:f>Sheet1!$A$2:$A$5</c:f>
              <c:strCache>
                <c:ptCount val="1"/>
                <c:pt idx="0">
                  <c:v>Comments totals</c:v>
                </c:pt>
              </c:strCache>
            </c:strRef>
          </c:cat>
          <c:val>
            <c:numRef>
              <c:f>Sheet1!$C$2:$C$5</c:f>
              <c:numCache>
                <c:formatCode>General</c:formatCode>
                <c:ptCount val="4"/>
                <c:pt idx="0">
                  <c:v>53</c:v>
                </c:pt>
              </c:numCache>
            </c:numRef>
          </c:val>
          <c:extLst>
            <c:ext xmlns:c16="http://schemas.microsoft.com/office/drawing/2014/chart" uri="{C3380CC4-5D6E-409C-BE32-E72D297353CC}">
              <c16:uniqueId val="{00000003-9B84-4ADD-B688-DF487A1A8A3E}"/>
            </c:ext>
          </c:extLst>
        </c:ser>
        <c:ser>
          <c:idx val="2"/>
          <c:order val="2"/>
          <c:tx>
            <c:strRef>
              <c:f>Sheet1!$D$1</c:f>
              <c:strCache>
                <c:ptCount val="1"/>
                <c:pt idx="0">
                  <c:v>Technical</c:v>
                </c:pt>
              </c:strCache>
            </c:strRef>
          </c:tx>
          <c:spPr>
            <a:solidFill>
              <a:srgbClr val="FFFF00"/>
            </a:solidFill>
            <a:ln>
              <a:noFill/>
            </a:ln>
            <a:effectLst/>
          </c:spPr>
          <c:invertIfNegative val="0"/>
          <c:cat>
            <c:strRef>
              <c:f>Sheet1!$A$2:$A$5</c:f>
              <c:strCache>
                <c:ptCount val="1"/>
                <c:pt idx="0">
                  <c:v>Comments totals</c:v>
                </c:pt>
              </c:strCache>
            </c:strRef>
          </c:cat>
          <c:val>
            <c:numRef>
              <c:f>Sheet1!$D$2:$D$5</c:f>
              <c:numCache>
                <c:formatCode>General</c:formatCode>
                <c:ptCount val="4"/>
                <c:pt idx="0">
                  <c:v>72</c:v>
                </c:pt>
              </c:numCache>
            </c:numRef>
          </c:val>
          <c:extLst>
            <c:ext xmlns:c16="http://schemas.microsoft.com/office/drawing/2014/chart" uri="{C3380CC4-5D6E-409C-BE32-E72D297353CC}">
              <c16:uniqueId val="{00000004-9B84-4ADD-B688-DF487A1A8A3E}"/>
            </c:ext>
          </c:extLst>
        </c:ser>
        <c:ser>
          <c:idx val="3"/>
          <c:order val="3"/>
          <c:tx>
            <c:strRef>
              <c:f>Sheet1!$E$1</c:f>
              <c:strCache>
                <c:ptCount val="1"/>
                <c:pt idx="0">
                  <c:v>General</c:v>
                </c:pt>
              </c:strCache>
            </c:strRef>
          </c:tx>
          <c:spPr>
            <a:solidFill>
              <a:srgbClr val="FF0000"/>
            </a:solidFill>
            <a:ln>
              <a:noFill/>
            </a:ln>
            <a:effectLst/>
          </c:spPr>
          <c:invertIfNegative val="0"/>
          <c:cat>
            <c:strRef>
              <c:f>Sheet1!$A$2:$A$5</c:f>
              <c:strCache>
                <c:ptCount val="1"/>
                <c:pt idx="0">
                  <c:v>Comments totals</c:v>
                </c:pt>
              </c:strCache>
            </c:strRef>
          </c:cat>
          <c:val>
            <c:numRef>
              <c:f>Sheet1!$E$2:$E$5</c:f>
              <c:numCache>
                <c:formatCode>General</c:formatCode>
                <c:ptCount val="4"/>
                <c:pt idx="0">
                  <c:v>9</c:v>
                </c:pt>
              </c:numCache>
            </c:numRef>
          </c:val>
          <c:extLst>
            <c:ext xmlns:c16="http://schemas.microsoft.com/office/drawing/2014/chart" uri="{C3380CC4-5D6E-409C-BE32-E72D297353CC}">
              <c16:uniqueId val="{00000005-9B84-4ADD-B688-DF487A1A8A3E}"/>
            </c:ext>
          </c:extLst>
        </c:ser>
        <c:dLbls>
          <c:showLegendKey val="0"/>
          <c:showVal val="0"/>
          <c:showCatName val="0"/>
          <c:showSerName val="0"/>
          <c:showPercent val="0"/>
          <c:showBubbleSize val="0"/>
        </c:dLbls>
        <c:gapWidth val="219"/>
        <c:overlap val="-27"/>
        <c:axId val="111570256"/>
        <c:axId val="163424447"/>
      </c:barChart>
      <c:catAx>
        <c:axId val="111570256"/>
        <c:scaling>
          <c:orientation val="minMax"/>
        </c:scaling>
        <c:delete val="1"/>
        <c:axPos val="b"/>
        <c:numFmt formatCode="General" sourceLinked="1"/>
        <c:majorTickMark val="none"/>
        <c:minorTickMark val="none"/>
        <c:tickLblPos val="nextTo"/>
        <c:crossAx val="163424447"/>
        <c:crosses val="autoZero"/>
        <c:auto val="1"/>
        <c:lblAlgn val="ctr"/>
        <c:lblOffset val="100"/>
        <c:noMultiLvlLbl val="0"/>
      </c:catAx>
      <c:valAx>
        <c:axId val="163424447"/>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1570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r>
              <a:rPr lang="en-US" b="1" dirty="0"/>
              <a:t>LB279 to</a:t>
            </a:r>
            <a:r>
              <a:rPr lang="en-US" b="1" baseline="0" dirty="0"/>
              <a:t> LB 286 Acceptance Progress</a:t>
            </a:r>
            <a:endParaRPr lang="en-US" b="1" dirty="0"/>
          </a:p>
        </c:rich>
      </c:tx>
      <c:layout>
        <c:manualLayout>
          <c:xMode val="edge"/>
          <c:yMode val="edge"/>
          <c:x val="0.20078966603314033"/>
          <c:y val="9.0147155852162722E-2"/>
        </c:manualLayout>
      </c:layout>
      <c:overlay val="0"/>
      <c:spPr>
        <a:solidFill>
          <a:schemeClr val="accent3"/>
        </a:solidFill>
        <a:ln>
          <a:noFill/>
        </a:ln>
        <a:effectLst/>
      </c:spPr>
      <c:txPr>
        <a:bodyPr rot="0" spcFirstLastPara="1" vertOverflow="ellipsis" vert="horz" wrap="square" anchor="ctr" anchorCtr="1"/>
        <a:lstStyle/>
        <a:p>
          <a:pPr>
            <a:defRPr sz="1862"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4373972772311743E-2"/>
          <c:y val="0.16508726055401121"/>
          <c:w val="0.87565527499184226"/>
          <c:h val="0.6117452922025246"/>
        </c:manualLayout>
      </c:layout>
      <c:barChart>
        <c:barDir val="col"/>
        <c:grouping val="clustered"/>
        <c:varyColors val="0"/>
        <c:ser>
          <c:idx val="0"/>
          <c:order val="0"/>
          <c:tx>
            <c:strRef>
              <c:f>Sheet1!$B$1</c:f>
              <c:strCache>
                <c:ptCount val="1"/>
                <c:pt idx="0">
                  <c:v>LB279</c:v>
                </c:pt>
              </c:strCache>
            </c:strRef>
          </c:tx>
          <c:spPr>
            <a:solidFill>
              <a:schemeClr val="accent2">
                <a:lumMod val="75000"/>
              </a:schemeClr>
            </a:solidFill>
            <a:ln>
              <a:noFill/>
            </a:ln>
            <a:effectLst/>
          </c:spPr>
          <c:invertIfNegative val="0"/>
          <c:cat>
            <c:strRef>
              <c:f>Sheet1!$A$2:$A$5</c:f>
              <c:strCache>
                <c:ptCount val="4"/>
                <c:pt idx="0">
                  <c:v>Overall</c:v>
                </c:pt>
                <c:pt idx="1">
                  <c:v>Editorial</c:v>
                </c:pt>
                <c:pt idx="2">
                  <c:v>Technical</c:v>
                </c:pt>
                <c:pt idx="3">
                  <c:v>General</c:v>
                </c:pt>
              </c:strCache>
            </c:strRef>
          </c:cat>
          <c:val>
            <c:numRef>
              <c:f>Sheet1!$B$2:$B$5</c:f>
              <c:numCache>
                <c:formatCode>General</c:formatCode>
                <c:ptCount val="4"/>
                <c:pt idx="0">
                  <c:v>401</c:v>
                </c:pt>
                <c:pt idx="1">
                  <c:v>226</c:v>
                </c:pt>
                <c:pt idx="2">
                  <c:v>163</c:v>
                </c:pt>
                <c:pt idx="3">
                  <c:v>12</c:v>
                </c:pt>
              </c:numCache>
            </c:numRef>
          </c:val>
          <c:extLst>
            <c:ext xmlns:c16="http://schemas.microsoft.com/office/drawing/2014/chart" uri="{C3380CC4-5D6E-409C-BE32-E72D297353CC}">
              <c16:uniqueId val="{00000000-B67E-416A-ABCA-1A5FE8CB5E2D}"/>
            </c:ext>
          </c:extLst>
        </c:ser>
        <c:ser>
          <c:idx val="1"/>
          <c:order val="1"/>
          <c:tx>
            <c:strRef>
              <c:f>Sheet1!$C$1</c:f>
              <c:strCache>
                <c:ptCount val="1"/>
                <c:pt idx="0">
                  <c:v>LB286</c:v>
                </c:pt>
              </c:strCache>
            </c:strRef>
          </c:tx>
          <c:spPr>
            <a:solidFill>
              <a:srgbClr val="00B050"/>
            </a:solidFill>
            <a:ln>
              <a:noFill/>
            </a:ln>
            <a:effectLst/>
          </c:spPr>
          <c:invertIfNegative val="0"/>
          <c:cat>
            <c:strRef>
              <c:f>Sheet1!$A$2:$A$5</c:f>
              <c:strCache>
                <c:ptCount val="4"/>
                <c:pt idx="0">
                  <c:v>Overall</c:v>
                </c:pt>
                <c:pt idx="1">
                  <c:v>Editorial</c:v>
                </c:pt>
                <c:pt idx="2">
                  <c:v>Technical</c:v>
                </c:pt>
                <c:pt idx="3">
                  <c:v>General</c:v>
                </c:pt>
              </c:strCache>
            </c:strRef>
          </c:cat>
          <c:val>
            <c:numRef>
              <c:f>Sheet1!$C$2:$C$5</c:f>
              <c:numCache>
                <c:formatCode>General</c:formatCode>
                <c:ptCount val="4"/>
                <c:pt idx="0">
                  <c:v>134</c:v>
                </c:pt>
                <c:pt idx="1">
                  <c:v>53</c:v>
                </c:pt>
                <c:pt idx="2">
                  <c:v>72</c:v>
                </c:pt>
                <c:pt idx="3">
                  <c:v>9</c:v>
                </c:pt>
              </c:numCache>
            </c:numRef>
          </c:val>
          <c:extLst>
            <c:ext xmlns:c16="http://schemas.microsoft.com/office/drawing/2014/chart" uri="{C3380CC4-5D6E-409C-BE32-E72D297353CC}">
              <c16:uniqueId val="{00000001-B67E-416A-ABCA-1A5FE8CB5E2D}"/>
            </c:ext>
          </c:extLst>
        </c:ser>
        <c:dLbls>
          <c:showLegendKey val="0"/>
          <c:showVal val="0"/>
          <c:showCatName val="0"/>
          <c:showSerName val="0"/>
          <c:showPercent val="0"/>
          <c:showBubbleSize val="0"/>
        </c:dLbls>
        <c:gapWidth val="219"/>
        <c:overlap val="-27"/>
        <c:axId val="1153807904"/>
        <c:axId val="1153808864"/>
      </c:barChart>
      <c:catAx>
        <c:axId val="1153807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8864"/>
        <c:crosses val="autoZero"/>
        <c:auto val="1"/>
        <c:lblAlgn val="ctr"/>
        <c:lblOffset val="100"/>
        <c:noMultiLvlLbl val="0"/>
      </c:catAx>
      <c:valAx>
        <c:axId val="115380886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11538079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 id="19">
  <a:schemeClr val="accent6"/>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withinLinear" id="19">
  <a:schemeClr val="accent6"/>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5/13/2024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38</a:t>
            </a:fld>
            <a:endParaRPr lang="en-US"/>
          </a:p>
        </p:txBody>
      </p:sp>
    </p:spTree>
    <p:extLst>
      <p:ext uri="{BB962C8B-B14F-4D97-AF65-F5344CB8AC3E}">
        <p14:creationId xmlns:p14="http://schemas.microsoft.com/office/powerpoint/2010/main" val="17841955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42</a:t>
            </a:fld>
            <a:endParaRPr lang="en-US"/>
          </a:p>
        </p:txBody>
      </p:sp>
    </p:spTree>
    <p:extLst>
      <p:ext uri="{BB962C8B-B14F-4D97-AF65-F5344CB8AC3E}">
        <p14:creationId xmlns:p14="http://schemas.microsoft.com/office/powerpoint/2010/main" val="14931452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49</a:t>
            </a:fld>
            <a:endParaRPr lang="en-US"/>
          </a:p>
        </p:txBody>
      </p:sp>
    </p:spTree>
    <p:extLst>
      <p:ext uri="{BB962C8B-B14F-4D97-AF65-F5344CB8AC3E}">
        <p14:creationId xmlns:p14="http://schemas.microsoft.com/office/powerpoint/2010/main" val="36141335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50</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014947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57</a:t>
            </a:fld>
            <a:endParaRPr lang="en-US"/>
          </a:p>
        </p:txBody>
      </p:sp>
    </p:spTree>
    <p:extLst>
      <p:ext uri="{BB962C8B-B14F-4D97-AF65-F5344CB8AC3E}">
        <p14:creationId xmlns:p14="http://schemas.microsoft.com/office/powerpoint/2010/main" val="24838289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70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71</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72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75</a:t>
            </a:fld>
            <a:endParaRPr lang="en-US"/>
          </a:p>
        </p:txBody>
      </p:sp>
    </p:spTree>
    <p:extLst>
      <p:ext uri="{BB962C8B-B14F-4D97-AF65-F5344CB8AC3E}">
        <p14:creationId xmlns:p14="http://schemas.microsoft.com/office/powerpoint/2010/main" val="1541762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101476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20</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3063231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6274591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014947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33</a:t>
            </a:fld>
            <a:endParaRPr lang="en-US"/>
          </a:p>
        </p:txBody>
      </p:sp>
    </p:spTree>
    <p:extLst>
      <p:ext uri="{BB962C8B-B14F-4D97-AF65-F5344CB8AC3E}">
        <p14:creationId xmlns:p14="http://schemas.microsoft.com/office/powerpoint/2010/main" val="3651178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May 2024</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May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May 2024</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May 2024</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May 2024</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May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802.11-24/642r1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www.ieee802.org/devdocs.shtml" TargetMode="External"/><Relationship Id="rId3" Type="http://schemas.openxmlformats.org/officeDocument/2006/relationships/hyperlink" Target="https://mentor.ieee.org/802-ec/dcn/17/ec-17-0120-29-0PNP-ieee-802-lmsc-chairs-guidelines.pdf" TargetMode="External"/><Relationship Id="rId7" Type="http://schemas.openxmlformats.org/officeDocument/2006/relationships/hyperlink" Target="http://www.ieee802.org/11/Rules/rules.shtml"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093-05-0PNP-ieee-802-participation-slide-ppt.ppt"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9.pdf"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hyperlink" Target="https://touchpoint.eventsair.com/2024-may-ieee-802-wireless-interim-session/reg/Site/Register" TargetMode="External"/><Relationship Id="rId1" Type="http://schemas.openxmlformats.org/officeDocument/2006/relationships/slideLayout" Target="../slideLayouts/slideLayout2.xml"/><Relationship Id="rId4" Type="http://schemas.openxmlformats.org/officeDocument/2006/relationships/hyperlink" Target="https://imat.ieee.org/sp7200043/attendance-log?p=4619000005&amp;t=47200043" TargetMode="External"/></Relationships>
</file>

<file path=ppt/slides/_rels/slide50.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chart" Target="../charts/char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grouper.ieee.org/groups/802/11/" TargetMode="External"/><Relationship Id="rId2" Type="http://schemas.openxmlformats.org/officeDocument/2006/relationships/hyperlink" Target="https://mentor.ieee.org/802.11/documents"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57947" y="692696"/>
            <a:ext cx="10547351"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TGbk</a:t>
            </a:r>
            <a:r>
              <a:rPr lang="en-US" altLang="en-US" dirty="0"/>
              <a:t> Next Generation Positioning </a:t>
            </a:r>
            <a:br>
              <a:rPr lang="en-US" altLang="en-US" dirty="0"/>
            </a:br>
            <a:r>
              <a:rPr lang="en-US" altLang="en-US" dirty="0"/>
              <a:t>Agenda for the May Interim Meeting and </a:t>
            </a:r>
            <a:br>
              <a:rPr lang="en-US" altLang="en-US" dirty="0"/>
            </a:br>
            <a:r>
              <a:rPr lang="en-US" altLang="en-US" dirty="0"/>
              <a:t>the Following Telecons</a:t>
            </a:r>
            <a:endParaRPr lang="en-GB" dirty="0"/>
          </a:p>
        </p:txBody>
      </p:sp>
      <p:sp>
        <p:nvSpPr>
          <p:cNvPr id="3074" name="Rectangle 2"/>
          <p:cNvSpPr>
            <a:spLocks noGrp="1" noChangeArrowheads="1"/>
          </p:cNvSpPr>
          <p:nvPr>
            <p:ph type="subTitle" idx="1"/>
          </p:nvPr>
        </p:nvSpPr>
        <p:spPr>
          <a:xfrm>
            <a:off x="1526118" y="2313254"/>
            <a:ext cx="8534400" cy="381001"/>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2024-05-13</a:t>
            </a:r>
          </a:p>
        </p:txBody>
      </p:sp>
      <p:sp>
        <p:nvSpPr>
          <p:cNvPr id="6" name="Date Placeholder 3"/>
          <p:cNvSpPr>
            <a:spLocks noGrp="1"/>
          </p:cNvSpPr>
          <p:nvPr>
            <p:ph type="dt" idx="10"/>
          </p:nvPr>
        </p:nvSpPr>
        <p:spPr/>
        <p:txBody>
          <a:bodyPr/>
          <a:lstStyle/>
          <a:p>
            <a:r>
              <a:rPr lang="en-US" dirty="0"/>
              <a:t>May 2024</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227500754"/>
              </p:ext>
            </p:extLst>
          </p:nvPr>
        </p:nvGraphicFramePr>
        <p:xfrm>
          <a:off x="927100" y="3267075"/>
          <a:ext cx="10547350" cy="2474913"/>
        </p:xfrm>
        <a:graphic>
          <a:graphicData uri="http://schemas.openxmlformats.org/presentationml/2006/ole">
            <mc:AlternateContent xmlns:mc="http://schemas.openxmlformats.org/markup-compatibility/2006">
              <mc:Choice xmlns:v="urn:schemas-microsoft-com:vml" Requires="v">
                <p:oleObj name="Document" r:id="rId3" imgW="10827425" imgH="2539515" progId="Word.Document.8">
                  <p:embed/>
                </p:oleObj>
              </mc:Choice>
              <mc:Fallback>
                <p:oleObj name="Document" r:id="rId3" imgW="10827425" imgH="2539515" progId="Word.Document.8">
                  <p:embed/>
                  <p:pic>
                    <p:nvPicPr>
                      <p:cNvPr id="3075" name="Object 3"/>
                      <p:cNvPicPr>
                        <a:picLocks noChangeAspect="1" noChangeArrowheads="1"/>
                      </p:cNvPicPr>
                      <p:nvPr/>
                    </p:nvPicPr>
                    <p:blipFill>
                      <a:blip r:embed="rId4"/>
                      <a:srcRect/>
                      <a:stretch>
                        <a:fillRect/>
                      </a:stretch>
                    </p:blipFill>
                    <p:spPr bwMode="auto">
                      <a:xfrm>
                        <a:off x="927100" y="3267075"/>
                        <a:ext cx="10547350" cy="2474913"/>
                      </a:xfrm>
                      <a:prstGeom prst="rect">
                        <a:avLst/>
                      </a:prstGeom>
                      <a:noFill/>
                    </p:spPr>
                  </p:pic>
                </p:oleObj>
              </mc:Fallback>
            </mc:AlternateContent>
          </a:graphicData>
        </a:graphic>
      </p:graphicFrame>
      <p:sp>
        <p:nvSpPr>
          <p:cNvPr id="3076" name="Rectangle 4"/>
          <p:cNvSpPr>
            <a:spLocks noChangeArrowheads="1"/>
          </p:cNvSpPr>
          <p:nvPr/>
        </p:nvSpPr>
        <p:spPr bwMode="auto">
          <a:xfrm>
            <a:off x="929217" y="2780928"/>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r>
              <a:rPr lang="en-GB" sz="2000" dirty="0">
                <a:solidFill>
                  <a:srgbClr val="000000"/>
                </a:solidFill>
              </a:rPr>
              <a:t>:</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600" dirty="0">
                <a:cs typeface="Times New Roman" panose="02020603050405020304" pitchFamily="18" charset="0"/>
              </a:rPr>
              <a:t>Agenda for the IEEE May Meeting</a:t>
            </a:r>
          </a:p>
          <a:p>
            <a:pPr algn="ctr">
              <a:lnSpc>
                <a:spcPct val="90000"/>
              </a:lnSpc>
              <a:buFontTx/>
              <a:buNone/>
            </a:pPr>
            <a:r>
              <a:rPr lang="en-US" altLang="en-US" sz="3600" dirty="0">
                <a:cs typeface="Times New Roman" panose="02020603050405020304" pitchFamily="18" charset="0"/>
              </a:rPr>
              <a:t>And telecons running between </a:t>
            </a:r>
          </a:p>
          <a:p>
            <a:pPr algn="ctr">
              <a:lnSpc>
                <a:spcPct val="90000"/>
              </a:lnSpc>
              <a:buFontTx/>
              <a:buNone/>
            </a:pPr>
            <a:r>
              <a:rPr lang="en-US" altLang="en-US" sz="3600" dirty="0">
                <a:cs typeface="Times New Roman" panose="02020603050405020304" pitchFamily="18" charset="0"/>
              </a:rPr>
              <a:t>May and July 2024</a:t>
            </a:r>
          </a:p>
          <a:p>
            <a:pPr marL="1524000">
              <a:lnSpc>
                <a:spcPct val="90000"/>
              </a:lnSpc>
              <a:buFontTx/>
              <a:buNone/>
            </a:pPr>
            <a:endParaRPr lang="en-US" altLang="en-US" sz="200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BK</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4 August 2020)</a:t>
            </a:r>
          </a:p>
          <a:p>
            <a:pPr lvl="1">
              <a:lnSpc>
                <a:spcPct val="80000"/>
              </a:lnSpc>
              <a:defRPr/>
            </a:pPr>
            <a:r>
              <a:rPr lang="en-US" altLang="en-US" sz="1800" dirty="0">
                <a:hlinkClick r:id="rId3"/>
              </a:rPr>
              <a:t>https://mentor.ieee.org/802-ec/dcn/17/ec-17-0090-24-0PNP-ieee-802-lmsc-operations-manual.pdf</a:t>
            </a:r>
            <a:endParaRPr lang="en-US" altLang="en-US" sz="1800" dirty="0"/>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15 November 2019)</a:t>
            </a:r>
            <a:endParaRPr lang="en-US" sz="2000" dirty="0">
              <a:hlinkClick r:id="rId5"/>
            </a:endParaRPr>
          </a:p>
          <a:p>
            <a:pPr lvl="1"/>
            <a:r>
              <a:rPr lang="en-US" sz="1800" dirty="0">
                <a:hlinkClick r:id="rId3"/>
              </a:rPr>
              <a:t>https://mentor.ieee.org/802-ec/dcn/17/ec-17-0120-29-0PNP-ieee-802-lmsc-chairs-guidelines.pdf</a:t>
            </a:r>
            <a:r>
              <a:rPr lang="en-US" sz="1800" dirty="0"/>
              <a:t> </a:t>
            </a:r>
          </a:p>
          <a:p>
            <a:r>
              <a:rPr lang="en-US" sz="2000" dirty="0"/>
              <a:t>Participation in IEEE 802 Meetings</a:t>
            </a:r>
          </a:p>
          <a:p>
            <a:pPr lvl="1"/>
            <a:r>
              <a:rPr lang="en-US" sz="1800" u="sng" dirty="0">
                <a:hlinkClick r:id="rId6"/>
              </a:rPr>
              <a:t>https://mentor.ieee.org/802-ec/dcn/17/ec-17-0093-05-0PNP-ieee-802-participation-slide-ppt.ppt</a:t>
            </a:r>
            <a:endParaRPr lang="en-US" sz="1800" u="sng" dirty="0"/>
          </a:p>
          <a:p>
            <a:pPr lvl="1"/>
            <a:endParaRPr lang="en-US" sz="1600" dirty="0"/>
          </a:p>
          <a:p>
            <a:r>
              <a:rPr lang="en-US" sz="1600" dirty="0"/>
              <a:t>Policies and Procedures hierarchy: </a:t>
            </a:r>
            <a:r>
              <a:rPr lang="en-US" sz="1600" b="0" dirty="0">
                <a:hlinkClick r:id="rId7"/>
              </a:rPr>
              <a:t>http://www.ieee802.org/11/Rules/rules.shtml</a:t>
            </a:r>
            <a:endParaRPr lang="en-US" sz="1600" b="0" dirty="0"/>
          </a:p>
          <a:p>
            <a:pPr marL="342900" lvl="1" indent="-342900">
              <a:buFontTx/>
              <a:buChar char="•"/>
            </a:pPr>
            <a:r>
              <a:rPr lang="en-US" altLang="en-US" sz="1600" b="1" dirty="0"/>
              <a:t>IEEE 802 Procedural document website: </a:t>
            </a:r>
            <a:r>
              <a:rPr lang="en-US" altLang="en-US" sz="1600" dirty="0">
                <a:hlinkClick r:id="rId8"/>
              </a:rPr>
              <a:t>http://www.ieee802.org/devdocs.shtml</a:t>
            </a:r>
            <a:endParaRPr lang="en-US" altLang="en-US" sz="1600"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dirty="0">
                <a:solidFill>
                  <a:schemeClr val="tx2"/>
                </a:solidFill>
              </a:rPr>
              <a:t>May IEEE  802.11 Plenary Meeting Week Agenda</a:t>
            </a:r>
            <a:endParaRPr lang="en-US" dirty="0"/>
          </a:p>
        </p:txBody>
      </p:sp>
      <p:sp>
        <p:nvSpPr>
          <p:cNvPr id="3" name="Content Placeholder 2"/>
          <p:cNvSpPr>
            <a:spLocks noGrp="1"/>
          </p:cNvSpPr>
          <p:nvPr>
            <p:ph idx="1"/>
          </p:nvPr>
        </p:nvSpPr>
        <p:spPr>
          <a:xfrm>
            <a:off x="335361" y="1484785"/>
            <a:ext cx="5256583" cy="4176464"/>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log attendance on IMAT</a:t>
            </a:r>
            <a:r>
              <a:rPr lang="en-US" sz="1800" b="0" dirty="0"/>
              <a:t>.</a:t>
            </a:r>
          </a:p>
          <a:p>
            <a:pPr algn="just">
              <a:spcBef>
                <a:spcPct val="20000"/>
              </a:spcBef>
              <a:buFontTx/>
              <a:buChar char="•"/>
            </a:pPr>
            <a:r>
              <a:rPr lang="en-US" altLang="en-US" sz="1800" b="0" dirty="0"/>
              <a:t>Agenda setting for the week (10 min).</a:t>
            </a:r>
          </a:p>
          <a:p>
            <a:pPr algn="just">
              <a:spcBef>
                <a:spcPct val="20000"/>
              </a:spcBef>
              <a:buFontTx/>
              <a:buChar char="•"/>
            </a:pPr>
            <a:r>
              <a:rPr lang="en-US" sz="1800" b="0" dirty="0"/>
              <a:t>Approval of previous meeting minutes and motion from telecon that met draft text threshold (10min)</a:t>
            </a:r>
          </a:p>
          <a:p>
            <a:pPr algn="just">
              <a:spcBef>
                <a:spcPct val="20000"/>
              </a:spcBef>
              <a:buFontTx/>
              <a:buChar char="•"/>
            </a:pPr>
            <a:r>
              <a:rPr lang="en-US" sz="1800" b="0" dirty="0"/>
              <a:t>Review LB286 and progress made from LB279 (10 min) and MDR plans.</a:t>
            </a:r>
          </a:p>
          <a:p>
            <a:pPr algn="just">
              <a:spcBef>
                <a:spcPct val="20000"/>
              </a:spcBef>
              <a:buFontTx/>
              <a:buChar char="•"/>
            </a:pPr>
            <a:r>
              <a:rPr lang="en-US" sz="1800" b="0" dirty="0"/>
              <a:t>Re-affirmation of TG vice chairs and secretary. </a:t>
            </a:r>
          </a:p>
          <a:p>
            <a:pPr algn="just">
              <a:spcBef>
                <a:spcPct val="20000"/>
              </a:spcBef>
              <a:buFontTx/>
              <a:buChar char="•"/>
            </a:pPr>
            <a:r>
              <a:rPr lang="en-US" sz="1800" b="0" dirty="0"/>
              <a:t>LB286 Comment resolution.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
        <p:nvSpPr>
          <p:cNvPr id="7" name="Content Placeholder 2">
            <a:extLst>
              <a:ext uri="{FF2B5EF4-FFF2-40B4-BE49-F238E27FC236}">
                <a16:creationId xmlns:a16="http://schemas.microsoft.com/office/drawing/2014/main" id="{13C21951-EF11-4B7C-A112-83E121BD1D41}"/>
              </a:ext>
            </a:extLst>
          </p:cNvPr>
          <p:cNvSpPr txBox="1">
            <a:spLocks/>
          </p:cNvSpPr>
          <p:nvPr/>
        </p:nvSpPr>
        <p:spPr bwMode="auto">
          <a:xfrm>
            <a:off x="5951984" y="1484784"/>
            <a:ext cx="5904655"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spcBef>
                <a:spcPct val="20000"/>
              </a:spcBef>
              <a:buFontTx/>
              <a:buChar char="•"/>
            </a:pPr>
            <a:r>
              <a:rPr lang="en-US" sz="1800" b="0" dirty="0"/>
              <a:t>Conduct group comment resolution, to the extent possible.</a:t>
            </a:r>
          </a:p>
          <a:p>
            <a:pPr algn="just">
              <a:spcBef>
                <a:spcPct val="20000"/>
              </a:spcBef>
              <a:buFontTx/>
              <a:buChar char="•"/>
            </a:pPr>
            <a:r>
              <a:rPr lang="en-US" sz="1800" b="0" kern="0" dirty="0"/>
              <a:t>Review progress made during the week – 5 min special order</a:t>
            </a:r>
          </a:p>
          <a:p>
            <a:pPr algn="just">
              <a:spcBef>
                <a:spcPct val="20000"/>
              </a:spcBef>
              <a:buFontTx/>
              <a:buChar char="•"/>
            </a:pPr>
            <a:r>
              <a:rPr lang="en-US" sz="1800" b="0" kern="0" dirty="0"/>
              <a:t>Review program timelines – 15 min special order</a:t>
            </a:r>
          </a:p>
          <a:p>
            <a:pPr algn="just">
              <a:spcBef>
                <a:spcPct val="20000"/>
              </a:spcBef>
              <a:buFontTx/>
              <a:buChar char="•"/>
            </a:pPr>
            <a:r>
              <a:rPr lang="en-US" sz="1800" b="0" kern="0" dirty="0"/>
              <a:t>Review and setup telecon plan – 5 min special order</a:t>
            </a:r>
          </a:p>
          <a:p>
            <a:pPr algn="just">
              <a:spcBef>
                <a:spcPct val="20000"/>
              </a:spcBef>
              <a:buFontTx/>
              <a:buChar char="•"/>
            </a:pPr>
            <a:r>
              <a:rPr lang="en-US" sz="1800" b="0" kern="0" dirty="0"/>
              <a:t>Review submission pipeline – 5 min special order</a:t>
            </a:r>
          </a:p>
          <a:p>
            <a:pPr algn="just">
              <a:spcBef>
                <a:spcPct val="20000"/>
              </a:spcBef>
              <a:buFontTx/>
              <a:buChar char="•"/>
            </a:pPr>
            <a:r>
              <a:rPr lang="en-US" sz="1800" b="0" kern="0" dirty="0" err="1"/>
              <a:t>AoB</a:t>
            </a:r>
            <a:endParaRPr lang="en-US" sz="1800" b="0" kern="0" dirty="0"/>
          </a:p>
          <a:p>
            <a:pPr algn="just">
              <a:spcBef>
                <a:spcPct val="20000"/>
              </a:spcBef>
              <a:buFontTx/>
              <a:buChar char="•"/>
            </a:pPr>
            <a:r>
              <a:rPr lang="en-US" sz="1800" b="0" kern="0" dirty="0"/>
              <a:t>Adjourn</a:t>
            </a:r>
          </a:p>
          <a:p>
            <a:pPr lvl="1" algn="just">
              <a:spcBef>
                <a:spcPct val="20000"/>
              </a:spcBef>
              <a:buFontTx/>
              <a:buChar char="•"/>
            </a:pPr>
            <a:endParaRPr lang="en-US" sz="1400" kern="0" dirty="0"/>
          </a:p>
        </p:txBody>
      </p:sp>
    </p:spTree>
    <p:extLst>
      <p:ext uri="{BB962C8B-B14F-4D97-AF65-F5344CB8AC3E}">
        <p14:creationId xmlns:p14="http://schemas.microsoft.com/office/powerpoint/2010/main" val="40112165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week (1)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691169268"/>
              </p:ext>
            </p:extLst>
          </p:nvPr>
        </p:nvGraphicFramePr>
        <p:xfrm>
          <a:off x="907229" y="1265032"/>
          <a:ext cx="10475382" cy="3383104"/>
        </p:xfrm>
        <a:graphic>
          <a:graphicData uri="http://schemas.openxmlformats.org/drawingml/2006/table">
            <a:tbl>
              <a:tblPr firstRow="1" bandRow="1">
                <a:tableStyleId>{21E4AEA4-8DFA-4A89-87EB-49C32662AFE0}</a:tableStyleId>
              </a:tblPr>
              <a:tblGrid>
                <a:gridCol w="1222888">
                  <a:extLst>
                    <a:ext uri="{9D8B030D-6E8A-4147-A177-3AD203B41FA5}">
                      <a16:colId xmlns:a16="http://schemas.microsoft.com/office/drawing/2014/main" val="20000"/>
                    </a:ext>
                  </a:extLst>
                </a:gridCol>
                <a:gridCol w="1733635">
                  <a:extLst>
                    <a:ext uri="{9D8B030D-6E8A-4147-A177-3AD203B41FA5}">
                      <a16:colId xmlns:a16="http://schemas.microsoft.com/office/drawing/2014/main" val="20001"/>
                    </a:ext>
                  </a:extLst>
                </a:gridCol>
                <a:gridCol w="5765804">
                  <a:extLst>
                    <a:ext uri="{9D8B030D-6E8A-4147-A177-3AD203B41FA5}">
                      <a16:colId xmlns:a16="http://schemas.microsoft.com/office/drawing/2014/main" val="20002"/>
                    </a:ext>
                  </a:extLst>
                </a:gridCol>
                <a:gridCol w="1753055">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11-24-642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000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extLst>
                  <a:ext uri="{0D108BD9-81ED-4DB2-BD59-A6C34878D82A}">
                    <a16:rowId xmlns:a16="http://schemas.microsoft.com/office/drawing/2014/main" val="1874132184"/>
                  </a:ext>
                </a:extLst>
              </a:tr>
              <a:tr h="0">
                <a:tc>
                  <a:txBody>
                    <a:bodyPr/>
                    <a:lstStyle/>
                    <a:p>
                      <a:r>
                        <a:rPr lang="en-US" sz="1400" dirty="0"/>
                        <a:t>11-24-754</a:t>
                      </a:r>
                    </a:p>
                  </a:txBody>
                  <a:tcPr marT="45712" marB="45712"/>
                </a:tc>
                <a:tc>
                  <a:txBody>
                    <a:bodyPr/>
                    <a:lstStyle/>
                    <a:p>
                      <a:r>
                        <a:rPr lang="en-US" sz="1400" dirty="0"/>
                        <a:t>Roy Want</a:t>
                      </a:r>
                    </a:p>
                  </a:txBody>
                  <a:tcPr marT="45712" marB="45712"/>
                </a:tc>
                <a:tc>
                  <a:txBody>
                    <a:bodyPr/>
                    <a:lstStyle/>
                    <a:p>
                      <a:r>
                        <a:rPr lang="en-US" sz="1400" dirty="0"/>
                        <a:t>CR DB</a:t>
                      </a:r>
                    </a:p>
                  </a:txBody>
                  <a:tcPr marT="45712" marB="45712"/>
                </a:tc>
                <a:tc>
                  <a:txBody>
                    <a:bodyPr/>
                    <a:lstStyle/>
                    <a:p>
                      <a:r>
                        <a:rPr lang="en-US" sz="1400" dirty="0"/>
                        <a:t>CR</a:t>
                      </a:r>
                    </a:p>
                  </a:txBody>
                  <a:tcPr marT="45712" marB="45712"/>
                </a:tc>
                <a:extLst>
                  <a:ext uri="{0D108BD9-81ED-4DB2-BD59-A6C34878D82A}">
                    <a16:rowId xmlns:a16="http://schemas.microsoft.com/office/drawing/2014/main" val="535303451"/>
                  </a:ext>
                </a:extLst>
              </a:tr>
              <a:tr h="0">
                <a:tc>
                  <a:txBody>
                    <a:bodyPr/>
                    <a:lstStyle/>
                    <a:p>
                      <a:r>
                        <a:rPr lang="en-US" sz="1400" kern="1200" dirty="0">
                          <a:solidFill>
                            <a:schemeClr val="dk1"/>
                          </a:solidFill>
                          <a:latin typeface="+mn-lt"/>
                          <a:ea typeface="+mn-ea"/>
                          <a:cs typeface="+mn-cs"/>
                        </a:rPr>
                        <a:t>11-24-785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kern="1200" dirty="0">
                          <a:solidFill>
                            <a:schemeClr val="dk1"/>
                          </a:solidFill>
                          <a:latin typeface="+mn-lt"/>
                          <a:ea typeface="+mn-ea"/>
                          <a:cs typeface="+mn-cs"/>
                        </a:rPr>
                        <a:t>LB286 Comment Resolution Section 11</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 – follow up</a:t>
                      </a:r>
                    </a:p>
                  </a:txBody>
                  <a:tcPr marT="45712" marB="45712"/>
                </a:tc>
                <a:extLst>
                  <a:ext uri="{0D108BD9-81ED-4DB2-BD59-A6C34878D82A}">
                    <a16:rowId xmlns:a16="http://schemas.microsoft.com/office/drawing/2014/main" val="1237629070"/>
                  </a:ext>
                </a:extLst>
              </a:tr>
              <a:tr h="0">
                <a:tc>
                  <a:txBody>
                    <a:bodyPr/>
                    <a:lstStyle/>
                    <a:p>
                      <a:r>
                        <a:rPr lang="en-US" sz="1400" kern="1200" dirty="0">
                          <a:solidFill>
                            <a:schemeClr val="dk1"/>
                          </a:solidFill>
                          <a:latin typeface="+mn-lt"/>
                          <a:ea typeface="+mn-ea"/>
                          <a:cs typeface="+mn-cs"/>
                        </a:rPr>
                        <a:t>11-24-787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1</a:t>
                      </a:r>
                    </a:p>
                  </a:txBody>
                  <a:tcPr marT="45712" marB="45712"/>
                </a:tc>
                <a:tc>
                  <a:txBody>
                    <a:bodyPr/>
                    <a:lstStyle/>
                    <a:p>
                      <a:r>
                        <a:rPr lang="en-US" sz="1400" kern="1200" dirty="0">
                          <a:solidFill>
                            <a:schemeClr val="dk1"/>
                          </a:solidFill>
                          <a:latin typeface="+mn-lt"/>
                          <a:ea typeface="+mn-ea"/>
                          <a:cs typeface="+mn-cs"/>
                        </a:rPr>
                        <a:t>CR – for completion</a:t>
                      </a:r>
                    </a:p>
                  </a:txBody>
                  <a:tcPr marT="45712" marB="45712"/>
                </a:tc>
                <a:extLst>
                  <a:ext uri="{0D108BD9-81ED-4DB2-BD59-A6C34878D82A}">
                    <a16:rowId xmlns:a16="http://schemas.microsoft.com/office/drawing/2014/main" val="2037088717"/>
                  </a:ext>
                </a:extLst>
              </a:tr>
              <a:tr h="0">
                <a:tc>
                  <a:txBody>
                    <a:bodyPr/>
                    <a:lstStyle/>
                    <a:p>
                      <a:r>
                        <a:rPr lang="en-US" sz="1400" dirty="0"/>
                        <a:t>11-24-788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2</a:t>
                      </a:r>
                    </a:p>
                  </a:txBody>
                  <a:tcPr marT="45712" marB="45712"/>
                </a:tc>
                <a:tc>
                  <a:txBody>
                    <a:bodyPr/>
                    <a:lstStyle/>
                    <a:p>
                      <a:r>
                        <a:rPr lang="en-US" sz="1400" kern="1200" dirty="0">
                          <a:solidFill>
                            <a:schemeClr val="dk1"/>
                          </a:solidFill>
                          <a:latin typeface="+mn-lt"/>
                          <a:ea typeface="+mn-ea"/>
                          <a:cs typeface="+mn-cs"/>
                        </a:rPr>
                        <a:t>CR</a:t>
                      </a:r>
                    </a:p>
                  </a:txBody>
                  <a:tcPr marT="45712" marB="45712"/>
                </a:tc>
                <a:extLst>
                  <a:ext uri="{0D108BD9-81ED-4DB2-BD59-A6C34878D82A}">
                    <a16:rowId xmlns:a16="http://schemas.microsoft.com/office/drawing/2014/main" val="2081334288"/>
                  </a:ext>
                </a:extLst>
              </a:tr>
              <a:tr h="0">
                <a:tc>
                  <a:txBody>
                    <a:bodyPr/>
                    <a:lstStyle/>
                    <a:p>
                      <a:r>
                        <a:rPr lang="en-US" sz="1400" dirty="0"/>
                        <a:t>11-24-845</a:t>
                      </a:r>
                    </a:p>
                  </a:txBody>
                  <a:tcPr marT="45712" marB="45712"/>
                </a:tc>
                <a:tc>
                  <a:txBody>
                    <a:bodyPr/>
                    <a:lstStyle/>
                    <a:p>
                      <a:r>
                        <a:rPr lang="en-US" sz="1400" dirty="0"/>
                        <a:t>Christian Berger</a:t>
                      </a:r>
                    </a:p>
                  </a:txBody>
                  <a:tcPr marT="45712" marB="45712"/>
                </a:tc>
                <a:tc>
                  <a:txBody>
                    <a:bodyPr/>
                    <a:lstStyle/>
                    <a:p>
                      <a:r>
                        <a:rPr lang="en-US" sz="1400" dirty="0"/>
                        <a:t>LB286 Comment Resolution Section 3 and 36</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545775103"/>
                  </a:ext>
                </a:extLst>
              </a:tr>
              <a:tr h="0">
                <a:tc>
                  <a:txBody>
                    <a:bodyPr/>
                    <a:lstStyle/>
                    <a:p>
                      <a:r>
                        <a:rPr lang="fr-FR" sz="1400" dirty="0"/>
                        <a:t>11-24-846</a:t>
                      </a:r>
                      <a:endParaRPr lang="en-US" sz="1400" dirty="0"/>
                    </a:p>
                  </a:txBody>
                  <a:tcPr marT="45712" marB="45712"/>
                </a:tc>
                <a:tc>
                  <a:txBody>
                    <a:bodyPr/>
                    <a:lstStyle/>
                    <a:p>
                      <a:r>
                        <a:rPr lang="en-US" sz="1400" dirty="0"/>
                        <a:t>Christian Berger</a:t>
                      </a:r>
                    </a:p>
                  </a:txBody>
                  <a:tcPr marT="45712" marB="45712"/>
                </a:tc>
                <a:tc>
                  <a:txBody>
                    <a:bodyPr/>
                    <a:lstStyle/>
                    <a:p>
                      <a:r>
                        <a:rPr lang="fr-FR" sz="1400" dirty="0"/>
                        <a:t>LB286 Comment Resolution Section 11 Part 2</a:t>
                      </a:r>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11033840"/>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237258439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551324123"/>
                  </a:ext>
                </a:extLst>
              </a:tr>
            </a:tbl>
          </a:graphicData>
        </a:graphic>
      </p:graphicFrame>
    </p:spTree>
    <p:extLst>
      <p:ext uri="{BB962C8B-B14F-4D97-AF65-F5344CB8AC3E}">
        <p14:creationId xmlns:p14="http://schemas.microsoft.com/office/powerpoint/2010/main" val="16069781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13</a:t>
            </a:r>
            <a:r>
              <a:rPr lang="en-US" altLang="en-US" baseline="30000" dirty="0">
                <a:solidFill>
                  <a:schemeClr val="tx2"/>
                </a:solidFill>
              </a:rPr>
              <a:t>th</a:t>
            </a:r>
            <a:r>
              <a:rPr lang="en-US" altLang="en-US" dirty="0">
                <a:solidFill>
                  <a:schemeClr val="tx2"/>
                </a:solidFill>
              </a:rPr>
              <a:t> PM1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the week (7 min).</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Approval of previous meeting minutes and motion from telecon that met draft text threshold (10min)</a:t>
            </a:r>
          </a:p>
          <a:p>
            <a:pPr algn="just">
              <a:spcBef>
                <a:spcPct val="20000"/>
              </a:spcBef>
              <a:buFontTx/>
              <a:buChar char="•"/>
            </a:pPr>
            <a:r>
              <a:rPr lang="en-US" sz="1600" b="0" dirty="0"/>
              <a:t>Review LB286 and progress made from LB279 (10 min) and MDR plans – editor.</a:t>
            </a:r>
          </a:p>
          <a:p>
            <a:pPr algn="just">
              <a:spcBef>
                <a:spcPct val="20000"/>
              </a:spcBef>
              <a:buFontTx/>
              <a:buChar char="•"/>
            </a:pPr>
            <a:r>
              <a:rPr lang="en-US" sz="1600" b="0" dirty="0"/>
              <a:t>Re-affirmation of TG vice chairs and secretary. </a:t>
            </a:r>
          </a:p>
          <a:p>
            <a:pPr algn="just">
              <a:spcBef>
                <a:spcPct val="20000"/>
              </a:spcBef>
              <a:buFontTx/>
              <a:buChar char="•"/>
            </a:pPr>
            <a:r>
              <a:rPr lang="en-US" sz="1600" b="0" dirty="0"/>
              <a:t>LB286 Comment resolution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22794937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13</a:t>
            </a:r>
            <a:r>
              <a:rPr lang="en-US" altLang="en-US" baseline="30000" dirty="0">
                <a:solidFill>
                  <a:schemeClr val="tx2"/>
                </a:solidFill>
              </a:rPr>
              <a:t>th</a:t>
            </a:r>
            <a:r>
              <a:rPr lang="en-US" altLang="en-US" dirty="0">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5340449"/>
              </p:ext>
            </p:extLst>
          </p:nvPr>
        </p:nvGraphicFramePr>
        <p:xfrm>
          <a:off x="914401" y="1260086"/>
          <a:ext cx="10460566" cy="1859184"/>
        </p:xfrm>
        <a:graphic>
          <a:graphicData uri="http://schemas.openxmlformats.org/drawingml/2006/table">
            <a:tbl>
              <a:tblPr firstRow="1" bandRow="1">
                <a:tableStyleId>{21E4AEA4-8DFA-4A89-87EB-49C32662AFE0}</a:tableStyleId>
              </a:tblPr>
              <a:tblGrid>
                <a:gridCol w="1077143">
                  <a:extLst>
                    <a:ext uri="{9D8B030D-6E8A-4147-A177-3AD203B41FA5}">
                      <a16:colId xmlns:a16="http://schemas.microsoft.com/office/drawing/2014/main" val="20000"/>
                    </a:ext>
                  </a:extLst>
                </a:gridCol>
                <a:gridCol w="1572762">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11-24-642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281966889"/>
                  </a:ext>
                </a:extLst>
              </a:tr>
              <a:tr h="0">
                <a:tc>
                  <a:txBody>
                    <a:bodyPr/>
                    <a:lstStyle/>
                    <a:p>
                      <a:r>
                        <a:rPr lang="en-US" sz="1400" dirty="0"/>
                        <a:t>11-24-754</a:t>
                      </a:r>
                    </a:p>
                  </a:txBody>
                  <a:tcPr marT="45712" marB="45712"/>
                </a:tc>
                <a:tc>
                  <a:txBody>
                    <a:bodyPr/>
                    <a:lstStyle/>
                    <a:p>
                      <a:r>
                        <a:rPr lang="en-US" sz="1400" dirty="0"/>
                        <a:t>Roy Want</a:t>
                      </a:r>
                    </a:p>
                  </a:txBody>
                  <a:tcPr marT="45712" marB="45712"/>
                </a:tc>
                <a:tc>
                  <a:txBody>
                    <a:bodyPr/>
                    <a:lstStyle/>
                    <a:p>
                      <a:r>
                        <a:rPr lang="en-US" sz="1400" dirty="0"/>
                        <a:t>CR DB</a:t>
                      </a:r>
                    </a:p>
                  </a:txBody>
                  <a:tcPr marT="45712" marB="45712"/>
                </a:tc>
                <a:tc>
                  <a:txBody>
                    <a:bodyPr/>
                    <a:lstStyle/>
                    <a:p>
                      <a:r>
                        <a:rPr lang="en-US" sz="1400" dirty="0"/>
                        <a:t>CR</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3408709058"/>
                  </a:ext>
                </a:extLst>
              </a:tr>
              <a:tr h="0">
                <a:tc>
                  <a:txBody>
                    <a:bodyPr/>
                    <a:lstStyle/>
                    <a:p>
                      <a:r>
                        <a:rPr lang="en-US" sz="1400" kern="1200" dirty="0">
                          <a:solidFill>
                            <a:schemeClr val="dk1"/>
                          </a:solidFill>
                          <a:latin typeface="+mn-lt"/>
                          <a:ea typeface="+mn-ea"/>
                          <a:cs typeface="+mn-cs"/>
                        </a:rPr>
                        <a:t>11-24-787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1hr</a:t>
                      </a:r>
                    </a:p>
                  </a:txBody>
                  <a:tcPr marT="45712" marB="45712"/>
                </a:tc>
                <a:extLst>
                  <a:ext uri="{0D108BD9-81ED-4DB2-BD59-A6C34878D82A}">
                    <a16:rowId xmlns:a16="http://schemas.microsoft.com/office/drawing/2014/main" val="3066023250"/>
                  </a:ext>
                </a:extLst>
              </a:tr>
              <a:tr h="0">
                <a:tc>
                  <a:txBody>
                    <a:bodyPr/>
                    <a:lstStyle/>
                    <a:p>
                      <a:r>
                        <a:rPr lang="en-US" sz="1400" dirty="0"/>
                        <a:t>11-24-788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283045369"/>
                  </a:ext>
                </a:extLst>
              </a:tr>
            </a:tbl>
          </a:graphicData>
        </a:graphic>
      </p:graphicFrame>
    </p:spTree>
    <p:extLst>
      <p:ext uri="{BB962C8B-B14F-4D97-AF65-F5344CB8AC3E}">
        <p14:creationId xmlns:p14="http://schemas.microsoft.com/office/powerpoint/2010/main" val="34733456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57EFF-F822-6147-2BE9-657BF13E47AD}"/>
              </a:ext>
            </a:extLst>
          </p:cNvPr>
          <p:cNvSpPr>
            <a:spLocks noGrp="1"/>
          </p:cNvSpPr>
          <p:nvPr>
            <p:ph type="title"/>
          </p:nvPr>
        </p:nvSpPr>
        <p:spPr/>
        <p:txBody>
          <a:bodyPr/>
          <a:lstStyle/>
          <a:p>
            <a:r>
              <a:rPr lang="en-US" dirty="0"/>
              <a:t>Consider Motions</a:t>
            </a:r>
          </a:p>
        </p:txBody>
      </p:sp>
      <p:sp>
        <p:nvSpPr>
          <p:cNvPr id="3" name="Content Placeholder 2">
            <a:extLst>
              <a:ext uri="{FF2B5EF4-FFF2-40B4-BE49-F238E27FC236}">
                <a16:creationId xmlns:a16="http://schemas.microsoft.com/office/drawing/2014/main" id="{1DB6B5C0-7FA0-1961-22AC-BD91DFBC4ABC}"/>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0C2AB14F-A01A-601F-04DF-25756772787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6A95684-4936-0F17-83CD-CC73353DA31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1072792-6289-0072-04A9-D2237AAB71A8}"/>
              </a:ext>
            </a:extLst>
          </p:cNvPr>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39460009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LB 286 Results</a:t>
            </a:r>
          </a:p>
        </p:txBody>
      </p:sp>
      <p:sp>
        <p:nvSpPr>
          <p:cNvPr id="4098" name="Rectangle 2"/>
          <p:cNvSpPr>
            <a:spLocks noGrp="1" noChangeArrowheads="1"/>
          </p:cNvSpPr>
          <p:nvPr>
            <p:ph idx="1"/>
          </p:nvPr>
        </p:nvSpPr>
        <p:spPr>
          <a:xfrm>
            <a:off x="191344" y="1628800"/>
            <a:ext cx="9433048" cy="2231771"/>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LB286 results coming out of the March meeting: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97% approval</a:t>
            </a:r>
            <a:r>
              <a:rPr lang="en-US" dirty="0"/>
              <a:t>, 3% disapprove, 9.4% abstain.</a:t>
            </a:r>
            <a:endParaRPr lang="en-US"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received: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Technical: 72 (163)</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General: 9 (12)</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Editorial 53 (226)</a:t>
            </a:r>
            <a:endParaRPr lang="en-US"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10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May 2024</a:t>
            </a:r>
            <a:endParaRPr lang="en-GB" dirty="0"/>
          </a:p>
        </p:txBody>
      </p:sp>
      <p:graphicFrame>
        <p:nvGraphicFramePr>
          <p:cNvPr id="2" name="Chart 1">
            <a:extLst>
              <a:ext uri="{FF2B5EF4-FFF2-40B4-BE49-F238E27FC236}">
                <a16:creationId xmlns:a16="http://schemas.microsoft.com/office/drawing/2014/main" id="{449CEF1F-AC4C-3343-3628-12BD01E882FF}"/>
              </a:ext>
            </a:extLst>
          </p:cNvPr>
          <p:cNvGraphicFramePr/>
          <p:nvPr/>
        </p:nvGraphicFramePr>
        <p:xfrm>
          <a:off x="7622650" y="902075"/>
          <a:ext cx="3801904" cy="25189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id="{34FCDD0E-8FCF-57EE-55D1-D0B74A61D7A3}"/>
              </a:ext>
            </a:extLst>
          </p:cNvPr>
          <p:cNvGraphicFramePr/>
          <p:nvPr/>
        </p:nvGraphicFramePr>
        <p:xfrm>
          <a:off x="7192996" y="3468990"/>
          <a:ext cx="4661211" cy="295849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8718780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sz="3200" dirty="0"/>
              <a:t>Re-affirmation of TG vice chairs and secretary.</a:t>
            </a:r>
            <a:endParaRPr lang="en-US"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pPr>
              <a:buFont typeface="Arial" panose="020B0604020202020204" pitchFamily="34" charset="0"/>
              <a:buChar char="•"/>
            </a:pPr>
            <a:r>
              <a:rPr lang="en-US" dirty="0"/>
              <a:t>TG Vice-Chair is elected by a TG majority approval and confirmed by a WG majority approval.  </a:t>
            </a:r>
            <a:r>
              <a:rPr lang="en-US" dirty="0">
                <a:highlight>
                  <a:srgbClr val="FFFF00"/>
                </a:highlight>
              </a:rPr>
              <a:t>The TG Vice-Chair is reaffirmed every 2 years; </a:t>
            </a:r>
            <a:r>
              <a:rPr lang="en-US" dirty="0"/>
              <a:t>one session after the WG Chair is elected.</a:t>
            </a:r>
          </a:p>
          <a:p>
            <a:pPr>
              <a:buFont typeface="Arial" panose="020B0604020202020204" pitchFamily="34" charset="0"/>
              <a:buChar char="•"/>
            </a:pPr>
            <a:r>
              <a:rPr lang="en-US" dirty="0"/>
              <a:t>The TG Secretary shall be appointed by the TG Chair and confirmed by a TG motion that is approved with a minimum 50% majority. </a:t>
            </a:r>
            <a:r>
              <a:rPr lang="en-US" dirty="0">
                <a:highlight>
                  <a:srgbClr val="FFFF00"/>
                </a:highlight>
              </a:rPr>
              <a:t>The TG Secretary is re-affirmed every 2 years; </a:t>
            </a:r>
            <a:r>
              <a:rPr lang="en-US" dirty="0"/>
              <a:t>one session after the WG Chair is elected. </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818059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3200" b="0" dirty="0">
                <a:cs typeface="Times New Roman" panose="02020603050405020304" pitchFamily="18" charset="0"/>
              </a:rPr>
              <a:t>Chair Jonathan Segev (Intel)</a:t>
            </a:r>
          </a:p>
          <a:p>
            <a:pPr algn="ctr">
              <a:lnSpc>
                <a:spcPct val="90000"/>
              </a:lnSpc>
              <a:buFontTx/>
              <a:buNone/>
            </a:pPr>
            <a:r>
              <a:rPr lang="en-US" altLang="en-US" sz="3200" b="0" dirty="0">
                <a:cs typeface="Times New Roman" panose="02020603050405020304" pitchFamily="18" charset="0"/>
              </a:rPr>
              <a:t>Vice Chair Assaf Kasher (Self)</a:t>
            </a:r>
          </a:p>
          <a:p>
            <a:pPr algn="ctr">
              <a:lnSpc>
                <a:spcPct val="90000"/>
              </a:lnSpc>
              <a:buFontTx/>
              <a:buNone/>
            </a:pPr>
            <a:r>
              <a:rPr lang="en-US" altLang="en-US" sz="3200" b="0" dirty="0">
                <a:cs typeface="Times New Roman" panose="02020603050405020304" pitchFamily="18" charset="0"/>
              </a:rPr>
              <a:t>Vice Chair Ali Raissinia (Qualcomm)</a:t>
            </a:r>
          </a:p>
          <a:p>
            <a:pPr algn="ctr">
              <a:lnSpc>
                <a:spcPct val="90000"/>
              </a:lnSpc>
              <a:buFontTx/>
              <a:buNone/>
            </a:pPr>
            <a:r>
              <a:rPr lang="en-US" altLang="en-US" sz="3200" b="0" dirty="0">
                <a:cs typeface="Times New Roman" panose="02020603050405020304" pitchFamily="18" charset="0"/>
              </a:rPr>
              <a:t>Technical Editor Roy Want (Google)</a:t>
            </a:r>
          </a:p>
          <a:p>
            <a:pPr algn="ctr">
              <a:lnSpc>
                <a:spcPct val="90000"/>
              </a:lnSpc>
              <a:buFontTx/>
              <a:buNone/>
            </a:pPr>
            <a:r>
              <a:rPr lang="en-US" altLang="en-US" sz="3200" b="0" dirty="0">
                <a:cs typeface="Times New Roman" panose="02020603050405020304" pitchFamily="18" charset="0"/>
              </a:rPr>
              <a:t>Secretary Dibakar Das (Intel)</a:t>
            </a:r>
          </a:p>
          <a:p>
            <a:pPr marL="1524000">
              <a:lnSpc>
                <a:spcPct val="90000"/>
              </a:lnSpc>
              <a:buFontTx/>
              <a:buNone/>
            </a:pPr>
            <a:endParaRPr lang="en-US" altLang="en-US" sz="20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Task Group BK Leadership</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320MHz Positioning</a:t>
            </a:r>
            <a:endParaRPr lang="en-US" sz="4000" dirty="0"/>
          </a:p>
        </p:txBody>
      </p:sp>
    </p:spTree>
    <p:extLst>
      <p:ext uri="{BB962C8B-B14F-4D97-AF65-F5344CB8AC3E}">
        <p14:creationId xmlns:p14="http://schemas.microsoft.com/office/powerpoint/2010/main" val="426644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57397871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71564815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14</a:t>
            </a:r>
            <a:r>
              <a:rPr lang="en-US" altLang="en-US" baseline="30000" dirty="0">
                <a:solidFill>
                  <a:schemeClr val="tx2"/>
                </a:solidFill>
              </a:rPr>
              <a:t>th</a:t>
            </a:r>
            <a:r>
              <a:rPr lang="en-US" altLang="en-US" dirty="0">
                <a:solidFill>
                  <a:schemeClr val="tx2"/>
                </a:solidFill>
              </a:rPr>
              <a:t> PM1 </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Approval of telecon minutes </a:t>
            </a:r>
          </a:p>
          <a:p>
            <a:pPr algn="just">
              <a:spcBef>
                <a:spcPct val="20000"/>
              </a:spcBef>
              <a:buFontTx/>
              <a:buChar char="•"/>
            </a:pPr>
            <a:r>
              <a:rPr lang="en-US" sz="1600" b="0" dirty="0"/>
              <a:t>Continue CR per CR submissions pipeline (as time permits)</a:t>
            </a:r>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430059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14</a:t>
            </a:r>
            <a:r>
              <a:rPr lang="en-US" altLang="en-US" baseline="30000" dirty="0">
                <a:solidFill>
                  <a:schemeClr val="tx2"/>
                </a:solidFill>
              </a:rPr>
              <a:t>th</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86543063"/>
              </p:ext>
            </p:extLst>
          </p:nvPr>
        </p:nvGraphicFramePr>
        <p:xfrm>
          <a:off x="914401" y="1260086"/>
          <a:ext cx="10460566" cy="155440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11-24-642</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8"/>
                  </a:ext>
                </a:extLst>
              </a:tr>
              <a:tr h="0">
                <a:tc>
                  <a:txBody>
                    <a:bodyPr/>
                    <a:lstStyle/>
                    <a:p>
                      <a:r>
                        <a:rPr lang="en-US" sz="1400" dirty="0"/>
                        <a:t>11-24-788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r>
                        <a:rPr lang="en-US" sz="1400" dirty="0"/>
                        <a:t>1hr</a:t>
                      </a:r>
                    </a:p>
                  </a:txBody>
                  <a:tcPr marT="45712" marB="45712"/>
                </a:tc>
                <a:extLst>
                  <a:ext uri="{0D108BD9-81ED-4DB2-BD59-A6C34878D82A}">
                    <a16:rowId xmlns:a16="http://schemas.microsoft.com/office/drawing/2014/main" val="1731993483"/>
                  </a:ext>
                </a:extLst>
              </a:tr>
              <a:tr h="0">
                <a:tc>
                  <a:txBody>
                    <a:bodyPr/>
                    <a:lstStyle/>
                    <a:p>
                      <a:r>
                        <a:rPr lang="en-US" sz="1400" kern="1200" dirty="0">
                          <a:solidFill>
                            <a:schemeClr val="dk1"/>
                          </a:solidFill>
                          <a:latin typeface="+mn-lt"/>
                          <a:ea typeface="+mn-ea"/>
                          <a:cs typeface="+mn-cs"/>
                        </a:rPr>
                        <a:t>11-24-785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kern="1200" dirty="0">
                          <a:solidFill>
                            <a:schemeClr val="dk1"/>
                          </a:solidFill>
                          <a:latin typeface="+mn-lt"/>
                          <a:ea typeface="+mn-ea"/>
                          <a:cs typeface="+mn-cs"/>
                        </a:rPr>
                        <a:t>LB286 Comment Resolution Section 11</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 – follow up</a:t>
                      </a:r>
                    </a:p>
                  </a:txBody>
                  <a:tcPr marT="45712" marB="45712"/>
                </a:tc>
                <a:tc>
                  <a:txBody>
                    <a:bodyPr/>
                    <a:lstStyle/>
                    <a:p>
                      <a:r>
                        <a:rPr lang="en-US" sz="1400"/>
                        <a:t>15min</a:t>
                      </a:r>
                      <a:endParaRPr lang="en-US" sz="1400" dirty="0"/>
                    </a:p>
                  </a:txBody>
                  <a:tcPr marT="45712" marB="45712"/>
                </a:tc>
                <a:extLst>
                  <a:ext uri="{0D108BD9-81ED-4DB2-BD59-A6C34878D82A}">
                    <a16:rowId xmlns:a16="http://schemas.microsoft.com/office/drawing/2014/main" val="2355332635"/>
                  </a:ext>
                </a:extLst>
              </a:tr>
            </a:tbl>
          </a:graphicData>
        </a:graphic>
      </p:graphicFrame>
    </p:spTree>
    <p:extLst>
      <p:ext uri="{BB962C8B-B14F-4D97-AF65-F5344CB8AC3E}">
        <p14:creationId xmlns:p14="http://schemas.microsoft.com/office/powerpoint/2010/main" val="7268429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Consider telecon minutes </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7236085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6041332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724338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15</a:t>
            </a:r>
            <a:r>
              <a:rPr lang="en-US" altLang="en-US" baseline="30000" dirty="0">
                <a:solidFill>
                  <a:schemeClr val="tx2"/>
                </a:solidFill>
              </a:rPr>
              <a:t>th</a:t>
            </a:r>
            <a:r>
              <a:rPr lang="en-US" altLang="en-US" dirty="0">
                <a:solidFill>
                  <a:schemeClr val="tx2"/>
                </a:solidFill>
              </a:rPr>
              <a:t> PM2</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(4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LB279 completion status (5min – Roy)</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Group CR (as time permits)</a:t>
            </a:r>
          </a:p>
          <a:p>
            <a:pPr algn="just">
              <a:spcBef>
                <a:spcPct val="20000"/>
              </a:spcBef>
              <a:buFontTx/>
              <a:buChar char="•"/>
            </a:pPr>
            <a:r>
              <a:rPr lang="en-US" sz="1600" b="0" dirty="0"/>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87509599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15</a:t>
            </a:r>
            <a:r>
              <a:rPr lang="en-US" altLang="en-US" baseline="30000" dirty="0">
                <a:solidFill>
                  <a:schemeClr val="tx2"/>
                </a:solidFill>
              </a:rPr>
              <a:t>th</a:t>
            </a:r>
            <a:r>
              <a:rPr lang="en-US" altLang="en-US" dirty="0">
                <a:solidFill>
                  <a:schemeClr val="tx2"/>
                </a:solidFill>
              </a:rPr>
              <a:t> PM2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89955318"/>
              </p:ext>
            </p:extLst>
          </p:nvPr>
        </p:nvGraphicFramePr>
        <p:xfrm>
          <a:off x="914401" y="1260086"/>
          <a:ext cx="10460566" cy="344408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320663">
                  <a:extLst>
                    <a:ext uri="{9D8B030D-6E8A-4147-A177-3AD203B41FA5}">
                      <a16:colId xmlns:a16="http://schemas.microsoft.com/office/drawing/2014/main" val="3219614300"/>
                    </a:ext>
                  </a:extLst>
                </a:gridCol>
                <a:gridCol w="1678567">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0">
                <a:tc>
                  <a:txBody>
                    <a:bodyPr/>
                    <a:lstStyle/>
                    <a:p>
                      <a:r>
                        <a:rPr lang="en-US" sz="1400" kern="1200" dirty="0">
                          <a:solidFill>
                            <a:schemeClr val="dk1"/>
                          </a:solidFill>
                          <a:latin typeface="+mn-lt"/>
                          <a:ea typeface="+mn-ea"/>
                          <a:cs typeface="+mn-cs"/>
                        </a:rPr>
                        <a:t>11-24-219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a:p>
                  </a:txBody>
                  <a:tcPr marT="45712" marB="45712"/>
                </a:tc>
                <a:extLst>
                  <a:ext uri="{0D108BD9-81ED-4DB2-BD59-A6C34878D82A}">
                    <a16:rowId xmlns:a16="http://schemas.microsoft.com/office/drawing/2014/main" val="3281966889"/>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a:p>
                  </a:txBody>
                  <a:tcPr marT="45712" marB="45712"/>
                </a:tc>
                <a:extLst>
                  <a:ext uri="{0D108BD9-81ED-4DB2-BD59-A6C34878D82A}">
                    <a16:rowId xmlns:a16="http://schemas.microsoft.com/office/drawing/2014/main" val="3408709058"/>
                  </a:ext>
                </a:extLst>
              </a:tr>
              <a:tr h="0">
                <a:tc>
                  <a:txBody>
                    <a:bodyPr/>
                    <a:lstStyle/>
                    <a:p>
                      <a:r>
                        <a:rPr lang="en-US" sz="1400" dirty="0"/>
                        <a:t>11-24-788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764711507"/>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600" dirty="0"/>
                    </a:p>
                  </a:txBody>
                  <a:tcPr marT="45712" marB="45712"/>
                </a:tc>
                <a:extLst>
                  <a:ext uri="{0D108BD9-81ED-4DB2-BD59-A6C34878D82A}">
                    <a16:rowId xmlns:a16="http://schemas.microsoft.com/office/drawing/2014/main" val="2568658642"/>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600" dirty="0"/>
                    </a:p>
                  </a:txBody>
                  <a:tcPr marT="45712" marB="45712"/>
                </a:tc>
                <a:extLst>
                  <a:ext uri="{0D108BD9-81ED-4DB2-BD59-A6C34878D82A}">
                    <a16:rowId xmlns:a16="http://schemas.microsoft.com/office/drawing/2014/main" val="15565443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highlight>
                          <a:srgbClr val="C0C0C0"/>
                        </a:highlight>
                        <a:latin typeface="+mn-lt"/>
                        <a:ea typeface="+mn-ea"/>
                        <a:cs typeface="+mn-cs"/>
                      </a:endParaRPr>
                    </a:p>
                  </a:txBody>
                  <a:tcPr marT="45712" marB="45712"/>
                </a:tc>
                <a:tc>
                  <a:txBody>
                    <a:bodyPr/>
                    <a:lstStyle/>
                    <a:p>
                      <a:endParaRPr lang="en-US" dirty="0"/>
                    </a:p>
                  </a:txBody>
                  <a:tcPr marT="45712" marB="45712"/>
                </a:tc>
                <a:extLst>
                  <a:ext uri="{0D108BD9-81ED-4DB2-BD59-A6C34878D82A}">
                    <a16:rowId xmlns:a16="http://schemas.microsoft.com/office/drawing/2014/main" val="26453959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600" dirty="0"/>
                    </a:p>
                  </a:txBody>
                  <a:tcPr marT="45712" marB="45712"/>
                </a:tc>
                <a:extLst>
                  <a:ext uri="{0D108BD9-81ED-4DB2-BD59-A6C34878D82A}">
                    <a16:rowId xmlns:a16="http://schemas.microsoft.com/office/drawing/2014/main" val="391856625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600" dirty="0"/>
                    </a:p>
                  </a:txBody>
                  <a:tcPr marT="45712" marB="45712"/>
                </a:tc>
                <a:extLst>
                  <a:ext uri="{0D108BD9-81ED-4DB2-BD59-A6C34878D82A}">
                    <a16:rowId xmlns:a16="http://schemas.microsoft.com/office/drawing/2014/main" val="2925579400"/>
                  </a:ext>
                </a:extLst>
              </a:tr>
              <a:tr h="0">
                <a:tc>
                  <a:txBody>
                    <a:bodyPr/>
                    <a:lstStyle/>
                    <a:p>
                      <a:endParaRPr lang="en-US"/>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83957728"/>
                  </a:ext>
                </a:extLst>
              </a:tr>
            </a:tbl>
          </a:graphicData>
        </a:graphic>
      </p:graphicFrame>
    </p:spTree>
    <p:extLst>
      <p:ext uri="{BB962C8B-B14F-4D97-AF65-F5344CB8AC3E}">
        <p14:creationId xmlns:p14="http://schemas.microsoft.com/office/powerpoint/2010/main" val="45154488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7BFA0-BCE7-453A-8C82-A7F68D4635E3}"/>
              </a:ext>
            </a:extLst>
          </p:cNvPr>
          <p:cNvSpPr>
            <a:spLocks noGrp="1"/>
          </p:cNvSpPr>
          <p:nvPr>
            <p:ph type="title"/>
          </p:nvPr>
        </p:nvSpPr>
        <p:spPr/>
        <p:txBody>
          <a:bodyPr/>
          <a:lstStyle/>
          <a:p>
            <a:r>
              <a:rPr lang="en-US" dirty="0"/>
              <a:t>AOB</a:t>
            </a:r>
          </a:p>
        </p:txBody>
      </p:sp>
      <p:sp>
        <p:nvSpPr>
          <p:cNvPr id="3" name="Content Placeholder 2">
            <a:extLst>
              <a:ext uri="{FF2B5EF4-FFF2-40B4-BE49-F238E27FC236}">
                <a16:creationId xmlns:a16="http://schemas.microsoft.com/office/drawing/2014/main" id="{D82B40CB-A2CE-4D8D-BDD2-B890E7E259F1}"/>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255059FC-827A-4A47-B3E6-F3CBDEDF682C}"/>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26885553-2CDB-46FB-9650-4B692E10F5AC}"/>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92BB460-F701-48A3-855E-C5C93BF5960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523464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479376" y="1981201"/>
            <a:ext cx="11161240" cy="4113213"/>
          </a:xfrm>
          <a:ln/>
        </p:spPr>
        <p:txBody>
          <a:bodyPr/>
          <a:lstStyle/>
          <a:p>
            <a:pPr indent="12700" algn="just">
              <a:spcBef>
                <a:spcPct val="20000"/>
              </a:spcBef>
            </a:pPr>
            <a:r>
              <a:rPr lang="en-US" altLang="en-US" dirty="0"/>
              <a:t>This submission contains the agenda for IEEE 802.11 </a:t>
            </a:r>
            <a:r>
              <a:rPr lang="en-US" altLang="en-US" dirty="0" err="1"/>
              <a:t>TGbk</a:t>
            </a:r>
            <a:r>
              <a:rPr lang="en-US" altLang="en-US" dirty="0"/>
              <a:t> 320MHz Positioning of May 2024 IEEE 802.11 meeting week, and teleconferences running between the May and July 2024 IEEE 802.11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dirty="0"/>
              <a:t>May 2024</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4000" dirty="0"/>
          </a:p>
          <a:p>
            <a:pPr algn="ctr"/>
            <a:r>
              <a:rPr lang="en-US" sz="6000" dirty="0">
                <a:solidFill>
                  <a:schemeClr val="tx1"/>
                </a:solidFill>
              </a:rPr>
              <a:t>Recess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3845475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IEEE Meeting –  May 16</a:t>
            </a:r>
            <a:r>
              <a:rPr lang="en-US" altLang="en-US" baseline="30000" dirty="0">
                <a:solidFill>
                  <a:schemeClr val="tx2"/>
                </a:solidFill>
              </a:rPr>
              <a:t>th</a:t>
            </a:r>
            <a:r>
              <a:rPr lang="en-US" altLang="en-US" dirty="0">
                <a:solidFill>
                  <a:schemeClr val="tx2"/>
                </a:solidFill>
              </a:rPr>
              <a:t> PM1</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submissions (as time permits)</a:t>
            </a:r>
          </a:p>
          <a:p>
            <a:pPr algn="just">
              <a:spcBef>
                <a:spcPct val="20000"/>
              </a:spcBef>
              <a:buFontTx/>
              <a:buChar char="•"/>
            </a:pPr>
            <a:r>
              <a:rPr lang="en-US" sz="1600" b="0" dirty="0"/>
              <a:t>Consider WG LB recirculation (15min – as time permits) – scheduled to next meeting slot.</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Recess</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4052827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May 16</a:t>
            </a:r>
            <a:r>
              <a:rPr lang="en-US" altLang="en-US" baseline="30000" dirty="0">
                <a:solidFill>
                  <a:schemeClr val="tx2"/>
                </a:solidFill>
              </a:rPr>
              <a:t>th</a:t>
            </a:r>
            <a:r>
              <a:rPr lang="en-US" altLang="en-US" dirty="0">
                <a:solidFill>
                  <a:schemeClr val="tx2"/>
                </a:solidFill>
              </a:rPr>
              <a:t> PM1</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126822703"/>
              </p:ext>
            </p:extLst>
          </p:nvPr>
        </p:nvGraphicFramePr>
        <p:xfrm>
          <a:off x="914401" y="1260086"/>
          <a:ext cx="10460566" cy="2224928"/>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403902">
                  <a:extLst>
                    <a:ext uri="{9D8B030D-6E8A-4147-A177-3AD203B41FA5}">
                      <a16:colId xmlns:a16="http://schemas.microsoft.com/office/drawing/2014/main" val="20002"/>
                    </a:ext>
                  </a:extLst>
                </a:gridCol>
                <a:gridCol w="1512168">
                  <a:extLst>
                    <a:ext uri="{9D8B030D-6E8A-4147-A177-3AD203B41FA5}">
                      <a16:colId xmlns:a16="http://schemas.microsoft.com/office/drawing/2014/main" val="3219614300"/>
                    </a:ext>
                  </a:extLst>
                </a:gridCol>
                <a:gridCol w="189459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11-24-219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11-23-049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Motion compendium</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r>
                        <a:rPr lang="en-US" sz="1400" dirty="0"/>
                        <a:t>11-24-788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highlight>
                          <a:srgbClr val="FFFF00"/>
                        </a:highlight>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369369368"/>
                  </a:ext>
                </a:extLst>
              </a:tr>
              <a:tr h="0">
                <a:tc>
                  <a:txBody>
                    <a:bodyPr/>
                    <a:lstStyle/>
                    <a:p>
                      <a:endParaRPr lang="en-US"/>
                    </a:p>
                  </a:txBody>
                  <a:tcPr marT="45712" marB="45712"/>
                </a:tc>
                <a:tc>
                  <a:txBody>
                    <a:bodyPr/>
                    <a:lstStyle/>
                    <a:p>
                      <a:endParaRPr lang="en-US" dirty="0"/>
                    </a:p>
                  </a:txBody>
                  <a:tcPr marT="45712" marB="45712"/>
                </a:tc>
                <a:tc>
                  <a:txBody>
                    <a:bodyPr/>
                    <a:lstStyle/>
                    <a:p>
                      <a:endParaRPr lang="en-US"/>
                    </a:p>
                  </a:txBody>
                  <a:tcPr marT="45712" marB="45712"/>
                </a:tc>
                <a:tc>
                  <a:txBody>
                    <a:bodyPr/>
                    <a:lstStyle/>
                    <a:p>
                      <a:endParaRPr lang="en-US"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16414001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68550318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F83E7-3A0B-4238-818F-C4D271BAEAA3}"/>
              </a:ext>
            </a:extLst>
          </p:cNvPr>
          <p:cNvSpPr>
            <a:spLocks noGrp="1"/>
          </p:cNvSpPr>
          <p:nvPr>
            <p:ph type="title"/>
          </p:nvPr>
        </p:nvSpPr>
        <p:spPr>
          <a:xfrm>
            <a:off x="914401" y="685802"/>
            <a:ext cx="10361084" cy="366606"/>
          </a:xfrm>
        </p:spPr>
        <p:txBody>
          <a:bodyPr/>
          <a:lstStyle/>
          <a:p>
            <a:r>
              <a:rPr lang="en-US" dirty="0" err="1"/>
              <a:t>TGbk</a:t>
            </a:r>
            <a:r>
              <a:rPr lang="en-US" dirty="0"/>
              <a:t> Projected Timeline </a:t>
            </a:r>
            <a:r>
              <a:rPr lang="en-US"/>
              <a:t>(previous)</a:t>
            </a:r>
            <a:endParaRPr lang="en-US" dirty="0"/>
          </a:p>
        </p:txBody>
      </p:sp>
      <p:sp>
        <p:nvSpPr>
          <p:cNvPr id="4" name="Slide Number Placeholder 3">
            <a:extLst>
              <a:ext uri="{FF2B5EF4-FFF2-40B4-BE49-F238E27FC236}">
                <a16:creationId xmlns:a16="http://schemas.microsoft.com/office/drawing/2014/main" id="{8DAA37FE-39E6-40C2-9771-48628953762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E0992612-7DBB-47B1-B68C-ED1BCC06507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25B61A1-8673-4A65-B4BE-D1B85DA04E5B}"/>
              </a:ext>
            </a:extLst>
          </p:cNvPr>
          <p:cNvSpPr>
            <a:spLocks noGrp="1"/>
          </p:cNvSpPr>
          <p:nvPr>
            <p:ph type="dt" idx="15"/>
          </p:nvPr>
        </p:nvSpPr>
        <p:spPr/>
        <p:txBody>
          <a:bodyPr/>
          <a:lstStyle/>
          <a:p>
            <a:r>
              <a:rPr lang="en-US"/>
              <a:t>May 2024</a:t>
            </a:r>
            <a:endParaRPr lang="en-GB" dirty="0"/>
          </a:p>
        </p:txBody>
      </p:sp>
      <p:sp>
        <p:nvSpPr>
          <p:cNvPr id="3" name="Rectangle 2">
            <a:extLst>
              <a:ext uri="{FF2B5EF4-FFF2-40B4-BE49-F238E27FC236}">
                <a16:creationId xmlns:a16="http://schemas.microsoft.com/office/drawing/2014/main" id="{B35EF855-DA72-576E-0DFC-4AF2E178E273}"/>
              </a:ext>
            </a:extLst>
          </p:cNvPr>
          <p:cNvSpPr>
            <a:spLocks noChangeArrowheads="1"/>
          </p:cNvSpPr>
          <p:nvPr/>
        </p:nvSpPr>
        <p:spPr bwMode="auto">
          <a:xfrm>
            <a:off x="873969" y="1700807"/>
            <a:ext cx="10285409" cy="4169797"/>
          </a:xfrm>
          <a:prstGeom prst="rect">
            <a:avLst/>
          </a:prstGeom>
          <a:noFill/>
          <a:ln w="25400" algn="ctr">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altLang="en-US" sz="1800" b="0" i="0" u="none" strike="noStrike" kern="0" cap="none" spc="0" normalizeH="0" baseline="0" noProof="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8" name="Rectangle 7">
            <a:extLst>
              <a:ext uri="{FF2B5EF4-FFF2-40B4-BE49-F238E27FC236}">
                <a16:creationId xmlns:a16="http://schemas.microsoft.com/office/drawing/2014/main" id="{590DE2D2-B929-A3D9-DCCA-042F8A735E83}"/>
              </a:ext>
            </a:extLst>
          </p:cNvPr>
          <p:cNvSpPr>
            <a:spLocks noChangeArrowheads="1"/>
          </p:cNvSpPr>
          <p:nvPr/>
        </p:nvSpPr>
        <p:spPr bwMode="auto">
          <a:xfrm>
            <a:off x="7295142"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2024</a:t>
            </a:r>
          </a:p>
        </p:txBody>
      </p:sp>
      <p:sp>
        <p:nvSpPr>
          <p:cNvPr id="9" name="Rectangle 8">
            <a:extLst>
              <a:ext uri="{FF2B5EF4-FFF2-40B4-BE49-F238E27FC236}">
                <a16:creationId xmlns:a16="http://schemas.microsoft.com/office/drawing/2014/main" id="{AAEB89CE-A539-831C-C499-61A3A9BA622E}"/>
              </a:ext>
            </a:extLst>
          </p:cNvPr>
          <p:cNvSpPr>
            <a:spLocks noChangeArrowheads="1"/>
          </p:cNvSpPr>
          <p:nvPr/>
        </p:nvSpPr>
        <p:spPr bwMode="auto">
          <a:xfrm>
            <a:off x="6029648" y="1694141"/>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2024</a:t>
            </a:r>
          </a:p>
        </p:txBody>
      </p:sp>
      <p:sp>
        <p:nvSpPr>
          <p:cNvPr id="10" name="Rectangle 9">
            <a:extLst>
              <a:ext uri="{FF2B5EF4-FFF2-40B4-BE49-F238E27FC236}">
                <a16:creationId xmlns:a16="http://schemas.microsoft.com/office/drawing/2014/main" id="{52CCEDC9-AF1A-2744-A58C-A51A8132CFD3}"/>
              </a:ext>
            </a:extLst>
          </p:cNvPr>
          <p:cNvSpPr>
            <a:spLocks noChangeArrowheads="1"/>
          </p:cNvSpPr>
          <p:nvPr/>
        </p:nvSpPr>
        <p:spPr bwMode="auto">
          <a:xfrm>
            <a:off x="3491541" y="1694141"/>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2023</a:t>
            </a:r>
          </a:p>
        </p:txBody>
      </p:sp>
      <p:sp>
        <p:nvSpPr>
          <p:cNvPr id="11" name="Rectangle 10">
            <a:extLst>
              <a:ext uri="{FF2B5EF4-FFF2-40B4-BE49-F238E27FC236}">
                <a16:creationId xmlns:a16="http://schemas.microsoft.com/office/drawing/2014/main" id="{393100F3-DB67-A234-D869-051CE120FC0A}"/>
              </a:ext>
            </a:extLst>
          </p:cNvPr>
          <p:cNvSpPr>
            <a:spLocks noChangeArrowheads="1"/>
          </p:cNvSpPr>
          <p:nvPr/>
        </p:nvSpPr>
        <p:spPr bwMode="auto">
          <a:xfrm>
            <a:off x="2118974" y="1694140"/>
            <a:ext cx="1372566"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Q2 2023</a:t>
            </a:r>
          </a:p>
        </p:txBody>
      </p:sp>
      <p:sp>
        <p:nvSpPr>
          <p:cNvPr id="12" name="Rectangle 11">
            <a:extLst>
              <a:ext uri="{FF2B5EF4-FFF2-40B4-BE49-F238E27FC236}">
                <a16:creationId xmlns:a16="http://schemas.microsoft.com/office/drawing/2014/main" id="{92D37167-5F2A-F8D9-C366-8C0EE0BC5C03}"/>
              </a:ext>
            </a:extLst>
          </p:cNvPr>
          <p:cNvSpPr>
            <a:spLocks noChangeArrowheads="1"/>
          </p:cNvSpPr>
          <p:nvPr/>
        </p:nvSpPr>
        <p:spPr bwMode="auto">
          <a:xfrm>
            <a:off x="903597" y="1694140"/>
            <a:ext cx="1215378"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Q1 2023</a:t>
            </a:r>
          </a:p>
        </p:txBody>
      </p:sp>
      <p:sp>
        <p:nvSpPr>
          <p:cNvPr id="13" name="Rectangle 12">
            <a:extLst>
              <a:ext uri="{FF2B5EF4-FFF2-40B4-BE49-F238E27FC236}">
                <a16:creationId xmlns:a16="http://schemas.microsoft.com/office/drawing/2014/main" id="{11908B82-46DC-48CE-056D-06B922C227DB}"/>
              </a:ext>
            </a:extLst>
          </p:cNvPr>
          <p:cNvSpPr>
            <a:spLocks noChangeArrowheads="1"/>
          </p:cNvSpPr>
          <p:nvPr/>
        </p:nvSpPr>
        <p:spPr bwMode="auto">
          <a:xfrm>
            <a:off x="4755255" y="1694140"/>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2023</a:t>
            </a:r>
          </a:p>
        </p:txBody>
      </p:sp>
      <p:sp>
        <p:nvSpPr>
          <p:cNvPr id="14" name="Rectangle 13">
            <a:extLst>
              <a:ext uri="{FF2B5EF4-FFF2-40B4-BE49-F238E27FC236}">
                <a16:creationId xmlns:a16="http://schemas.microsoft.com/office/drawing/2014/main" id="{F1A7E2BD-48DF-F8D8-2295-DA5029A22D5E}"/>
              </a:ext>
            </a:extLst>
          </p:cNvPr>
          <p:cNvSpPr>
            <a:spLocks noChangeArrowheads="1"/>
          </p:cNvSpPr>
          <p:nvPr/>
        </p:nvSpPr>
        <p:spPr bwMode="auto">
          <a:xfrm>
            <a:off x="8588220" y="1700808"/>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Q3 2024</a:t>
            </a:r>
          </a:p>
        </p:txBody>
      </p:sp>
      <p:sp>
        <p:nvSpPr>
          <p:cNvPr id="24" name="Line 15">
            <a:extLst>
              <a:ext uri="{FF2B5EF4-FFF2-40B4-BE49-F238E27FC236}">
                <a16:creationId xmlns:a16="http://schemas.microsoft.com/office/drawing/2014/main" id="{7CF910CB-6231-089E-1BCA-6DD466928CAC}"/>
              </a:ext>
            </a:extLst>
          </p:cNvPr>
          <p:cNvSpPr>
            <a:spLocks noChangeShapeType="1"/>
          </p:cNvSpPr>
          <p:nvPr/>
        </p:nvSpPr>
        <p:spPr bwMode="auto">
          <a:xfrm flipH="1">
            <a:off x="7386718" y="172815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6" name="Line 14">
            <a:extLst>
              <a:ext uri="{FF2B5EF4-FFF2-40B4-BE49-F238E27FC236}">
                <a16:creationId xmlns:a16="http://schemas.microsoft.com/office/drawing/2014/main" id="{959E0FD8-604C-681E-5960-8784CF4CAE9E}"/>
              </a:ext>
            </a:extLst>
          </p:cNvPr>
          <p:cNvSpPr>
            <a:spLocks noChangeShapeType="1"/>
          </p:cNvSpPr>
          <p:nvPr/>
        </p:nvSpPr>
        <p:spPr bwMode="auto">
          <a:xfrm flipH="1">
            <a:off x="4796263" y="1728155"/>
            <a:ext cx="7937"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7" name="Line 10">
            <a:extLst>
              <a:ext uri="{FF2B5EF4-FFF2-40B4-BE49-F238E27FC236}">
                <a16:creationId xmlns:a16="http://schemas.microsoft.com/office/drawing/2014/main" id="{F89E2DDE-8ACD-3FED-CF0F-6DB75B96C650}"/>
              </a:ext>
            </a:extLst>
          </p:cNvPr>
          <p:cNvSpPr>
            <a:spLocks noChangeShapeType="1"/>
          </p:cNvSpPr>
          <p:nvPr/>
        </p:nvSpPr>
        <p:spPr bwMode="auto">
          <a:xfrm>
            <a:off x="2122896"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8" name="Line 11">
            <a:extLst>
              <a:ext uri="{FF2B5EF4-FFF2-40B4-BE49-F238E27FC236}">
                <a16:creationId xmlns:a16="http://schemas.microsoft.com/office/drawing/2014/main" id="{639E277B-95ED-9E3B-A7B2-72214D0D2DD6}"/>
              </a:ext>
            </a:extLst>
          </p:cNvPr>
          <p:cNvSpPr>
            <a:spLocks noChangeShapeType="1"/>
          </p:cNvSpPr>
          <p:nvPr/>
        </p:nvSpPr>
        <p:spPr bwMode="auto">
          <a:xfrm>
            <a:off x="3491210"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29" name="Line 15">
            <a:extLst>
              <a:ext uri="{FF2B5EF4-FFF2-40B4-BE49-F238E27FC236}">
                <a16:creationId xmlns:a16="http://schemas.microsoft.com/office/drawing/2014/main" id="{2F725920-71A3-D2D7-622F-BCFB710C5DB1}"/>
              </a:ext>
            </a:extLst>
          </p:cNvPr>
          <p:cNvSpPr>
            <a:spLocks noChangeShapeType="1"/>
          </p:cNvSpPr>
          <p:nvPr/>
        </p:nvSpPr>
        <p:spPr bwMode="auto">
          <a:xfrm>
            <a:off x="6055001" y="1728155"/>
            <a:ext cx="0"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0" name="Line 15">
            <a:extLst>
              <a:ext uri="{FF2B5EF4-FFF2-40B4-BE49-F238E27FC236}">
                <a16:creationId xmlns:a16="http://schemas.microsoft.com/office/drawing/2014/main" id="{A926A33B-8DAE-1859-B396-0B57B9B3CB58}"/>
              </a:ext>
            </a:extLst>
          </p:cNvPr>
          <p:cNvSpPr>
            <a:spLocks noChangeShapeType="1"/>
          </p:cNvSpPr>
          <p:nvPr/>
        </p:nvSpPr>
        <p:spPr bwMode="auto">
          <a:xfrm flipH="1">
            <a:off x="8622878" y="1694141"/>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rgbClr val="FFFFFF"/>
              </a:solidFill>
              <a:effectLst/>
              <a:uLnTx/>
              <a:uFillTx/>
            </a:endParaRPr>
          </a:p>
        </p:txBody>
      </p:sp>
      <p:sp>
        <p:nvSpPr>
          <p:cNvPr id="31" name="Rectangle 30">
            <a:extLst>
              <a:ext uri="{FF2B5EF4-FFF2-40B4-BE49-F238E27FC236}">
                <a16:creationId xmlns:a16="http://schemas.microsoft.com/office/drawing/2014/main" id="{3A3A0B94-1D55-E0CF-18E6-2689CCB13BBB}"/>
              </a:ext>
            </a:extLst>
          </p:cNvPr>
          <p:cNvSpPr>
            <a:spLocks noChangeArrowheads="1"/>
          </p:cNvSpPr>
          <p:nvPr/>
        </p:nvSpPr>
        <p:spPr bwMode="auto">
          <a:xfrm>
            <a:off x="9884353" y="1683662"/>
            <a:ext cx="1304652" cy="389474"/>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rgbClr val="FFFFFF"/>
              </a:buClr>
              <a:buFont typeface="Times" panose="02020603050405020304" pitchFamily="18" charset="0"/>
              <a:buNone/>
            </a:pPr>
            <a:r>
              <a:rPr lang="en-US" altLang="en-US" b="1" dirty="0">
                <a:solidFill>
                  <a:srgbClr val="FFFFFF"/>
                </a:solidFill>
                <a:latin typeface="Arial" panose="020B0604020202020204" pitchFamily="34" charset="0"/>
                <a:cs typeface="Arial" panose="020B0604020202020204" pitchFamily="34" charset="0"/>
              </a:rPr>
              <a:t>Q4 2024</a:t>
            </a:r>
          </a:p>
        </p:txBody>
      </p:sp>
      <p:sp>
        <p:nvSpPr>
          <p:cNvPr id="41" name="Line 15">
            <a:extLst>
              <a:ext uri="{FF2B5EF4-FFF2-40B4-BE49-F238E27FC236}">
                <a16:creationId xmlns:a16="http://schemas.microsoft.com/office/drawing/2014/main" id="{053822A8-72CF-97E5-2EF1-BB5F76DE75A2}"/>
              </a:ext>
            </a:extLst>
          </p:cNvPr>
          <p:cNvSpPr>
            <a:spLocks noChangeShapeType="1"/>
          </p:cNvSpPr>
          <p:nvPr/>
        </p:nvSpPr>
        <p:spPr bwMode="auto">
          <a:xfrm flipH="1">
            <a:off x="9919011" y="1676995"/>
            <a:ext cx="3175" cy="41424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FFFFFF"/>
              </a:solidFill>
              <a:effectLst/>
              <a:uLnTx/>
              <a:uFillTx/>
            </a:endParaRPr>
          </a:p>
        </p:txBody>
      </p:sp>
      <p:sp>
        <p:nvSpPr>
          <p:cNvPr id="42" name="Text Box 26">
            <a:extLst>
              <a:ext uri="{FF2B5EF4-FFF2-40B4-BE49-F238E27FC236}">
                <a16:creationId xmlns:a16="http://schemas.microsoft.com/office/drawing/2014/main" id="{F26C83E6-9B8E-0A9C-7F87-FF8F3BA9EFCD}"/>
              </a:ext>
            </a:extLst>
          </p:cNvPr>
          <p:cNvSpPr txBox="1">
            <a:spLocks noChangeArrowheads="1"/>
          </p:cNvSpPr>
          <p:nvPr/>
        </p:nvSpPr>
        <p:spPr bwMode="auto">
          <a:xfrm flipH="1">
            <a:off x="803899" y="2361161"/>
            <a:ext cx="865662"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Formation</a:t>
            </a:r>
          </a:p>
        </p:txBody>
      </p:sp>
      <p:sp>
        <p:nvSpPr>
          <p:cNvPr id="44" name="Isosceles Triangle 43">
            <a:extLst>
              <a:ext uri="{FF2B5EF4-FFF2-40B4-BE49-F238E27FC236}">
                <a16:creationId xmlns:a16="http://schemas.microsoft.com/office/drawing/2014/main" id="{000650BE-08FB-CB96-BC5D-989DEC23D1D4}"/>
              </a:ext>
            </a:extLst>
          </p:cNvPr>
          <p:cNvSpPr>
            <a:spLocks noChangeArrowheads="1"/>
          </p:cNvSpPr>
          <p:nvPr/>
        </p:nvSpPr>
        <p:spPr bwMode="auto">
          <a:xfrm flipH="1">
            <a:off x="992268" y="2170682"/>
            <a:ext cx="216000" cy="180000"/>
          </a:xfrm>
          <a:prstGeom prst="triangle">
            <a:avLst>
              <a:gd name="adj" fmla="val 50000"/>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100">
              <a:latin typeface="+mn-lt"/>
              <a:ea typeface="+mn-ea"/>
            </a:endParaRPr>
          </a:p>
        </p:txBody>
      </p:sp>
      <p:sp>
        <p:nvSpPr>
          <p:cNvPr id="67" name="Rectangle 66">
            <a:extLst>
              <a:ext uri="{FF2B5EF4-FFF2-40B4-BE49-F238E27FC236}">
                <a16:creationId xmlns:a16="http://schemas.microsoft.com/office/drawing/2014/main" id="{52E743BA-E8AE-C177-7159-C87179743B5F}"/>
              </a:ext>
            </a:extLst>
          </p:cNvPr>
          <p:cNvSpPr/>
          <p:nvPr/>
        </p:nvSpPr>
        <p:spPr>
          <a:xfrm>
            <a:off x="1030624" y="3060111"/>
            <a:ext cx="1111020" cy="173402"/>
          </a:xfrm>
          <a:prstGeom prst="rect">
            <a:avLst/>
          </a:prstGeom>
          <a:gradFill flip="none" rotWithShape="1">
            <a:gsLst>
              <a:gs pos="0">
                <a:schemeClr val="accent1">
                  <a:lumMod val="5000"/>
                  <a:lumOff val="95000"/>
                </a:schemeClr>
              </a:gs>
              <a:gs pos="0">
                <a:schemeClr val="accent1"/>
              </a:gs>
              <a:gs pos="100000">
                <a:srgbClr val="FFFF00"/>
              </a:gs>
              <a:gs pos="99000">
                <a:schemeClr val="accent1"/>
              </a:gs>
              <a:gs pos="100000">
                <a:srgbClr val="FFFF00"/>
              </a:gs>
            </a:gsLst>
            <a:lin ang="0" scaled="1"/>
            <a:tileRect/>
          </a:gradFill>
          <a:ln w="9525" cap="flat" cmpd="sng" algn="ctr">
            <a:solidFill>
              <a:srgbClr val="000000"/>
            </a:solidFill>
            <a:prstDash val="solid"/>
          </a:ln>
          <a:effectLst/>
        </p:spPr>
        <p:txBody>
          <a:bodyPr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dirty="0">
                <a:ln>
                  <a:noFill/>
                </a:ln>
                <a:solidFill>
                  <a:srgbClr val="000000"/>
                </a:solidFill>
                <a:effectLst/>
                <a:uLnTx/>
                <a:uFillTx/>
                <a:latin typeface="Times New Roman"/>
                <a:ea typeface="MS Gothic"/>
                <a:cs typeface="+mn-cs"/>
              </a:rPr>
              <a:t>Framework</a:t>
            </a:r>
          </a:p>
        </p:txBody>
      </p:sp>
      <p:sp>
        <p:nvSpPr>
          <p:cNvPr id="68" name="Isosceles Triangle 67">
            <a:extLst>
              <a:ext uri="{FF2B5EF4-FFF2-40B4-BE49-F238E27FC236}">
                <a16:creationId xmlns:a16="http://schemas.microsoft.com/office/drawing/2014/main" id="{35CE6954-FDCC-5374-FCDA-B4104816996E}"/>
              </a:ext>
            </a:extLst>
          </p:cNvPr>
          <p:cNvSpPr>
            <a:spLocks noChangeArrowheads="1"/>
          </p:cNvSpPr>
          <p:nvPr/>
        </p:nvSpPr>
        <p:spPr bwMode="auto">
          <a:xfrm flipH="1">
            <a:off x="2018875" y="219773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69" name="Text Box 26">
            <a:extLst>
              <a:ext uri="{FF2B5EF4-FFF2-40B4-BE49-F238E27FC236}">
                <a16:creationId xmlns:a16="http://schemas.microsoft.com/office/drawing/2014/main" id="{BEDE620C-94EC-4F5F-964C-C55943428387}"/>
              </a:ext>
            </a:extLst>
          </p:cNvPr>
          <p:cNvSpPr txBox="1">
            <a:spLocks noChangeArrowheads="1"/>
          </p:cNvSpPr>
          <p:nvPr/>
        </p:nvSpPr>
        <p:spPr bwMode="auto">
          <a:xfrm flipH="1">
            <a:off x="1601364" y="2361161"/>
            <a:ext cx="1256193" cy="54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Framework completion</a:t>
            </a:r>
          </a:p>
          <a:p>
            <a:pPr algn="ctr"/>
            <a:r>
              <a:rPr lang="en-US" altLang="en-US" sz="1000" dirty="0">
                <a:latin typeface="Arial" panose="020B0604020202020204" pitchFamily="34" charset="0"/>
                <a:cs typeface="Arial" panose="020B0604020202020204" pitchFamily="34" charset="0"/>
              </a:rPr>
              <a:t>05/23</a:t>
            </a:r>
          </a:p>
        </p:txBody>
      </p:sp>
      <p:sp>
        <p:nvSpPr>
          <p:cNvPr id="70" name="Rectangle 69">
            <a:extLst>
              <a:ext uri="{FF2B5EF4-FFF2-40B4-BE49-F238E27FC236}">
                <a16:creationId xmlns:a16="http://schemas.microsoft.com/office/drawing/2014/main" id="{013418C8-0519-12D6-514D-5108F7D6D136}"/>
              </a:ext>
            </a:extLst>
          </p:cNvPr>
          <p:cNvSpPr/>
          <p:nvPr/>
        </p:nvSpPr>
        <p:spPr>
          <a:xfrm>
            <a:off x="2133167" y="3298940"/>
            <a:ext cx="8961120" cy="266858"/>
          </a:xfrm>
          <a:prstGeom prst="rect">
            <a:avLst/>
          </a:prstGeom>
          <a:gradFill flip="none" rotWithShape="1">
            <a:gsLst>
              <a:gs pos="0">
                <a:schemeClr val="accent1">
                  <a:lumMod val="5000"/>
                  <a:lumOff val="95000"/>
                </a:schemeClr>
              </a:gs>
              <a:gs pos="0">
                <a:schemeClr val="accent1"/>
              </a:gs>
              <a:gs pos="100000">
                <a:srgbClr val="FFFF00"/>
              </a:gs>
              <a:gs pos="40000">
                <a:schemeClr val="accent1"/>
              </a:gs>
              <a:gs pos="50000">
                <a:srgbClr val="FFFF00"/>
              </a:gs>
            </a:gsLst>
            <a:lin ang="0" scaled="1"/>
            <a:tileRect/>
          </a:gra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802.11bk amendment text development</a:t>
            </a:r>
          </a:p>
        </p:txBody>
      </p:sp>
      <p:cxnSp>
        <p:nvCxnSpPr>
          <p:cNvPr id="71" name="Straight Connector 70">
            <a:extLst>
              <a:ext uri="{FF2B5EF4-FFF2-40B4-BE49-F238E27FC236}">
                <a16:creationId xmlns:a16="http://schemas.microsoft.com/office/drawing/2014/main" id="{AC1612A4-07EB-1F0A-D76D-C9BD05850E7F}"/>
              </a:ext>
            </a:extLst>
          </p:cNvPr>
          <p:cNvCxnSpPr>
            <a:cxnSpLocks/>
          </p:cNvCxnSpPr>
          <p:nvPr/>
        </p:nvCxnSpPr>
        <p:spPr bwMode="auto">
          <a:xfrm flipV="1">
            <a:off x="1029481" y="3249993"/>
            <a:ext cx="109728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2" name="Isosceles Triangle 71">
            <a:extLst>
              <a:ext uri="{FF2B5EF4-FFF2-40B4-BE49-F238E27FC236}">
                <a16:creationId xmlns:a16="http://schemas.microsoft.com/office/drawing/2014/main" id="{26A92764-F114-9E79-FAEC-12F7F3BA950B}"/>
              </a:ext>
            </a:extLst>
          </p:cNvPr>
          <p:cNvSpPr>
            <a:spLocks noChangeArrowheads="1"/>
          </p:cNvSpPr>
          <p:nvPr/>
        </p:nvSpPr>
        <p:spPr bwMode="auto">
          <a:xfrm>
            <a:off x="5935888" y="2181161"/>
            <a:ext cx="216000" cy="180000"/>
          </a:xfrm>
          <a:prstGeom prst="triangle">
            <a:avLst>
              <a:gd name="adj" fmla="val 50000"/>
            </a:avLst>
          </a:prstGeom>
          <a:solidFill>
            <a:schemeClr val="accent1"/>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3" name="Text Box 26">
            <a:extLst>
              <a:ext uri="{FF2B5EF4-FFF2-40B4-BE49-F238E27FC236}">
                <a16:creationId xmlns:a16="http://schemas.microsoft.com/office/drawing/2014/main" id="{2E5EF2A9-C6DB-4D2C-54D0-C5C3AA82E8B6}"/>
              </a:ext>
            </a:extLst>
          </p:cNvPr>
          <p:cNvSpPr txBox="1">
            <a:spLocks noChangeArrowheads="1"/>
          </p:cNvSpPr>
          <p:nvPr/>
        </p:nvSpPr>
        <p:spPr bwMode="auto">
          <a:xfrm flipH="1">
            <a:off x="5682632"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WG ballot</a:t>
            </a:r>
          </a:p>
        </p:txBody>
      </p:sp>
      <p:grpSp>
        <p:nvGrpSpPr>
          <p:cNvPr id="19" name="Group 18">
            <a:extLst>
              <a:ext uri="{FF2B5EF4-FFF2-40B4-BE49-F238E27FC236}">
                <a16:creationId xmlns:a16="http://schemas.microsoft.com/office/drawing/2014/main" id="{E7BA46E3-5383-EB29-BEA4-05B6B9822161}"/>
              </a:ext>
            </a:extLst>
          </p:cNvPr>
          <p:cNvGrpSpPr/>
          <p:nvPr/>
        </p:nvGrpSpPr>
        <p:grpSpPr>
          <a:xfrm>
            <a:off x="6491434" y="2187710"/>
            <a:ext cx="846911" cy="583719"/>
            <a:chOff x="7321734" y="2168072"/>
            <a:chExt cx="846911" cy="583719"/>
          </a:xfrm>
        </p:grpSpPr>
        <p:sp>
          <p:nvSpPr>
            <p:cNvPr id="74" name="Isosceles Triangle 73">
              <a:extLst>
                <a:ext uri="{FF2B5EF4-FFF2-40B4-BE49-F238E27FC236}">
                  <a16:creationId xmlns:a16="http://schemas.microsoft.com/office/drawing/2014/main" id="{7EBE38FB-862D-F7EA-9496-BC4C3964FD4D}"/>
                </a:ext>
              </a:extLst>
            </p:cNvPr>
            <p:cNvSpPr>
              <a:spLocks noChangeArrowheads="1"/>
            </p:cNvSpPr>
            <p:nvPr/>
          </p:nvSpPr>
          <p:spPr bwMode="auto">
            <a:xfrm flipH="1">
              <a:off x="7635960" y="2168072"/>
              <a:ext cx="216000" cy="180000"/>
            </a:xfrm>
            <a:prstGeom prst="triangle">
              <a:avLst>
                <a:gd name="adj" fmla="val 50000"/>
              </a:avLst>
            </a:prstGeom>
            <a:solidFill>
              <a:srgbClr val="00B05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5" name="Text Box 26">
              <a:extLst>
                <a:ext uri="{FF2B5EF4-FFF2-40B4-BE49-F238E27FC236}">
                  <a16:creationId xmlns:a16="http://schemas.microsoft.com/office/drawing/2014/main" id="{3365A062-102D-1834-A813-C4D3B9BF37FF}"/>
                </a:ext>
              </a:extLst>
            </p:cNvPr>
            <p:cNvSpPr txBox="1">
              <a:spLocks noChangeArrowheads="1"/>
            </p:cNvSpPr>
            <p:nvPr/>
          </p:nvSpPr>
          <p:spPr bwMode="auto">
            <a:xfrm flipH="1">
              <a:off x="7321734"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Recirc 03/24</a:t>
              </a:r>
            </a:p>
          </p:txBody>
        </p:sp>
      </p:grpSp>
      <p:cxnSp>
        <p:nvCxnSpPr>
          <p:cNvPr id="78" name="Straight Connector 77">
            <a:extLst>
              <a:ext uri="{FF2B5EF4-FFF2-40B4-BE49-F238E27FC236}">
                <a16:creationId xmlns:a16="http://schemas.microsoft.com/office/drawing/2014/main" id="{2EE50FFE-09D5-3FE8-6FED-726676D84E30}"/>
              </a:ext>
            </a:extLst>
          </p:cNvPr>
          <p:cNvCxnSpPr>
            <a:cxnSpLocks/>
          </p:cNvCxnSpPr>
          <p:nvPr/>
        </p:nvCxnSpPr>
        <p:spPr bwMode="auto">
          <a:xfrm flipV="1">
            <a:off x="2141712" y="3602578"/>
            <a:ext cx="3931920" cy="666"/>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ED43BC3B-76A3-7EC9-8880-D99BCC601081}"/>
              </a:ext>
            </a:extLst>
          </p:cNvPr>
          <p:cNvSpPr/>
          <p:nvPr/>
        </p:nvSpPr>
        <p:spPr>
          <a:xfrm>
            <a:off x="6055001" y="3810213"/>
            <a:ext cx="822960" cy="266859"/>
          </a:xfrm>
          <a:prstGeom prst="rect">
            <a:avLst/>
          </a:prstGeom>
          <a:solidFill>
            <a:schemeClr val="accent1"/>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D2.0 </a:t>
            </a:r>
          </a:p>
        </p:txBody>
      </p:sp>
      <p:grpSp>
        <p:nvGrpSpPr>
          <p:cNvPr id="33" name="Group 32">
            <a:extLst>
              <a:ext uri="{FF2B5EF4-FFF2-40B4-BE49-F238E27FC236}">
                <a16:creationId xmlns:a16="http://schemas.microsoft.com/office/drawing/2014/main" id="{5F7A5DDD-FDCA-651B-4F6E-2B38E380AE54}"/>
              </a:ext>
            </a:extLst>
          </p:cNvPr>
          <p:cNvGrpSpPr/>
          <p:nvPr/>
        </p:nvGrpSpPr>
        <p:grpSpPr>
          <a:xfrm>
            <a:off x="7846162" y="2131684"/>
            <a:ext cx="1050648" cy="1087354"/>
            <a:chOff x="8705473" y="2168072"/>
            <a:chExt cx="1050648" cy="1087354"/>
          </a:xfrm>
        </p:grpSpPr>
        <p:sp>
          <p:nvSpPr>
            <p:cNvPr id="76" name="Isosceles Triangle 75">
              <a:extLst>
                <a:ext uri="{FF2B5EF4-FFF2-40B4-BE49-F238E27FC236}">
                  <a16:creationId xmlns:a16="http://schemas.microsoft.com/office/drawing/2014/main" id="{9D6EC8B7-F456-EBF3-CCF0-C1C708885108}"/>
                </a:ext>
              </a:extLst>
            </p:cNvPr>
            <p:cNvSpPr>
              <a:spLocks noChangeArrowheads="1"/>
            </p:cNvSpPr>
            <p:nvPr/>
          </p:nvSpPr>
          <p:spPr bwMode="auto">
            <a:xfrm flipH="1">
              <a:off x="9227118"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77" name="Text Box 26">
              <a:extLst>
                <a:ext uri="{FF2B5EF4-FFF2-40B4-BE49-F238E27FC236}">
                  <a16:creationId xmlns:a16="http://schemas.microsoft.com/office/drawing/2014/main" id="{A60D0AB6-5A3D-7C69-D9E1-817205D9A9F5}"/>
                </a:ext>
              </a:extLst>
            </p:cNvPr>
            <p:cNvSpPr txBox="1">
              <a:spLocks noChangeArrowheads="1"/>
            </p:cNvSpPr>
            <p:nvPr/>
          </p:nvSpPr>
          <p:spPr bwMode="auto">
            <a:xfrm flipH="1">
              <a:off x="8909210" y="2361161"/>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Initial SA</a:t>
              </a:r>
            </a:p>
            <a:p>
              <a:pPr algn="ctr"/>
              <a:r>
                <a:rPr lang="en-US" altLang="en-US" sz="1000" dirty="0">
                  <a:latin typeface="Arial" panose="020B0604020202020204" pitchFamily="34" charset="0"/>
                  <a:cs typeface="Arial" panose="020B0604020202020204" pitchFamily="34" charset="0"/>
                </a:rPr>
                <a:t>07/24</a:t>
              </a:r>
            </a:p>
          </p:txBody>
        </p:sp>
        <p:sp>
          <p:nvSpPr>
            <p:cNvPr id="15" name="Isosceles Triangle 14">
              <a:extLst>
                <a:ext uri="{FF2B5EF4-FFF2-40B4-BE49-F238E27FC236}">
                  <a16:creationId xmlns:a16="http://schemas.microsoft.com/office/drawing/2014/main" id="{85B8D61D-2138-73A3-1D8C-C7684FBF6F81}"/>
                </a:ext>
              </a:extLst>
            </p:cNvPr>
            <p:cNvSpPr>
              <a:spLocks noChangeArrowheads="1"/>
            </p:cNvSpPr>
            <p:nvPr/>
          </p:nvSpPr>
          <p:spPr bwMode="auto">
            <a:xfrm flipH="1">
              <a:off x="8958729" y="2671707"/>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16" name="Text Box 26">
              <a:extLst>
                <a:ext uri="{FF2B5EF4-FFF2-40B4-BE49-F238E27FC236}">
                  <a16:creationId xmlns:a16="http://schemas.microsoft.com/office/drawing/2014/main" id="{B0BF20E2-E0A8-8D6F-3244-243AA2E39C1E}"/>
                </a:ext>
              </a:extLst>
            </p:cNvPr>
            <p:cNvSpPr txBox="1">
              <a:spLocks noChangeArrowheads="1"/>
            </p:cNvSpPr>
            <p:nvPr/>
          </p:nvSpPr>
          <p:spPr bwMode="auto">
            <a:xfrm flipH="1">
              <a:off x="8705473" y="2864796"/>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WG ballot 7/24</a:t>
              </a:r>
            </a:p>
          </p:txBody>
        </p:sp>
      </p:grpSp>
      <p:sp>
        <p:nvSpPr>
          <p:cNvPr id="17" name="Rectangle 16">
            <a:extLst>
              <a:ext uri="{FF2B5EF4-FFF2-40B4-BE49-F238E27FC236}">
                <a16:creationId xmlns:a16="http://schemas.microsoft.com/office/drawing/2014/main" id="{8DF4CEFA-24DB-B718-6CB4-42572EC91263}"/>
              </a:ext>
            </a:extLst>
          </p:cNvPr>
          <p:cNvSpPr/>
          <p:nvPr/>
        </p:nvSpPr>
        <p:spPr>
          <a:xfrm>
            <a:off x="6888088" y="4501170"/>
            <a:ext cx="1304375" cy="266858"/>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11bk D3.0 </a:t>
            </a:r>
          </a:p>
        </p:txBody>
      </p:sp>
      <p:sp>
        <p:nvSpPr>
          <p:cNvPr id="18" name="Rectangle 17">
            <a:extLst>
              <a:ext uri="{FF2B5EF4-FFF2-40B4-BE49-F238E27FC236}">
                <a16:creationId xmlns:a16="http://schemas.microsoft.com/office/drawing/2014/main" id="{4C4DEE5D-91E7-90BF-A2A0-F99364717F3C}"/>
              </a:ext>
            </a:extLst>
          </p:cNvPr>
          <p:cNvSpPr/>
          <p:nvPr/>
        </p:nvSpPr>
        <p:spPr>
          <a:xfrm>
            <a:off x="6885205" y="4159943"/>
            <a:ext cx="677543" cy="241730"/>
          </a:xfrm>
          <a:prstGeom prst="rect">
            <a:avLst/>
          </a:prstGeom>
          <a:solidFill>
            <a:srgbClr val="FFFF00"/>
          </a:solidFill>
          <a:ln w="9525" cap="flat" cmpd="sng" algn="ctr">
            <a:solidFill>
              <a:srgbClr val="000000"/>
            </a:solidFill>
            <a:prstDash val="solid"/>
          </a:ln>
          <a:effectLst/>
        </p:spPr>
        <p:txBody>
          <a:bodyPr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MDR</a:t>
            </a:r>
          </a:p>
        </p:txBody>
      </p:sp>
      <p:grpSp>
        <p:nvGrpSpPr>
          <p:cNvPr id="20" name="Group 19">
            <a:extLst>
              <a:ext uri="{FF2B5EF4-FFF2-40B4-BE49-F238E27FC236}">
                <a16:creationId xmlns:a16="http://schemas.microsoft.com/office/drawing/2014/main" id="{029EADD2-CC4F-C24E-8232-55230CB6EA9B}"/>
              </a:ext>
            </a:extLst>
          </p:cNvPr>
          <p:cNvGrpSpPr/>
          <p:nvPr/>
        </p:nvGrpSpPr>
        <p:grpSpPr>
          <a:xfrm>
            <a:off x="6470224" y="2735131"/>
            <a:ext cx="846911" cy="429831"/>
            <a:chOff x="7321734" y="2168072"/>
            <a:chExt cx="846911" cy="429831"/>
          </a:xfrm>
        </p:grpSpPr>
        <p:sp>
          <p:nvSpPr>
            <p:cNvPr id="21" name="Isosceles Triangle 20">
              <a:extLst>
                <a:ext uri="{FF2B5EF4-FFF2-40B4-BE49-F238E27FC236}">
                  <a16:creationId xmlns:a16="http://schemas.microsoft.com/office/drawing/2014/main" id="{43F5E3CB-F677-C745-D20E-C8A417C54820}"/>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22" name="Text Box 26">
              <a:extLst>
                <a:ext uri="{FF2B5EF4-FFF2-40B4-BE49-F238E27FC236}">
                  <a16:creationId xmlns:a16="http://schemas.microsoft.com/office/drawing/2014/main" id="{9D19D750-E3E8-6118-AD44-DC0FEB6935A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start</a:t>
              </a:r>
            </a:p>
          </p:txBody>
        </p:sp>
      </p:grpSp>
      <p:grpSp>
        <p:nvGrpSpPr>
          <p:cNvPr id="23" name="Group 22">
            <a:extLst>
              <a:ext uri="{FF2B5EF4-FFF2-40B4-BE49-F238E27FC236}">
                <a16:creationId xmlns:a16="http://schemas.microsoft.com/office/drawing/2014/main" id="{EC02E0EA-8455-6517-69C1-C28F8C82F1C6}"/>
              </a:ext>
            </a:extLst>
          </p:cNvPr>
          <p:cNvGrpSpPr/>
          <p:nvPr/>
        </p:nvGrpSpPr>
        <p:grpSpPr>
          <a:xfrm>
            <a:off x="7118015" y="2739043"/>
            <a:ext cx="846911" cy="429831"/>
            <a:chOff x="7321734" y="2168072"/>
            <a:chExt cx="846911" cy="429831"/>
          </a:xfrm>
        </p:grpSpPr>
        <p:sp>
          <p:nvSpPr>
            <p:cNvPr id="25" name="Isosceles Triangle 24">
              <a:extLst>
                <a:ext uri="{FF2B5EF4-FFF2-40B4-BE49-F238E27FC236}">
                  <a16:creationId xmlns:a16="http://schemas.microsoft.com/office/drawing/2014/main" id="{2CF913C1-0695-71EF-803F-F0FD2B318186}"/>
                </a:ext>
              </a:extLst>
            </p:cNvPr>
            <p:cNvSpPr>
              <a:spLocks noChangeArrowheads="1"/>
            </p:cNvSpPr>
            <p:nvPr/>
          </p:nvSpPr>
          <p:spPr bwMode="auto">
            <a:xfrm flipH="1">
              <a:off x="7635960" y="2168072"/>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2" name="Text Box 26">
              <a:extLst>
                <a:ext uri="{FF2B5EF4-FFF2-40B4-BE49-F238E27FC236}">
                  <a16:creationId xmlns:a16="http://schemas.microsoft.com/office/drawing/2014/main" id="{2110EAA4-D4E4-0F99-78FF-A4B093A97B35}"/>
                </a:ext>
              </a:extLst>
            </p:cNvPr>
            <p:cNvSpPr txBox="1">
              <a:spLocks noChangeArrowheads="1"/>
            </p:cNvSpPr>
            <p:nvPr/>
          </p:nvSpPr>
          <p:spPr bwMode="auto">
            <a:xfrm flipH="1">
              <a:off x="7321734" y="2361161"/>
              <a:ext cx="846911" cy="2367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MDR </a:t>
              </a:r>
              <a:r>
                <a:rPr lang="en-US" altLang="en-US" sz="1000" dirty="0" err="1">
                  <a:latin typeface="Arial" panose="020B0604020202020204" pitchFamily="34" charset="0"/>
                  <a:cs typeface="Arial" panose="020B0604020202020204" pitchFamily="34" charset="0"/>
                </a:rPr>
                <a:t>cmp</a:t>
              </a:r>
              <a:endParaRPr lang="en-US" altLang="en-US" sz="1000" dirty="0">
                <a:latin typeface="Arial" panose="020B0604020202020204" pitchFamily="34" charset="0"/>
                <a:cs typeface="Arial" panose="020B0604020202020204" pitchFamily="34" charset="0"/>
              </a:endParaRPr>
            </a:p>
          </p:txBody>
        </p:sp>
      </p:grpSp>
      <p:sp>
        <p:nvSpPr>
          <p:cNvPr id="34" name="Rectangle 33">
            <a:extLst>
              <a:ext uri="{FF2B5EF4-FFF2-40B4-BE49-F238E27FC236}">
                <a16:creationId xmlns:a16="http://schemas.microsoft.com/office/drawing/2014/main" id="{816A9EB5-357B-C1F0-C6F4-C069F8E97C1D}"/>
              </a:ext>
            </a:extLst>
          </p:cNvPr>
          <p:cNvSpPr/>
          <p:nvPr/>
        </p:nvSpPr>
        <p:spPr>
          <a:xfrm>
            <a:off x="8475807" y="4501170"/>
            <a:ext cx="548640" cy="266858"/>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D4.0 </a:t>
            </a:r>
          </a:p>
        </p:txBody>
      </p:sp>
      <p:sp>
        <p:nvSpPr>
          <p:cNvPr id="35" name="Rectangle 34">
            <a:extLst>
              <a:ext uri="{FF2B5EF4-FFF2-40B4-BE49-F238E27FC236}">
                <a16:creationId xmlns:a16="http://schemas.microsoft.com/office/drawing/2014/main" id="{C0CD3C97-315D-979C-8B97-BC99B751C835}"/>
              </a:ext>
            </a:extLst>
          </p:cNvPr>
          <p:cNvSpPr/>
          <p:nvPr/>
        </p:nvSpPr>
        <p:spPr>
          <a:xfrm>
            <a:off x="9022777" y="4494272"/>
            <a:ext cx="548640" cy="273755"/>
          </a:xfrm>
          <a:prstGeom prst="rect">
            <a:avLst/>
          </a:prstGeom>
          <a:solidFill>
            <a:srgbClr val="FFFF00"/>
          </a:solidFill>
          <a:ln w="9525" cap="flat" cmpd="sng" algn="ctr">
            <a:solidFill>
              <a:srgbClr val="000000"/>
            </a:solidFill>
            <a:prstDash val="solid"/>
          </a:ln>
          <a:effectLst/>
        </p:spPr>
        <p:txBody>
          <a:bodyPr lIns="0" rIns="0" anchor="ctr"/>
          <a:lstStyle/>
          <a:p>
            <a:pPr algn="ctr" defTabSz="914400" eaLnBrk="1" fontAlgn="auto" hangingPunct="1">
              <a:spcBef>
                <a:spcPts val="0"/>
              </a:spcBef>
              <a:spcAft>
                <a:spcPts val="0"/>
              </a:spcAft>
              <a:buClrTx/>
              <a:buSzTx/>
            </a:pPr>
            <a:r>
              <a:rPr lang="en-US" sz="1100" kern="0" dirty="0">
                <a:solidFill>
                  <a:srgbClr val="000000"/>
                </a:solidFill>
                <a:latin typeface="Times New Roman"/>
                <a:ea typeface="MS Gothic"/>
              </a:rPr>
              <a:t> D5.0 </a:t>
            </a:r>
          </a:p>
        </p:txBody>
      </p:sp>
      <p:grpSp>
        <p:nvGrpSpPr>
          <p:cNvPr id="43" name="Group 42">
            <a:extLst>
              <a:ext uri="{FF2B5EF4-FFF2-40B4-BE49-F238E27FC236}">
                <a16:creationId xmlns:a16="http://schemas.microsoft.com/office/drawing/2014/main" id="{CDCEDEF3-C383-F27C-599A-3C64AC93950E}"/>
              </a:ext>
            </a:extLst>
          </p:cNvPr>
          <p:cNvGrpSpPr/>
          <p:nvPr/>
        </p:nvGrpSpPr>
        <p:grpSpPr>
          <a:xfrm>
            <a:off x="10167180" y="2170682"/>
            <a:ext cx="846911" cy="583719"/>
            <a:chOff x="8748009" y="2135494"/>
            <a:chExt cx="846911" cy="583719"/>
          </a:xfrm>
        </p:grpSpPr>
        <p:sp>
          <p:nvSpPr>
            <p:cNvPr id="37" name="Isosceles Triangle 36">
              <a:extLst>
                <a:ext uri="{FF2B5EF4-FFF2-40B4-BE49-F238E27FC236}">
                  <a16:creationId xmlns:a16="http://schemas.microsoft.com/office/drawing/2014/main" id="{BE275D04-0E55-783A-2F10-024343DE6C21}"/>
                </a:ext>
              </a:extLst>
            </p:cNvPr>
            <p:cNvSpPr>
              <a:spLocks noChangeArrowheads="1"/>
            </p:cNvSpPr>
            <p:nvPr/>
          </p:nvSpPr>
          <p:spPr bwMode="auto">
            <a:xfrm flipH="1">
              <a:off x="9065917" y="2135494"/>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38" name="Text Box 26">
              <a:extLst>
                <a:ext uri="{FF2B5EF4-FFF2-40B4-BE49-F238E27FC236}">
                  <a16:creationId xmlns:a16="http://schemas.microsoft.com/office/drawing/2014/main" id="{925CCA4D-2238-A360-9DEE-5E20B6E27453}"/>
                </a:ext>
              </a:extLst>
            </p:cNvPr>
            <p:cNvSpPr txBox="1">
              <a:spLocks noChangeArrowheads="1"/>
            </p:cNvSpPr>
            <p:nvPr/>
          </p:nvSpPr>
          <p:spPr bwMode="auto">
            <a:xfrm flipH="1">
              <a:off x="8748009" y="2328583"/>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Final SA</a:t>
              </a:r>
            </a:p>
            <a:p>
              <a:pPr algn="ctr"/>
              <a:r>
                <a:rPr lang="en-US" altLang="en-US" sz="1000" dirty="0">
                  <a:latin typeface="Arial" panose="020B0604020202020204" pitchFamily="34" charset="0"/>
                  <a:cs typeface="Arial" panose="020B0604020202020204" pitchFamily="34" charset="0"/>
                </a:rPr>
                <a:t>11/24</a:t>
              </a:r>
            </a:p>
          </p:txBody>
        </p:sp>
      </p:grpSp>
      <p:sp>
        <p:nvSpPr>
          <p:cNvPr id="39" name="Isosceles Triangle 38">
            <a:extLst>
              <a:ext uri="{FF2B5EF4-FFF2-40B4-BE49-F238E27FC236}">
                <a16:creationId xmlns:a16="http://schemas.microsoft.com/office/drawing/2014/main" id="{AC2FE1C4-C3F9-35B8-7706-22D6CDA0ECD9}"/>
              </a:ext>
            </a:extLst>
          </p:cNvPr>
          <p:cNvSpPr>
            <a:spLocks noChangeArrowheads="1"/>
          </p:cNvSpPr>
          <p:nvPr/>
        </p:nvSpPr>
        <p:spPr bwMode="auto">
          <a:xfrm flipH="1">
            <a:off x="8797528" y="2639129"/>
            <a:ext cx="216000" cy="180000"/>
          </a:xfrm>
          <a:prstGeom prst="triangle">
            <a:avLst>
              <a:gd name="adj" fmla="val 50000"/>
            </a:avLst>
          </a:prstGeom>
          <a:solidFill>
            <a:srgbClr val="FFFF00"/>
          </a:solidFill>
          <a:ln w="9525" cap="flat" cmpd="sng" algn="ctr">
            <a:solidFill>
              <a:srgbClr val="000000"/>
            </a:solidFill>
            <a:prstDash val="solid"/>
          </a:ln>
          <a:effectLst/>
        </p:spPr>
        <p:txBody>
          <a:bodyPr anchor="ct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defTabSz="914400" eaLnBrk="1" fontAlgn="auto" hangingPunct="1">
              <a:spcBef>
                <a:spcPts val="0"/>
              </a:spcBef>
              <a:spcAft>
                <a:spcPts val="0"/>
              </a:spcAft>
              <a:buClrTx/>
              <a:buSzTx/>
            </a:pPr>
            <a:endParaRPr lang="en-US" altLang="en-US" sz="1100" kern="0">
              <a:solidFill>
                <a:srgbClr val="000000"/>
              </a:solidFill>
              <a:latin typeface="Times New Roman"/>
              <a:ea typeface="MS Gothic"/>
            </a:endParaRPr>
          </a:p>
        </p:txBody>
      </p:sp>
      <p:sp>
        <p:nvSpPr>
          <p:cNvPr id="40" name="Text Box 26">
            <a:extLst>
              <a:ext uri="{FF2B5EF4-FFF2-40B4-BE49-F238E27FC236}">
                <a16:creationId xmlns:a16="http://schemas.microsoft.com/office/drawing/2014/main" id="{6C22E9D8-CD61-9ED2-FCE5-B0D7BA4FC6A1}"/>
              </a:ext>
            </a:extLst>
          </p:cNvPr>
          <p:cNvSpPr txBox="1">
            <a:spLocks noChangeArrowheads="1"/>
          </p:cNvSpPr>
          <p:nvPr/>
        </p:nvSpPr>
        <p:spPr bwMode="auto">
          <a:xfrm flipH="1">
            <a:off x="8544272" y="2832218"/>
            <a:ext cx="846911" cy="3906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1000" dirty="0">
                <a:latin typeface="Arial" panose="020B0604020202020204" pitchFamily="34" charset="0"/>
                <a:cs typeface="Arial" panose="020B0604020202020204" pitchFamily="34" charset="0"/>
              </a:rPr>
              <a:t>SA </a:t>
            </a:r>
            <a:r>
              <a:rPr lang="en-US" altLang="en-US" sz="1000" dirty="0" err="1">
                <a:latin typeface="Arial" panose="020B0604020202020204" pitchFamily="34" charset="0"/>
                <a:cs typeface="Arial" panose="020B0604020202020204" pitchFamily="34" charset="0"/>
              </a:rPr>
              <a:t>Recir</a:t>
            </a:r>
            <a:r>
              <a:rPr lang="en-US" altLang="en-US" sz="1000" dirty="0">
                <a:latin typeface="Arial" panose="020B0604020202020204" pitchFamily="34" charset="0"/>
                <a:cs typeface="Arial" panose="020B0604020202020204" pitchFamily="34" charset="0"/>
              </a:rPr>
              <a:t>.</a:t>
            </a:r>
          </a:p>
          <a:p>
            <a:pPr algn="ctr"/>
            <a:r>
              <a:rPr lang="en-US" altLang="en-US" sz="1000" dirty="0">
                <a:latin typeface="Arial" panose="020B0604020202020204" pitchFamily="34" charset="0"/>
                <a:cs typeface="Arial" panose="020B0604020202020204" pitchFamily="34" charset="0"/>
              </a:rPr>
              <a:t>10/24</a:t>
            </a:r>
          </a:p>
        </p:txBody>
      </p:sp>
    </p:spTree>
    <p:extLst>
      <p:ext uri="{BB962C8B-B14F-4D97-AF65-F5344CB8AC3E}">
        <p14:creationId xmlns:p14="http://schemas.microsoft.com/office/powerpoint/2010/main" val="37466409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May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271602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May 28</a:t>
            </a:r>
            <a:r>
              <a:rPr lang="en-US" altLang="en-US" kern="0" baseline="30000" dirty="0"/>
              <a:t>th</a:t>
            </a:r>
            <a:r>
              <a:rPr lang="en-US" altLang="en-US" kern="0" dirty="0"/>
              <a:t> 		10:00 am PT/13:00 ET (2hrs) – Memorial day on the 27</a:t>
            </a:r>
            <a:r>
              <a:rPr lang="en-US" altLang="en-US" kern="0" baseline="30000" dirty="0"/>
              <a:t>th</a:t>
            </a:r>
            <a:r>
              <a:rPr lang="en-US" altLang="en-US" kern="0" dirty="0"/>
              <a:t> </a:t>
            </a:r>
          </a:p>
          <a:p>
            <a:pPr lvl="1">
              <a:buFont typeface="Arial" panose="020B0604020202020204" pitchFamily="34" charset="0"/>
              <a:buChar char="•"/>
            </a:pPr>
            <a:r>
              <a:rPr lang="en-US" altLang="en-US" kern="0" dirty="0"/>
              <a:t>June 4</a:t>
            </a:r>
            <a:r>
              <a:rPr lang="en-US" altLang="en-US" kern="0" baseline="30000" dirty="0"/>
              <a:t>th</a:t>
            </a:r>
            <a:r>
              <a:rPr lang="en-US" altLang="en-US" kern="0" dirty="0"/>
              <a:t> 		10:00 am PT/13:00 ET (2hrs).</a:t>
            </a:r>
          </a:p>
          <a:p>
            <a:pPr lvl="1">
              <a:buFont typeface="Arial" panose="020B0604020202020204" pitchFamily="34" charset="0"/>
              <a:buChar char="•"/>
            </a:pPr>
            <a:r>
              <a:rPr lang="en-US" altLang="en-US" kern="0" dirty="0"/>
              <a:t>June 11</a:t>
            </a:r>
            <a:r>
              <a:rPr lang="en-US" altLang="en-US" kern="0" baseline="30000" dirty="0"/>
              <a:t>th</a:t>
            </a:r>
            <a:r>
              <a:rPr lang="en-US" altLang="en-US" kern="0" dirty="0"/>
              <a:t> 		10:00 am PT/13:00 ET (2hrs).</a:t>
            </a:r>
          </a:p>
          <a:p>
            <a:pPr lvl="1">
              <a:buFont typeface="Arial" panose="020B0604020202020204" pitchFamily="34" charset="0"/>
              <a:buChar char="•"/>
            </a:pPr>
            <a:r>
              <a:rPr lang="en-US" altLang="en-US" kern="0" dirty="0"/>
              <a:t>June 18</a:t>
            </a:r>
            <a:r>
              <a:rPr lang="en-US" altLang="en-US" kern="0" baseline="30000" dirty="0"/>
              <a:t>th</a:t>
            </a:r>
            <a:r>
              <a:rPr lang="en-US" altLang="en-US" kern="0" dirty="0"/>
              <a:t> 		10:00 am PT/13:00 ET (2hrs) – Juneteenth on the 18</a:t>
            </a:r>
            <a:r>
              <a:rPr lang="en-US" altLang="en-US" kern="0" baseline="30000" dirty="0"/>
              <a:t>th</a:t>
            </a:r>
            <a:r>
              <a:rPr lang="en-US" altLang="en-US" kern="0" dirty="0"/>
              <a:t> </a:t>
            </a:r>
          </a:p>
          <a:p>
            <a:pPr lvl="1">
              <a:buFont typeface="Arial" panose="020B0604020202020204" pitchFamily="34" charset="0"/>
              <a:buChar char="•"/>
            </a:pPr>
            <a:r>
              <a:rPr lang="en-US" altLang="en-US" kern="0" dirty="0"/>
              <a:t>June 25</a:t>
            </a:r>
            <a:r>
              <a:rPr lang="en-US" altLang="en-US" kern="0" baseline="30000" dirty="0"/>
              <a:t>th</a:t>
            </a:r>
            <a:r>
              <a:rPr lang="en-US" altLang="en-US" kern="0" dirty="0"/>
              <a:t> 		10:00 am PT/13:00 ET (2hrs)</a:t>
            </a:r>
            <a:r>
              <a:rPr lang="en-US" altLang="en-US" sz="2000" b="0" kern="0" baseline="30000" dirty="0">
                <a:solidFill>
                  <a:schemeClr val="tx1"/>
                </a:solidFill>
              </a:rPr>
              <a:t> ┼</a:t>
            </a:r>
            <a:r>
              <a:rPr lang="en-US" altLang="en-US" kern="0" dirty="0"/>
              <a:t>  </a:t>
            </a:r>
          </a:p>
          <a:p>
            <a:pPr lvl="1">
              <a:buFont typeface="Arial" panose="020B0604020202020204" pitchFamily="34" charset="0"/>
              <a:buChar char="•"/>
            </a:pPr>
            <a:r>
              <a:rPr lang="en-US" altLang="en-US" kern="0" dirty="0"/>
              <a:t>July 2</a:t>
            </a:r>
            <a:r>
              <a:rPr lang="en-US" altLang="en-US" kern="0" baseline="30000" dirty="0"/>
              <a:t>nd</a:t>
            </a:r>
            <a:r>
              <a:rPr lang="en-US" altLang="en-US" kern="0" dirty="0"/>
              <a:t>		10:00 am PT/13:00 ET (2hrs) - Independence day on the 4</a:t>
            </a:r>
            <a:r>
              <a:rPr lang="en-US" altLang="en-US" kern="0" baseline="30000" dirty="0"/>
              <a:t>th</a:t>
            </a:r>
            <a:r>
              <a:rPr lang="en-US" altLang="en-US" kern="0" dirty="0"/>
              <a:t> </a:t>
            </a:r>
          </a:p>
          <a:p>
            <a:pPr lvl="1">
              <a:buFont typeface="Arial" panose="020B0604020202020204" pitchFamily="34" charset="0"/>
              <a:buChar char="•"/>
            </a:pPr>
            <a:endParaRPr lang="en-US" altLang="en-US" kern="0" dirty="0"/>
          </a:p>
          <a:p>
            <a:pPr lvl="1">
              <a:buFont typeface="Arial" panose="020B0604020202020204" pitchFamily="34" charset="0"/>
              <a:buChar char="•"/>
            </a:pPr>
            <a:endParaRPr lang="en-US" altLang="en-US" kern="0" dirty="0"/>
          </a:p>
          <a:p>
            <a:pPr lvl="1">
              <a:buFont typeface="Arial" panose="020B0604020202020204" pitchFamily="34" charset="0"/>
              <a:buChar char="•"/>
            </a:pPr>
            <a:endParaRPr lang="en-US" altLang="en-US" kern="0" dirty="0"/>
          </a:p>
          <a:p>
            <a:pPr marL="457200" lvl="1" indent="0"/>
            <a:endParaRPr lang="en-US" altLang="en-US" kern="0" dirty="0"/>
          </a:p>
          <a:p>
            <a:pPr lvl="1">
              <a:buFont typeface="Arial" panose="020B0604020202020204" pitchFamily="34" charset="0"/>
              <a:buChar char="•"/>
            </a:pPr>
            <a:endParaRPr lang="en-US" altLang="en-US" kern="0" baseline="30000" dirty="0"/>
          </a:p>
          <a:p>
            <a:pPr marL="0" indent="0"/>
            <a:endParaRPr lang="en-US" altLang="en-US" sz="2000" b="0" kern="0" dirty="0"/>
          </a:p>
          <a:p>
            <a:pPr marL="0"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584775"/>
          </a:xfrm>
          <a:prstGeom prst="rect">
            <a:avLst/>
          </a:prstGeom>
          <a:noFill/>
        </p:spPr>
        <p:txBody>
          <a:bodyPr wrap="square" rtlCol="0">
            <a:spAutoFit/>
          </a:bodyPr>
          <a:lstStyle/>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74659262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55044820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60825482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April 30</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(1min)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LB286 results.</a:t>
            </a:r>
          </a:p>
          <a:p>
            <a:pPr algn="just">
              <a:spcBef>
                <a:spcPct val="20000"/>
              </a:spcBef>
              <a:buFontTx/>
              <a:buChar char="•"/>
            </a:pPr>
            <a:r>
              <a:rPr lang="en-US" sz="1600" b="0" dirty="0"/>
              <a:t>Conduct LB286 comment assignment.</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(5min)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62528541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April 30</a:t>
            </a:r>
            <a:r>
              <a:rPr lang="en-US" altLang="en-US" baseline="30000" dirty="0">
                <a:solidFill>
                  <a:schemeClr val="tx2"/>
                </a:solidFill>
              </a:rPr>
              <a:t>th</a:t>
            </a:r>
            <a:r>
              <a:rPr lang="en-US" altLang="en-US" dirty="0">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9" name="Table 8">
            <a:extLst>
              <a:ext uri="{FF2B5EF4-FFF2-40B4-BE49-F238E27FC236}">
                <a16:creationId xmlns:a16="http://schemas.microsoft.com/office/drawing/2014/main" id="{6FE6361A-A12D-831B-EB4E-D9E3C9E2F3FD}"/>
              </a:ext>
            </a:extLst>
          </p:cNvPr>
          <p:cNvGraphicFramePr>
            <a:graphicFrameLocks noGrp="1"/>
          </p:cNvGraphicFramePr>
          <p:nvPr/>
        </p:nvGraphicFramePr>
        <p:xfrm>
          <a:off x="563035" y="1556792"/>
          <a:ext cx="10460566" cy="1640641"/>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758797864"/>
                  </a:ext>
                </a:extLst>
              </a:tr>
              <a:tr h="391025">
                <a:tc>
                  <a:txBody>
                    <a:bodyPr/>
                    <a:lstStyle/>
                    <a:p>
                      <a:r>
                        <a:rPr lang="en-US" sz="1400" kern="1200" dirty="0">
                          <a:solidFill>
                            <a:schemeClr val="dk1"/>
                          </a:solidFill>
                          <a:latin typeface="+mn-lt"/>
                          <a:ea typeface="+mn-ea"/>
                          <a:cs typeface="+mn-cs"/>
                        </a:rPr>
                        <a:t>11-24-219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needed</a:t>
                      </a:r>
                    </a:p>
                  </a:txBody>
                  <a:tcPr marT="45712" marB="45712"/>
                </a:tc>
                <a:extLst>
                  <a:ext uri="{0D108BD9-81ED-4DB2-BD59-A6C34878D82A}">
                    <a16:rowId xmlns:a16="http://schemas.microsoft.com/office/drawing/2014/main" val="4008190257"/>
                  </a:ext>
                </a:extLst>
              </a:tr>
              <a:tr h="195513">
                <a:tc>
                  <a:txBody>
                    <a:bodyPr/>
                    <a:lstStyle/>
                    <a:p>
                      <a:r>
                        <a:rPr lang="en-US" sz="1400" kern="1200" dirty="0">
                          <a:solidFill>
                            <a:schemeClr val="dk1"/>
                          </a:solidFill>
                          <a:latin typeface="+mn-lt"/>
                          <a:ea typeface="+mn-ea"/>
                          <a:cs typeface="+mn-cs"/>
                        </a:rPr>
                        <a:t>11-24-754</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Roy Want</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CR DB</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time permits.</a:t>
                      </a:r>
                    </a:p>
                  </a:txBody>
                  <a:tcPr marT="45712" marB="45712"/>
                </a:tc>
                <a:extLst>
                  <a:ext uri="{0D108BD9-81ED-4DB2-BD59-A6C34878D82A}">
                    <a16:rowId xmlns:a16="http://schemas.microsoft.com/office/drawing/2014/main" val="296796041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459891220"/>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1258295538"/>
                  </a:ext>
                </a:extLst>
              </a:tr>
            </a:tbl>
          </a:graphicData>
        </a:graphic>
      </p:graphicFrame>
    </p:spTree>
    <p:extLst>
      <p:ext uri="{BB962C8B-B14F-4D97-AF65-F5344CB8AC3E}">
        <p14:creationId xmlns:p14="http://schemas.microsoft.com/office/powerpoint/2010/main" val="2917597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3352" y="685801"/>
            <a:ext cx="11665296" cy="507455"/>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335360" y="1412776"/>
            <a:ext cx="11593288" cy="4475807"/>
          </a:xfrm>
        </p:spPr>
        <p:txBody>
          <a:bodyPr/>
          <a:lstStyle/>
          <a:p>
            <a:pPr marL="0" indent="0"/>
            <a:r>
              <a:rPr lang="en-US" sz="2000" dirty="0"/>
              <a:t>Registration for the May IEEE 802 wireless plenary session:</a:t>
            </a:r>
            <a:endParaRPr lang="en-US" sz="2000" b="0" dirty="0"/>
          </a:p>
          <a:p>
            <a:pPr>
              <a:buFont typeface="Arial" panose="020B0604020202020204" pitchFamily="34" charset="0"/>
              <a:buChar char="•"/>
            </a:pPr>
            <a:r>
              <a:rPr lang="en-US" sz="2000" b="0" dirty="0"/>
              <a:t>This meeting is part of the May IEEE 802 plenary session</a:t>
            </a:r>
          </a:p>
          <a:p>
            <a:pPr>
              <a:buFont typeface="Arial" panose="020B0604020202020204" pitchFamily="34" charset="0"/>
              <a:buChar char="•"/>
            </a:pPr>
            <a:r>
              <a:rPr lang="en-US" sz="2000" b="0" dirty="0"/>
              <a:t>You must pay the registration fee whether attending in-person or remotely</a:t>
            </a:r>
          </a:p>
          <a:p>
            <a:pPr>
              <a:buFont typeface="Arial" panose="020B0604020202020204" pitchFamily="34" charset="0"/>
              <a:buChar char="•"/>
            </a:pPr>
            <a:r>
              <a:rPr lang="en-US" sz="2000" b="0" dirty="0"/>
              <a:t>If you have not already done so, you can register </a:t>
            </a:r>
            <a:r>
              <a:rPr lang="en-US" sz="2000" b="0" dirty="0">
                <a:hlinkClick r:id="rId2"/>
              </a:rPr>
              <a:t>here</a:t>
            </a:r>
            <a:r>
              <a:rPr lang="en-US" sz="2000" b="0" dirty="0"/>
              <a:t>.</a:t>
            </a:r>
          </a:p>
          <a:p>
            <a:pPr>
              <a:buFont typeface="Arial" panose="020B0604020202020204" pitchFamily="34" charset="0"/>
              <a:buChar char="•"/>
            </a:pPr>
            <a:r>
              <a:rPr lang="en-US" sz="2000" b="0" dirty="0"/>
              <a:t>If you do not intend to register for this session you must leave this meeting and, if you have logged attendance on IMAT, email the 802.11 chair or vice chairs to have your attendance cancelled</a:t>
            </a:r>
          </a:p>
          <a:p>
            <a:pPr marL="457200" indent="-457200"/>
            <a:endParaRPr lang="en-US" altLang="en-US" sz="2000" dirty="0"/>
          </a:p>
          <a:p>
            <a:pPr marL="0" indent="0"/>
            <a:r>
              <a:rPr lang="en-US" altLang="en-US" sz="2000" dirty="0"/>
              <a:t>Logging Attendance:</a:t>
            </a:r>
            <a:endParaRPr lang="en-US" altLang="en-US" sz="2000" dirty="0">
              <a:hlinkClick r:id="rId3"/>
            </a:endParaRPr>
          </a:p>
          <a:p>
            <a:pPr>
              <a:buFont typeface="Arial" panose="020B0604020202020204" pitchFamily="34" charset="0"/>
              <a:buChar char="•"/>
            </a:pPr>
            <a:r>
              <a:rPr lang="en-US" altLang="en-US" sz="2000" b="0" dirty="0"/>
              <a:t>Please register by logging to IMAT and register your attendance at </a:t>
            </a:r>
            <a:r>
              <a:rPr lang="en-US" sz="2000" b="0" dirty="0">
                <a:hlinkClick r:id="rId4"/>
              </a:rPr>
              <a:t>attendance</a:t>
            </a:r>
            <a:endParaRPr lang="en-US" sz="2000" b="0" dirty="0"/>
          </a:p>
          <a:p>
            <a:pPr>
              <a:buFont typeface="Arial" panose="020B0604020202020204" pitchFamily="34" charset="0"/>
              <a:buChar char="•"/>
            </a:pPr>
            <a:r>
              <a:rPr lang="en-US" altLang="en-US" sz="2000" b="0" dirty="0"/>
              <a:t>Attendees are required to register their attendance.</a:t>
            </a:r>
          </a:p>
          <a:p>
            <a:pPr>
              <a:buFont typeface="Arial" panose="020B0604020202020204" pitchFamily="34" charset="0"/>
              <a:buChar char="•"/>
            </a:pPr>
            <a:r>
              <a:rPr lang="en-US" altLang="en-US" sz="2000" b="0" dirty="0"/>
              <a:t>For </a:t>
            </a:r>
            <a:r>
              <a:rPr lang="en-US" altLang="en-US" sz="2000" b="0" dirty="0" err="1"/>
              <a:t>Webex</a:t>
            </a:r>
            <a:r>
              <a:rPr lang="en-US" altLang="en-US" sz="2000" b="0" dirty="0"/>
              <a:t> call use the following designation: [V/NV] First Last (Affiliation)</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8295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LB 286 Status</a:t>
            </a:r>
          </a:p>
        </p:txBody>
      </p:sp>
      <p:sp>
        <p:nvSpPr>
          <p:cNvPr id="4098" name="Rectangle 2"/>
          <p:cNvSpPr>
            <a:spLocks noGrp="1" noChangeArrowheads="1"/>
          </p:cNvSpPr>
          <p:nvPr>
            <p:ph idx="1"/>
          </p:nvPr>
        </p:nvSpPr>
        <p:spPr>
          <a:xfrm>
            <a:off x="191344" y="1628800"/>
            <a:ext cx="9433048" cy="2231771"/>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LB286 results coming out of the March meeting: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b="0" dirty="0"/>
              <a:t>97% approval</a:t>
            </a:r>
            <a:r>
              <a:rPr lang="en-US" dirty="0"/>
              <a:t>, 3% disapprove, 9.4% abstain.</a:t>
            </a:r>
            <a:endParaRPr lang="en-US" b="0" dirty="0"/>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Comments received: </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Technical: 72 (163)</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General: 9 (12)</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Editorial 53 (226)</a:t>
            </a:r>
            <a:endParaRPr lang="en-US"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10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1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50</a:t>
            </a:fld>
            <a:endParaRPr lang="en-GB"/>
          </a:p>
        </p:txBody>
      </p:sp>
      <p:sp>
        <p:nvSpPr>
          <p:cNvPr id="5" name="Footer Placeholder 4"/>
          <p:cNvSpPr>
            <a:spLocks noGrp="1"/>
          </p:cNvSpPr>
          <p:nvPr>
            <p:ph type="ftr" idx="14"/>
          </p:nvPr>
        </p:nvSpPr>
        <p:spPr/>
        <p:txBody>
          <a:bodyPr/>
          <a:lstStyle/>
          <a:p>
            <a:r>
              <a:rPr lang="en-GB" dirty="0"/>
              <a:t>Jonathan Segev, Intel corporation</a:t>
            </a:r>
          </a:p>
        </p:txBody>
      </p:sp>
      <p:sp>
        <p:nvSpPr>
          <p:cNvPr id="4" name="Date Placeholder 3"/>
          <p:cNvSpPr>
            <a:spLocks noGrp="1"/>
          </p:cNvSpPr>
          <p:nvPr>
            <p:ph type="dt" idx="15"/>
          </p:nvPr>
        </p:nvSpPr>
        <p:spPr/>
        <p:txBody>
          <a:bodyPr/>
          <a:lstStyle/>
          <a:p>
            <a:r>
              <a:rPr lang="en-US"/>
              <a:t>May 2024</a:t>
            </a:r>
            <a:endParaRPr lang="en-GB" dirty="0"/>
          </a:p>
        </p:txBody>
      </p:sp>
      <p:graphicFrame>
        <p:nvGraphicFramePr>
          <p:cNvPr id="2" name="Chart 1">
            <a:extLst>
              <a:ext uri="{FF2B5EF4-FFF2-40B4-BE49-F238E27FC236}">
                <a16:creationId xmlns:a16="http://schemas.microsoft.com/office/drawing/2014/main" id="{449CEF1F-AC4C-3343-3628-12BD01E882FF}"/>
              </a:ext>
            </a:extLst>
          </p:cNvPr>
          <p:cNvGraphicFramePr/>
          <p:nvPr/>
        </p:nvGraphicFramePr>
        <p:xfrm>
          <a:off x="7622650" y="902075"/>
          <a:ext cx="3801904" cy="25189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id="{34FCDD0E-8FCF-57EE-55D1-D0B74A61D7A3}"/>
              </a:ext>
            </a:extLst>
          </p:cNvPr>
          <p:cNvGraphicFramePr/>
          <p:nvPr/>
        </p:nvGraphicFramePr>
        <p:xfrm>
          <a:off x="7192996" y="3468990"/>
          <a:ext cx="4661211" cy="2958496"/>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10577188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a:t>Comment Assignment</a:t>
            </a:r>
            <a:endParaRPr lang="en-US"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48788323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May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nvGraphicFramePr>
        <p:xfrm>
          <a:off x="563035" y="1556792"/>
          <a:ext cx="10460566" cy="2290389"/>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391025">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4008190257"/>
                  </a:ext>
                </a:extLst>
              </a:tr>
              <a:tr h="391025">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392044796"/>
                  </a:ext>
                </a:extLst>
              </a:tr>
              <a:tr h="391025">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470371594"/>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334136578"/>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654638014"/>
                  </a:ext>
                </a:extLst>
              </a:tr>
            </a:tbl>
          </a:graphicData>
        </a:graphic>
      </p:graphicFrame>
    </p:spTree>
    <p:extLst>
      <p:ext uri="{BB962C8B-B14F-4D97-AF65-F5344CB8AC3E}">
        <p14:creationId xmlns:p14="http://schemas.microsoft.com/office/powerpoint/2010/main" val="402105546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May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sz="2000" b="0" kern="0" dirty="0"/>
              <a:t>Tue. 	May 7</a:t>
            </a:r>
            <a:r>
              <a:rPr lang="en-US" altLang="en-US" sz="2000" b="0" kern="0" baseline="30000" dirty="0"/>
              <a:t>th</a:t>
            </a:r>
            <a:r>
              <a:rPr lang="en-US" altLang="en-US" sz="2000" b="0" kern="0" dirty="0"/>
              <a:t> 	</a:t>
            </a:r>
            <a:r>
              <a:rPr lang="en-US" altLang="en-US" kern="0" dirty="0"/>
              <a:t>	10:00-12:00 PT/13:00 – 15:00 ET</a:t>
            </a:r>
          </a:p>
          <a:p>
            <a:pPr marL="457200" lvl="1"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390032520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06978622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24866876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May 7</a:t>
            </a:r>
            <a:r>
              <a:rPr lang="en-US" altLang="en-US" baseline="30000" dirty="0">
                <a:solidFill>
                  <a:schemeClr val="tx2"/>
                </a:solidFill>
              </a:rPr>
              <a:t>th</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(1min)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(10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slot (5 min).</a:t>
            </a:r>
          </a:p>
          <a:p>
            <a:pPr algn="just">
              <a:spcBef>
                <a:spcPct val="20000"/>
              </a:spcBef>
              <a:buFontTx/>
              <a:buChar char="•"/>
            </a:pPr>
            <a:r>
              <a:rPr lang="en-US" sz="1600" b="0" dirty="0"/>
              <a:t>Review CR submission (as time permits).</a:t>
            </a:r>
          </a:p>
          <a:p>
            <a:pPr algn="just">
              <a:spcBef>
                <a:spcPct val="20000"/>
              </a:spcBef>
              <a:buFontTx/>
              <a:buChar char="•"/>
            </a:pPr>
            <a:r>
              <a:rPr lang="en-US" sz="1600" b="0" dirty="0"/>
              <a:t>Review submission pipeline – special order (3min)</a:t>
            </a:r>
          </a:p>
          <a:p>
            <a:pPr algn="just">
              <a:spcBef>
                <a:spcPct val="20000"/>
              </a:spcBef>
              <a:buFontTx/>
              <a:buChar char="•"/>
            </a:pPr>
            <a:r>
              <a:rPr lang="en-US" sz="1600" b="0" dirty="0"/>
              <a:t>Review telecons times – special order (2min)</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59244256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a:t>
            </a:r>
            <a:r>
              <a:rPr lang="en-US" altLang="en-US">
                <a:solidFill>
                  <a:schemeClr val="tx2"/>
                </a:solidFill>
              </a:rPr>
              <a:t>May 7</a:t>
            </a:r>
            <a:r>
              <a:rPr lang="en-US" altLang="en-US" baseline="30000">
                <a:solidFill>
                  <a:schemeClr val="tx2"/>
                </a:solidFill>
              </a:rPr>
              <a:t>th</a:t>
            </a:r>
            <a:r>
              <a:rPr lang="en-US" altLang="en-US">
                <a:solidFill>
                  <a:schemeClr val="tx2"/>
                </a:solidFill>
              </a:rPr>
              <a:t> Telecon</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9" name="Table 8">
            <a:extLst>
              <a:ext uri="{FF2B5EF4-FFF2-40B4-BE49-F238E27FC236}">
                <a16:creationId xmlns:a16="http://schemas.microsoft.com/office/drawing/2014/main" id="{6FE6361A-A12D-831B-EB4E-D9E3C9E2F3FD}"/>
              </a:ext>
            </a:extLst>
          </p:cNvPr>
          <p:cNvGraphicFramePr>
            <a:graphicFrameLocks noGrp="1"/>
          </p:cNvGraphicFramePr>
          <p:nvPr>
            <p:extLst>
              <p:ext uri="{D42A27DB-BD31-4B8C-83A1-F6EECF244321}">
                <p14:modId xmlns:p14="http://schemas.microsoft.com/office/powerpoint/2010/main" val="1675051127"/>
              </p:ext>
            </p:extLst>
          </p:nvPr>
        </p:nvGraphicFramePr>
        <p:xfrm>
          <a:off x="563035" y="1556792"/>
          <a:ext cx="10460566" cy="1640641"/>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758797864"/>
                  </a:ext>
                </a:extLst>
              </a:tr>
              <a:tr h="391025">
                <a:tc>
                  <a:txBody>
                    <a:bodyPr/>
                    <a:lstStyle/>
                    <a:p>
                      <a:r>
                        <a:rPr lang="en-US" sz="1400" kern="1200" dirty="0">
                          <a:solidFill>
                            <a:schemeClr val="dk1"/>
                          </a:solidFill>
                          <a:latin typeface="+mn-lt"/>
                          <a:ea typeface="+mn-ea"/>
                          <a:cs typeface="+mn-cs"/>
                        </a:rPr>
                        <a:t>11-24-219</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Jonathan Segev</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needed</a:t>
                      </a:r>
                    </a:p>
                  </a:txBody>
                  <a:tcPr marT="45712" marB="45712"/>
                </a:tc>
                <a:extLst>
                  <a:ext uri="{0D108BD9-81ED-4DB2-BD59-A6C34878D82A}">
                    <a16:rowId xmlns:a16="http://schemas.microsoft.com/office/drawing/2014/main" val="4008190257"/>
                  </a:ext>
                </a:extLst>
              </a:tr>
              <a:tr h="195513">
                <a:tc>
                  <a:txBody>
                    <a:bodyPr/>
                    <a:lstStyle/>
                    <a:p>
                      <a:r>
                        <a:rPr lang="en-US" sz="1400" kern="1200" dirty="0">
                          <a:solidFill>
                            <a:schemeClr val="dk1"/>
                          </a:solidFill>
                          <a:latin typeface="+mn-lt"/>
                          <a:ea typeface="+mn-ea"/>
                          <a:cs typeface="+mn-cs"/>
                        </a:rPr>
                        <a:t>11-24-785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kern="1200" dirty="0">
                          <a:solidFill>
                            <a:schemeClr val="dk1"/>
                          </a:solidFill>
                          <a:latin typeface="+mn-lt"/>
                          <a:ea typeface="+mn-ea"/>
                          <a:cs typeface="+mn-cs"/>
                        </a:rPr>
                        <a:t>LB286 Comment Resolution Section 11</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1hr</a:t>
                      </a:r>
                    </a:p>
                  </a:txBody>
                  <a:tcPr marT="45712" marB="45712"/>
                </a:tc>
                <a:extLst>
                  <a:ext uri="{0D108BD9-81ED-4DB2-BD59-A6C34878D82A}">
                    <a16:rowId xmlns:a16="http://schemas.microsoft.com/office/drawing/2014/main" val="2967960419"/>
                  </a:ext>
                </a:extLst>
              </a:tr>
              <a:tr h="0">
                <a:tc>
                  <a:txBody>
                    <a:bodyPr/>
                    <a:lstStyle/>
                    <a:p>
                      <a:r>
                        <a:rPr lang="en-US" sz="1400" kern="1200" dirty="0">
                          <a:solidFill>
                            <a:schemeClr val="dk1"/>
                          </a:solidFill>
                          <a:latin typeface="+mn-lt"/>
                          <a:ea typeface="+mn-ea"/>
                          <a:cs typeface="+mn-cs"/>
                        </a:rPr>
                        <a:t>11-24-787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time permits</a:t>
                      </a:r>
                    </a:p>
                  </a:txBody>
                  <a:tcPr marT="45712" marB="45712"/>
                </a:tc>
                <a:extLst>
                  <a:ext uri="{0D108BD9-81ED-4DB2-BD59-A6C34878D82A}">
                    <a16:rowId xmlns:a16="http://schemas.microsoft.com/office/drawing/2014/main" val="459891220"/>
                  </a:ext>
                </a:extLst>
              </a:tr>
              <a:tr h="0">
                <a:tc>
                  <a:txBody>
                    <a:bodyPr/>
                    <a:lstStyle/>
                    <a:p>
                      <a:r>
                        <a:rPr lang="en-US" sz="1400" dirty="0"/>
                        <a:t>11-24-788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If time allows</a:t>
                      </a:r>
                    </a:p>
                  </a:txBody>
                  <a:tcPr marT="45712" marB="45712"/>
                </a:tc>
                <a:extLst>
                  <a:ext uri="{0D108BD9-81ED-4DB2-BD59-A6C34878D82A}">
                    <a16:rowId xmlns:a16="http://schemas.microsoft.com/office/drawing/2014/main" val="1258295538"/>
                  </a:ext>
                </a:extLst>
              </a:tr>
            </a:tbl>
          </a:graphicData>
        </a:graphic>
      </p:graphicFrame>
    </p:spTree>
    <p:extLst>
      <p:ext uri="{BB962C8B-B14F-4D97-AF65-F5344CB8AC3E}">
        <p14:creationId xmlns:p14="http://schemas.microsoft.com/office/powerpoint/2010/main" val="320777149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B53D3-CC7D-9985-BF39-28F394FE6FB0}"/>
              </a:ext>
            </a:extLst>
          </p:cNvPr>
          <p:cNvSpPr>
            <a:spLocks noGrp="1"/>
          </p:cNvSpPr>
          <p:nvPr>
            <p:ph type="title"/>
          </p:nvPr>
        </p:nvSpPr>
        <p:spPr/>
        <p:txBody>
          <a:bodyPr/>
          <a:lstStyle/>
          <a:p>
            <a:r>
              <a:rPr lang="en-US" dirty="0"/>
              <a:t>Submission pipeline</a:t>
            </a:r>
          </a:p>
        </p:txBody>
      </p:sp>
      <p:sp>
        <p:nvSpPr>
          <p:cNvPr id="4" name="Slide Number Placeholder 3">
            <a:extLst>
              <a:ext uri="{FF2B5EF4-FFF2-40B4-BE49-F238E27FC236}">
                <a16:creationId xmlns:a16="http://schemas.microsoft.com/office/drawing/2014/main" id="{2A96A01E-FD31-1A2D-D8FB-4CF8E74B6DF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1066AE4C-7CC7-2137-88C8-DEB61B4FCD6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8F9EA11-ACC6-E2E9-E9BC-AEE3B741EB1B}"/>
              </a:ext>
            </a:extLst>
          </p:cNvPr>
          <p:cNvSpPr>
            <a:spLocks noGrp="1"/>
          </p:cNvSpPr>
          <p:nvPr>
            <p:ph type="dt" idx="15"/>
          </p:nvPr>
        </p:nvSpPr>
        <p:spPr/>
        <p:txBody>
          <a:bodyPr/>
          <a:lstStyle/>
          <a:p>
            <a:r>
              <a:rPr lang="en-US"/>
              <a:t>May 2024</a:t>
            </a:r>
            <a:endParaRPr lang="en-GB" dirty="0"/>
          </a:p>
        </p:txBody>
      </p:sp>
      <p:graphicFrame>
        <p:nvGraphicFramePr>
          <p:cNvPr id="8" name="Table 7">
            <a:extLst>
              <a:ext uri="{FF2B5EF4-FFF2-40B4-BE49-F238E27FC236}">
                <a16:creationId xmlns:a16="http://schemas.microsoft.com/office/drawing/2014/main" id="{00C81417-4E60-CFDB-8D41-C8E720FA8899}"/>
              </a:ext>
            </a:extLst>
          </p:cNvPr>
          <p:cNvGraphicFramePr>
            <a:graphicFrameLocks noGrp="1"/>
          </p:cNvGraphicFramePr>
          <p:nvPr>
            <p:extLst>
              <p:ext uri="{D42A27DB-BD31-4B8C-83A1-F6EECF244321}">
                <p14:modId xmlns:p14="http://schemas.microsoft.com/office/powerpoint/2010/main" val="3164357382"/>
              </p:ext>
            </p:extLst>
          </p:nvPr>
        </p:nvGraphicFramePr>
        <p:xfrm>
          <a:off x="563035" y="1556792"/>
          <a:ext cx="10460566" cy="2290389"/>
        </p:xfrm>
        <a:graphic>
          <a:graphicData uri="http://schemas.openxmlformats.org/drawingml/2006/table">
            <a:tbl>
              <a:tblPr firstRow="1" bandRow="1">
                <a:tableStyleId>{21E4AEA4-8DFA-4A89-87EB-49C32662AFE0}</a:tableStyleId>
              </a:tblPr>
              <a:tblGrid>
                <a:gridCol w="1149152">
                  <a:extLst>
                    <a:ext uri="{9D8B030D-6E8A-4147-A177-3AD203B41FA5}">
                      <a16:colId xmlns:a16="http://schemas.microsoft.com/office/drawing/2014/main" val="2281306108"/>
                    </a:ext>
                  </a:extLst>
                </a:gridCol>
                <a:gridCol w="1872208">
                  <a:extLst>
                    <a:ext uri="{9D8B030D-6E8A-4147-A177-3AD203B41FA5}">
                      <a16:colId xmlns:a16="http://schemas.microsoft.com/office/drawing/2014/main" val="1257425261"/>
                    </a:ext>
                  </a:extLst>
                </a:gridCol>
                <a:gridCol w="4464496">
                  <a:extLst>
                    <a:ext uri="{9D8B030D-6E8A-4147-A177-3AD203B41FA5}">
                      <a16:colId xmlns:a16="http://schemas.microsoft.com/office/drawing/2014/main" val="1530723214"/>
                    </a:ext>
                  </a:extLst>
                </a:gridCol>
                <a:gridCol w="1080119">
                  <a:extLst>
                    <a:ext uri="{9D8B030D-6E8A-4147-A177-3AD203B41FA5}">
                      <a16:colId xmlns:a16="http://schemas.microsoft.com/office/drawing/2014/main" val="1333077701"/>
                    </a:ext>
                  </a:extLst>
                </a:gridCol>
                <a:gridCol w="1894591">
                  <a:extLst>
                    <a:ext uri="{9D8B030D-6E8A-4147-A177-3AD203B41FA5}">
                      <a16:colId xmlns:a16="http://schemas.microsoft.com/office/drawing/2014/main" val="3816104888"/>
                    </a:ext>
                  </a:extLst>
                </a:gridCol>
              </a:tblGrid>
              <a:tr h="290058">
                <a:tc>
                  <a:txBody>
                    <a:bodyPr/>
                    <a:lstStyle/>
                    <a:p>
                      <a:pPr algn="ctr"/>
                      <a:r>
                        <a:rPr lang="en-US" sz="1600" dirty="0"/>
                        <a:t>DCN</a:t>
                      </a:r>
                    </a:p>
                  </a:txBody>
                  <a:tcPr marR="36000" marT="45712" marB="45712"/>
                </a:tc>
                <a:tc>
                  <a:txBody>
                    <a:bodyPr/>
                    <a:lstStyle/>
                    <a:p>
                      <a:pPr algn="ctr"/>
                      <a:r>
                        <a:rPr lang="en-US" sz="1600" dirty="0">
                          <a:solidFill>
                            <a:schemeClr val="bg1"/>
                          </a:solidFill>
                        </a:rPr>
                        <a:t>Author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Status</a:t>
                      </a:r>
                    </a:p>
                  </a:txBody>
                  <a:tcPr marR="36000" marT="45712" marB="45712"/>
                </a:tc>
                <a:extLst>
                  <a:ext uri="{0D108BD9-81ED-4DB2-BD59-A6C34878D82A}">
                    <a16:rowId xmlns:a16="http://schemas.microsoft.com/office/drawing/2014/main" val="758797864"/>
                  </a:ext>
                </a:extLst>
              </a:tr>
              <a:tr h="391025">
                <a:tc>
                  <a:txBody>
                    <a:bodyPr/>
                    <a:lstStyle/>
                    <a:p>
                      <a:r>
                        <a:rPr lang="en-US" sz="1400" kern="1200" dirty="0">
                          <a:solidFill>
                            <a:schemeClr val="dk1"/>
                          </a:solidFill>
                          <a:latin typeface="+mn-lt"/>
                          <a:ea typeface="+mn-ea"/>
                          <a:cs typeface="+mn-cs"/>
                        </a:rPr>
                        <a:t>11-24-785</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Christian Berger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kern="1200" dirty="0">
                          <a:solidFill>
                            <a:schemeClr val="dk1"/>
                          </a:solidFill>
                          <a:latin typeface="+mn-lt"/>
                          <a:ea typeface="+mn-ea"/>
                          <a:cs typeface="+mn-cs"/>
                        </a:rPr>
                        <a:t>LB286 Comment Resolution Section 11</a:t>
                      </a:r>
                      <a:endParaRPr lang="en-US" sz="1400" kern="1200" dirty="0">
                        <a:solidFill>
                          <a:schemeClr val="dk1"/>
                        </a:solidFill>
                        <a:latin typeface="+mn-lt"/>
                        <a:ea typeface="+mn-ea"/>
                        <a:cs typeface="+mn-cs"/>
                      </a:endParaRP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1hr</a:t>
                      </a:r>
                    </a:p>
                  </a:txBody>
                  <a:tcPr marT="45712" marB="45712"/>
                </a:tc>
                <a:extLst>
                  <a:ext uri="{0D108BD9-81ED-4DB2-BD59-A6C34878D82A}">
                    <a16:rowId xmlns:a16="http://schemas.microsoft.com/office/drawing/2014/main" val="4008190257"/>
                  </a:ext>
                </a:extLst>
              </a:tr>
              <a:tr h="391025">
                <a:tc>
                  <a:txBody>
                    <a:bodyPr/>
                    <a:lstStyle/>
                    <a:p>
                      <a:r>
                        <a:rPr lang="en-US" sz="1400" kern="1200" dirty="0">
                          <a:solidFill>
                            <a:schemeClr val="dk1"/>
                          </a:solidFill>
                          <a:latin typeface="+mn-lt"/>
                          <a:ea typeface="+mn-ea"/>
                          <a:cs typeface="+mn-cs"/>
                        </a:rPr>
                        <a:t>11-24-787</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1</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As time permits</a:t>
                      </a:r>
                    </a:p>
                  </a:txBody>
                  <a:tcPr marT="45712" marB="45712"/>
                </a:tc>
                <a:extLst>
                  <a:ext uri="{0D108BD9-81ED-4DB2-BD59-A6C34878D82A}">
                    <a16:rowId xmlns:a16="http://schemas.microsoft.com/office/drawing/2014/main" val="3392044796"/>
                  </a:ext>
                </a:extLst>
              </a:tr>
              <a:tr h="391025">
                <a:tc>
                  <a:txBody>
                    <a:bodyPr/>
                    <a:lstStyle/>
                    <a:p>
                      <a:r>
                        <a:rPr lang="en-US" sz="1400" dirty="0"/>
                        <a:t>11-24-788</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Ali Raissinia</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LB286 Comment resolution for CIDs part 2</a:t>
                      </a:r>
                    </a:p>
                  </a:txBody>
                  <a:tcPr marT="45712" marB="45712"/>
                </a:tc>
                <a:tc>
                  <a:txBody>
                    <a:bodyPr/>
                    <a:lstStyle/>
                    <a:p>
                      <a:r>
                        <a:rPr lang="en-US" sz="1400" kern="1200" dirty="0">
                          <a:solidFill>
                            <a:schemeClr val="dk1"/>
                          </a:solidFill>
                          <a:latin typeface="+mn-lt"/>
                          <a:ea typeface="+mn-ea"/>
                          <a:cs typeface="+mn-cs"/>
                        </a:rPr>
                        <a:t>CR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Times New Roman"/>
                          <a:ea typeface="MS Gothic"/>
                          <a:cs typeface="+mn-cs"/>
                        </a:rPr>
                        <a:t>If time allows</a:t>
                      </a:r>
                    </a:p>
                  </a:txBody>
                  <a:tcPr marT="45712" marB="45712"/>
                </a:tc>
                <a:extLst>
                  <a:ext uri="{0D108BD9-81ED-4DB2-BD59-A6C34878D82A}">
                    <a16:rowId xmlns:a16="http://schemas.microsoft.com/office/drawing/2014/main" val="2470371594"/>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3334136578"/>
                  </a:ext>
                </a:extLst>
              </a:tr>
              <a:tr h="391025">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spc="0" normalizeH="0" baseline="0" noProof="0" dirty="0">
                        <a:ln>
                          <a:noFill/>
                        </a:ln>
                        <a:solidFill>
                          <a:srgbClr val="000000"/>
                        </a:solidFill>
                        <a:effectLst/>
                        <a:uLnTx/>
                        <a:uFillTx/>
                        <a:latin typeface="Times New Roman"/>
                        <a:ea typeface="MS Gothic"/>
                        <a:cs typeface="+mn-cs"/>
                      </a:endParaRPr>
                    </a:p>
                  </a:txBody>
                  <a:tcPr marT="45712" marB="45712"/>
                </a:tc>
                <a:extLst>
                  <a:ext uri="{0D108BD9-81ED-4DB2-BD59-A6C34878D82A}">
                    <a16:rowId xmlns:a16="http://schemas.microsoft.com/office/drawing/2014/main" val="2654638014"/>
                  </a:ext>
                </a:extLst>
              </a:tr>
            </a:tbl>
          </a:graphicData>
        </a:graphic>
      </p:graphicFrame>
    </p:spTree>
    <p:extLst>
      <p:ext uri="{BB962C8B-B14F-4D97-AF65-F5344CB8AC3E}">
        <p14:creationId xmlns:p14="http://schemas.microsoft.com/office/powerpoint/2010/main" val="194641921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AAA7D-AF08-4879-953B-4B7FF0391C1D}"/>
              </a:ext>
            </a:extLst>
          </p:cNvPr>
          <p:cNvSpPr>
            <a:spLocks noGrp="1"/>
          </p:cNvSpPr>
          <p:nvPr>
            <p:ph type="title"/>
          </p:nvPr>
        </p:nvSpPr>
        <p:spPr>
          <a:xfrm>
            <a:off x="914401" y="685801"/>
            <a:ext cx="10361084" cy="726975"/>
          </a:xfrm>
        </p:spPr>
        <p:txBody>
          <a:bodyPr/>
          <a:lstStyle/>
          <a:p>
            <a:r>
              <a:rPr lang="en-US" dirty="0"/>
              <a:t>Scheduled </a:t>
            </a:r>
            <a:r>
              <a:rPr lang="en-US" dirty="0" err="1"/>
              <a:t>TGbk</a:t>
            </a:r>
            <a:r>
              <a:rPr lang="en-US" dirty="0"/>
              <a:t> telecons</a:t>
            </a:r>
          </a:p>
        </p:txBody>
      </p:sp>
      <p:sp>
        <p:nvSpPr>
          <p:cNvPr id="4" name="Slide Number Placeholder 3">
            <a:extLst>
              <a:ext uri="{FF2B5EF4-FFF2-40B4-BE49-F238E27FC236}">
                <a16:creationId xmlns:a16="http://schemas.microsoft.com/office/drawing/2014/main" id="{EFD4E48F-9300-438A-8C3B-A714C94868D8}"/>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485B51AB-6A1D-4BA6-8817-ECA2366E18E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5D1BC66-0A21-4D49-9A97-9FE36CAC67F1}"/>
              </a:ext>
            </a:extLst>
          </p:cNvPr>
          <p:cNvSpPr>
            <a:spLocks noGrp="1"/>
          </p:cNvSpPr>
          <p:nvPr>
            <p:ph type="dt" idx="15"/>
          </p:nvPr>
        </p:nvSpPr>
        <p:spPr/>
        <p:txBody>
          <a:bodyPr/>
          <a:lstStyle/>
          <a:p>
            <a:r>
              <a:rPr lang="en-US"/>
              <a:t>May 2024</a:t>
            </a:r>
            <a:endParaRPr lang="en-GB" dirty="0"/>
          </a:p>
        </p:txBody>
      </p:sp>
      <p:sp>
        <p:nvSpPr>
          <p:cNvPr id="8" name="Content Placeholder 2">
            <a:extLst>
              <a:ext uri="{FF2B5EF4-FFF2-40B4-BE49-F238E27FC236}">
                <a16:creationId xmlns:a16="http://schemas.microsoft.com/office/drawing/2014/main" id="{CC5B7EB9-3DEF-4981-89A9-614127FF9327}"/>
              </a:ext>
            </a:extLst>
          </p:cNvPr>
          <p:cNvSpPr txBox="1">
            <a:spLocks/>
          </p:cNvSpPr>
          <p:nvPr/>
        </p:nvSpPr>
        <p:spPr bwMode="auto">
          <a:xfrm>
            <a:off x="869621" y="1865108"/>
            <a:ext cx="10190067" cy="196601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buFont typeface="Arial" panose="020B0604020202020204" pitchFamily="34" charset="0"/>
              <a:buChar char="•"/>
            </a:pPr>
            <a:r>
              <a:rPr lang="en-US" altLang="en-US" kern="0" dirty="0"/>
              <a:t>Refer to WG agenda.</a:t>
            </a:r>
          </a:p>
          <a:p>
            <a:pPr marL="457200" lvl="1" indent="0"/>
            <a:endParaRPr lang="en-US" altLang="en-US" sz="2000" b="0" kern="0" dirty="0"/>
          </a:p>
        </p:txBody>
      </p:sp>
      <p:sp>
        <p:nvSpPr>
          <p:cNvPr id="9" name="TextBox 8">
            <a:extLst>
              <a:ext uri="{FF2B5EF4-FFF2-40B4-BE49-F238E27FC236}">
                <a16:creationId xmlns:a16="http://schemas.microsoft.com/office/drawing/2014/main" id="{C62FCB9C-804D-48A6-AD0F-0AA4C10DB6AA}"/>
              </a:ext>
            </a:extLst>
          </p:cNvPr>
          <p:cNvSpPr txBox="1"/>
          <p:nvPr/>
        </p:nvSpPr>
        <p:spPr>
          <a:xfrm>
            <a:off x="869621" y="4789021"/>
            <a:ext cx="10694384" cy="830997"/>
          </a:xfrm>
          <a:prstGeom prst="rect">
            <a:avLst/>
          </a:prstGeom>
          <a:noFill/>
        </p:spPr>
        <p:txBody>
          <a:bodyPr wrap="square" rtlCol="0">
            <a:spAutoFit/>
          </a:bodyPr>
          <a:lstStyle/>
          <a:p>
            <a:r>
              <a:rPr lang="en-US" sz="1600" dirty="0">
                <a:solidFill>
                  <a:schemeClr val="tx1"/>
                </a:solidFill>
              </a:rPr>
              <a:t>* - newly announced</a:t>
            </a:r>
          </a:p>
          <a:p>
            <a:r>
              <a:rPr lang="en-US" sz="1600" dirty="0">
                <a:solidFill>
                  <a:schemeClr val="tx1"/>
                </a:solidFill>
              </a:rPr>
              <a:t>** - meeting as part of the IEEE week, refer to WG agenda document for details.</a:t>
            </a:r>
          </a:p>
          <a:p>
            <a:r>
              <a:rPr lang="en-US" altLang="en-US" sz="1600" b="0" kern="0" baseline="30000" dirty="0">
                <a:solidFill>
                  <a:schemeClr val="tx1"/>
                </a:solidFill>
              </a:rPr>
              <a:t>┼  </a:t>
            </a:r>
            <a:r>
              <a:rPr lang="en-US" sz="1600" dirty="0">
                <a:solidFill>
                  <a:schemeClr val="tx1"/>
                </a:solidFill>
              </a:rPr>
              <a:t>- Motion meeting, motions to be made available to chair 15 days in advance and announced to group 10 days in advance.</a:t>
            </a:r>
            <a:endParaRPr lang="en-US" sz="1400" dirty="0">
              <a:solidFill>
                <a:schemeClr val="tx1"/>
              </a:solidFill>
            </a:endParaRPr>
          </a:p>
        </p:txBody>
      </p:sp>
    </p:spTree>
    <p:extLst>
      <p:ext uri="{BB962C8B-B14F-4D97-AF65-F5344CB8AC3E}">
        <p14:creationId xmlns:p14="http://schemas.microsoft.com/office/powerpoint/2010/main" val="1904992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269875" indent="-269875">
              <a:buFont typeface="Arial" panose="020B0604020202020204" pitchFamily="34" charset="0"/>
              <a:buChar char="•"/>
            </a:pPr>
            <a:r>
              <a:rPr lang="en-US" altLang="en-US" sz="2000" dirty="0"/>
              <a:t>Motions: </a:t>
            </a:r>
          </a:p>
          <a:p>
            <a:r>
              <a:rPr lang="en-US" altLang="en-US" sz="1800" b="0" dirty="0"/>
              <a:t>	Only IEEE 802.11 voting members may vote on motions, motions are documented and votes are documented in the minutes. Please verify your voting status prior to voting.</a:t>
            </a:r>
          </a:p>
          <a:p>
            <a:r>
              <a:rPr lang="en-US" altLang="en-US" sz="1800" b="0" dirty="0"/>
              <a:t>	We will use WebEx for motion and </a:t>
            </a:r>
            <a:r>
              <a:rPr lang="en-US" altLang="en-US" sz="1800" b="0" dirty="0" err="1"/>
              <a:t>strawpoll</a:t>
            </a:r>
            <a:r>
              <a:rPr lang="en-US" altLang="en-US" sz="1800" b="0" dirty="0"/>
              <a:t> voting, make sure you are logged in during the meeting. </a:t>
            </a:r>
          </a:p>
          <a:p>
            <a:endParaRPr lang="en-US" altLang="en-US" sz="900" dirty="0"/>
          </a:p>
          <a:p>
            <a:pPr marL="269875" indent="-269875">
              <a:buFont typeface="Arial" panose="020B0604020202020204" pitchFamily="34" charset="0"/>
              <a:buChar char="•"/>
            </a:pPr>
            <a:r>
              <a:rPr lang="en-US" altLang="en-US" sz="2000" dirty="0"/>
              <a:t>Documentation</a:t>
            </a:r>
          </a:p>
          <a:p>
            <a:pPr lvl="1"/>
            <a:r>
              <a:rPr lang="en-US" altLang="en-US" sz="1800" dirty="0">
                <a:hlinkClick r:id="rId2"/>
              </a:rPr>
              <a:t>https://mentor.ieee.org/802.11/documents</a:t>
            </a:r>
            <a:r>
              <a:rPr lang="en-US" altLang="en-US" sz="1800" dirty="0"/>
              <a:t>, Use “</a:t>
            </a:r>
            <a:r>
              <a:rPr lang="en-US" altLang="en-US" sz="1800" dirty="0" err="1"/>
              <a:t>TGbk</a:t>
            </a:r>
            <a:r>
              <a:rPr lang="en-US" altLang="en-US" sz="1800" dirty="0"/>
              <a:t>” folder for documents relating to the </a:t>
            </a:r>
            <a:r>
              <a:rPr lang="en-US" altLang="en-US" sz="1800" dirty="0" err="1"/>
              <a:t>TGbk</a:t>
            </a:r>
            <a:r>
              <a:rPr lang="en-US" altLang="en-US" sz="1800" dirty="0"/>
              <a:t> activity.</a:t>
            </a:r>
          </a:p>
          <a:p>
            <a:pPr lvl="1"/>
            <a:endParaRPr lang="en-US" altLang="en-US" sz="1800" dirty="0"/>
          </a:p>
          <a:p>
            <a:pPr marL="269875" indent="-269875">
              <a:buFont typeface="Arial" panose="020B0604020202020204" pitchFamily="34" charset="0"/>
              <a:buChar char="•"/>
            </a:pPr>
            <a:r>
              <a:rPr lang="en-US" altLang="en-US" sz="2000" dirty="0"/>
              <a:t>Meeting coordinates: </a:t>
            </a:r>
          </a:p>
          <a:p>
            <a:r>
              <a:rPr lang="en-US" altLang="en-US" sz="1800" dirty="0"/>
              <a:t>	</a:t>
            </a:r>
            <a:r>
              <a:rPr lang="en-US" altLang="en-US" sz="1800" b="0" dirty="0"/>
              <a:t>We are using WebEx, meeting credentials can be found in the IEEE 802.11 calendar </a:t>
            </a:r>
            <a:r>
              <a:rPr lang="en-US" altLang="en-US" sz="1800" b="0" dirty="0">
                <a:hlinkClick r:id="rId3"/>
              </a:rPr>
              <a:t>here</a:t>
            </a:r>
            <a:r>
              <a:rPr lang="en-US" altLang="en-US" sz="1800" b="0" dirty="0"/>
              <a:t>.</a:t>
            </a:r>
          </a:p>
          <a:p>
            <a:endParaRPr lang="en-US" sz="1800" dirty="0"/>
          </a:p>
          <a:p>
            <a:pPr marL="269875" indent="-269875">
              <a:buFont typeface="Arial" panose="020B0604020202020204" pitchFamily="34" charset="0"/>
              <a:buChar char="•"/>
            </a:pPr>
            <a:r>
              <a:rPr lang="en-US" altLang="en-US" sz="1800" dirty="0"/>
              <a:t>Meeting decorum: </a:t>
            </a:r>
          </a:p>
          <a:p>
            <a:r>
              <a:rPr lang="en-US" altLang="en-US" sz="1600" b="0" dirty="0"/>
              <a:t>	</a:t>
            </a:r>
            <a:r>
              <a:rPr lang="en-US" altLang="en-US" sz="1800" b="0" dirty="0"/>
              <a:t>Announce your name and affiliation when you first address the group.</a:t>
            </a:r>
          </a:p>
          <a:p>
            <a:r>
              <a:rPr lang="en-US" altLang="en-US" sz="1800" b="0" dirty="0"/>
              <a:t>	Please mute </a:t>
            </a:r>
            <a:r>
              <a:rPr lang="en-US" sz="2000" b="0" dirty="0"/>
              <a:t>the microphone unless you want to address the group.</a:t>
            </a:r>
          </a:p>
          <a:p>
            <a:r>
              <a:rPr lang="en-US" sz="2000" b="0"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7735456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AOB</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6964285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chemeClr val="tx2"/>
                </a:solidFill>
              </a:rPr>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1050881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19463-90FB-FCB8-B4A3-8BFA88A605A5}"/>
              </a:ext>
            </a:extLst>
          </p:cNvPr>
          <p:cNvSpPr>
            <a:spLocks noGrp="1"/>
          </p:cNvSpPr>
          <p:nvPr>
            <p:ph type="title"/>
          </p:nvPr>
        </p:nvSpPr>
        <p:spPr/>
        <p:txBody>
          <a:bodyPr/>
          <a:lstStyle/>
          <a:p>
            <a:r>
              <a:rPr lang="en-US" sz="3200" b="0" dirty="0"/>
              <a:t>Identify topics for draft completion</a:t>
            </a:r>
            <a:endParaRPr lang="en-US" dirty="0"/>
          </a:p>
        </p:txBody>
      </p:sp>
      <p:sp>
        <p:nvSpPr>
          <p:cNvPr id="3" name="Content Placeholder 2">
            <a:extLst>
              <a:ext uri="{FF2B5EF4-FFF2-40B4-BE49-F238E27FC236}">
                <a16:creationId xmlns:a16="http://schemas.microsoft.com/office/drawing/2014/main" id="{14908AF9-234E-15AB-D3CA-250692A06F6A}"/>
              </a:ext>
            </a:extLst>
          </p:cNvPr>
          <p:cNvSpPr>
            <a:spLocks noGrp="1"/>
          </p:cNvSpPr>
          <p:nvPr>
            <p:ph idx="1"/>
          </p:nvPr>
        </p:nvSpPr>
        <p:spPr>
          <a:xfrm>
            <a:off x="914401" y="1617664"/>
            <a:ext cx="10361084" cy="871735"/>
          </a:xfrm>
        </p:spPr>
        <p:txBody>
          <a:bodyPr/>
          <a:lstStyle/>
          <a:p>
            <a:pPr>
              <a:buFont typeface="Arial" panose="020B0604020202020204" pitchFamily="34" charset="0"/>
              <a:buChar char="•"/>
            </a:pPr>
            <a:r>
              <a:rPr lang="en-US" dirty="0"/>
              <a:t>The following items identified as required completion for the draft and is used to track draft development progress:</a:t>
            </a:r>
          </a:p>
        </p:txBody>
      </p:sp>
      <p:sp>
        <p:nvSpPr>
          <p:cNvPr id="4" name="Slide Number Placeholder 3">
            <a:extLst>
              <a:ext uri="{FF2B5EF4-FFF2-40B4-BE49-F238E27FC236}">
                <a16:creationId xmlns:a16="http://schemas.microsoft.com/office/drawing/2014/main" id="{CB04DF4D-8662-5E77-4AB9-E208CDA467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85018A16-7A4E-6398-6DAD-FB3DD96AE5A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669D693-090F-588E-74CD-1BF67086FA03}"/>
              </a:ext>
            </a:extLst>
          </p:cNvPr>
          <p:cNvSpPr>
            <a:spLocks noGrp="1"/>
          </p:cNvSpPr>
          <p:nvPr>
            <p:ph type="dt" idx="15"/>
          </p:nvPr>
        </p:nvSpPr>
        <p:spPr/>
        <p:txBody>
          <a:bodyPr/>
          <a:lstStyle/>
          <a:p>
            <a:r>
              <a:rPr lang="en-US"/>
              <a:t>May 2024</a:t>
            </a:r>
            <a:endParaRPr lang="en-GB" dirty="0"/>
          </a:p>
        </p:txBody>
      </p:sp>
      <p:graphicFrame>
        <p:nvGraphicFramePr>
          <p:cNvPr id="7" name="Table 6">
            <a:extLst>
              <a:ext uri="{FF2B5EF4-FFF2-40B4-BE49-F238E27FC236}">
                <a16:creationId xmlns:a16="http://schemas.microsoft.com/office/drawing/2014/main" id="{6A3B0F1E-BCCA-1E2D-2A8C-C4B50FDA77A5}"/>
              </a:ext>
            </a:extLst>
          </p:cNvPr>
          <p:cNvGraphicFramePr>
            <a:graphicFrameLocks noGrp="1"/>
          </p:cNvGraphicFramePr>
          <p:nvPr/>
        </p:nvGraphicFramePr>
        <p:xfrm>
          <a:off x="226291" y="2514296"/>
          <a:ext cx="11737304" cy="4267040"/>
        </p:xfrm>
        <a:graphic>
          <a:graphicData uri="http://schemas.openxmlformats.org/drawingml/2006/table">
            <a:tbl>
              <a:tblPr firstRow="1" bandRow="1">
                <a:tableStyleId>{21E4AEA4-8DFA-4A89-87EB-49C32662AFE0}</a:tableStyleId>
              </a:tblPr>
              <a:tblGrid>
                <a:gridCol w="387960">
                  <a:extLst>
                    <a:ext uri="{9D8B030D-6E8A-4147-A177-3AD203B41FA5}">
                      <a16:colId xmlns:a16="http://schemas.microsoft.com/office/drawing/2014/main" val="239773636"/>
                    </a:ext>
                  </a:extLst>
                </a:gridCol>
                <a:gridCol w="1521309">
                  <a:extLst>
                    <a:ext uri="{9D8B030D-6E8A-4147-A177-3AD203B41FA5}">
                      <a16:colId xmlns:a16="http://schemas.microsoft.com/office/drawing/2014/main" val="1189415381"/>
                    </a:ext>
                  </a:extLst>
                </a:gridCol>
                <a:gridCol w="864096">
                  <a:extLst>
                    <a:ext uri="{9D8B030D-6E8A-4147-A177-3AD203B41FA5}">
                      <a16:colId xmlns:a16="http://schemas.microsoft.com/office/drawing/2014/main" val="2852703596"/>
                    </a:ext>
                  </a:extLst>
                </a:gridCol>
                <a:gridCol w="4464496">
                  <a:extLst>
                    <a:ext uri="{9D8B030D-6E8A-4147-A177-3AD203B41FA5}">
                      <a16:colId xmlns:a16="http://schemas.microsoft.com/office/drawing/2014/main" val="3044666262"/>
                    </a:ext>
                  </a:extLst>
                </a:gridCol>
                <a:gridCol w="4499443">
                  <a:extLst>
                    <a:ext uri="{9D8B030D-6E8A-4147-A177-3AD203B41FA5}">
                      <a16:colId xmlns:a16="http://schemas.microsoft.com/office/drawing/2014/main" val="1635546103"/>
                    </a:ext>
                  </a:extLst>
                </a:gridCol>
              </a:tblGrid>
              <a:tr h="279755">
                <a:tc>
                  <a:txBody>
                    <a:bodyPr/>
                    <a:lstStyle/>
                    <a:p>
                      <a:pPr algn="ctr"/>
                      <a:r>
                        <a:rPr lang="en-US" sz="1200" dirty="0"/>
                        <a:t>#</a:t>
                      </a:r>
                    </a:p>
                  </a:txBody>
                  <a:tcPr marR="36000" marT="45712" marB="45712"/>
                </a:tc>
                <a:tc>
                  <a:txBody>
                    <a:bodyPr/>
                    <a:lstStyle/>
                    <a:p>
                      <a:pPr algn="ctr"/>
                      <a:r>
                        <a:rPr lang="en-US" sz="1200" dirty="0">
                          <a:solidFill>
                            <a:schemeClr val="bg1"/>
                          </a:solidFill>
                        </a:rPr>
                        <a:t>Topic</a:t>
                      </a:r>
                    </a:p>
                  </a:txBody>
                  <a:tcPr marR="36000" marT="45712" marB="45712"/>
                </a:tc>
                <a:tc>
                  <a:txBody>
                    <a:bodyPr/>
                    <a:lstStyle/>
                    <a:p>
                      <a:pPr algn="ctr"/>
                      <a:r>
                        <a:rPr lang="en-US" sz="1200" kern="1200">
                          <a:solidFill>
                            <a:schemeClr val="bg1"/>
                          </a:solidFill>
                          <a:latin typeface="+mn-lt"/>
                          <a:ea typeface="+mn-ea"/>
                          <a:cs typeface="+mn-cs"/>
                        </a:rPr>
                        <a:t>Major Clause</a:t>
                      </a:r>
                      <a:endParaRPr lang="en-US" sz="1200" kern="1200" dirty="0">
                        <a:solidFill>
                          <a:schemeClr val="bg1"/>
                        </a:solidFill>
                        <a:latin typeface="+mn-lt"/>
                        <a:ea typeface="+mn-ea"/>
                        <a:cs typeface="+mn-cs"/>
                      </a:endParaRPr>
                    </a:p>
                  </a:txBody>
                  <a:tcPr marR="36000" marT="45712" marB="45712"/>
                </a:tc>
                <a:tc>
                  <a:txBody>
                    <a:bodyPr/>
                    <a:lstStyle/>
                    <a:p>
                      <a:pPr algn="ctr"/>
                      <a:r>
                        <a:rPr lang="en-US" sz="1200" dirty="0">
                          <a:solidFill>
                            <a:schemeClr val="bg1"/>
                          </a:solidFill>
                        </a:rPr>
                        <a:t>Description</a:t>
                      </a:r>
                    </a:p>
                  </a:txBody>
                  <a:tcPr marR="36000" marT="45712" marB="45712"/>
                </a:tc>
                <a:tc>
                  <a:txBody>
                    <a:bodyPr/>
                    <a:lstStyle/>
                    <a:p>
                      <a:pPr algn="ctr"/>
                      <a:r>
                        <a:rPr lang="en-US" sz="1200" dirty="0">
                          <a:solidFill>
                            <a:schemeClr val="bg1"/>
                          </a:solidFill>
                        </a:rPr>
                        <a:t>sections</a:t>
                      </a:r>
                    </a:p>
                  </a:txBody>
                  <a:tcPr marR="36000" marT="45712" marB="45712"/>
                </a:tc>
                <a:extLst>
                  <a:ext uri="{0D108BD9-81ED-4DB2-BD59-A6C34878D82A}">
                    <a16:rowId xmlns:a16="http://schemas.microsoft.com/office/drawing/2014/main" val="1706459108"/>
                  </a:ext>
                </a:extLst>
              </a:tr>
              <a:tr h="169090">
                <a:tc>
                  <a:txBody>
                    <a:bodyPr/>
                    <a:lstStyle/>
                    <a:p>
                      <a:r>
                        <a:rPr lang="en-US" sz="1100" kern="1200" dirty="0">
                          <a:solidFill>
                            <a:schemeClr val="dk1"/>
                          </a:solidFill>
                          <a:latin typeface="+mn-lt"/>
                          <a:ea typeface="+mn-ea"/>
                          <a:cs typeface="+mn-cs"/>
                        </a:rPr>
                        <a:t>1</a:t>
                      </a:r>
                    </a:p>
                  </a:txBody>
                  <a:tcPr marT="45712" marB="45712"/>
                </a:tc>
                <a:tc>
                  <a:txBody>
                    <a:bodyPr/>
                    <a:lstStyle/>
                    <a:p>
                      <a:r>
                        <a:rPr lang="en-US" sz="1100" kern="1200" dirty="0">
                          <a:solidFill>
                            <a:schemeClr val="dk1"/>
                          </a:solidFill>
                          <a:latin typeface="+mn-lt"/>
                          <a:ea typeface="+mn-ea"/>
                          <a:cs typeface="+mn-cs"/>
                        </a:rPr>
                        <a:t>Puncturing support</a:t>
                      </a:r>
                    </a:p>
                  </a:txBody>
                  <a:tcPr marT="45712" marB="45712"/>
                </a:tc>
                <a:tc>
                  <a:txBody>
                    <a:bodyPr/>
                    <a:lstStyle/>
                    <a:p>
                      <a:r>
                        <a:rPr lang="en-US" sz="1100" kern="1200" dirty="0">
                          <a:solidFill>
                            <a:schemeClr val="dk1"/>
                          </a:solidFill>
                          <a:latin typeface="+mn-lt"/>
                          <a:ea typeface="+mn-ea"/>
                          <a:cs typeface="+mn-cs"/>
                        </a:rPr>
                        <a:t>PHY</a:t>
                      </a: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967901264"/>
                  </a:ext>
                </a:extLst>
              </a:tr>
              <a:tr h="0">
                <a:tc>
                  <a:txBody>
                    <a:bodyPr/>
                    <a:lstStyle/>
                    <a:p>
                      <a:endParaRPr lang="en-US" sz="1100" dirty="0"/>
                    </a:p>
                  </a:txBody>
                  <a:tcPr marT="45712" marB="45712"/>
                </a:tc>
                <a:tc>
                  <a:txBody>
                    <a:bodyPr/>
                    <a:lstStyle/>
                    <a:p>
                      <a:r>
                        <a:rPr lang="en-US" sz="1100" dirty="0"/>
                        <a:t>TB operation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Trigger frame format and setting</a:t>
                      </a:r>
                    </a:p>
                  </a:txBody>
                  <a:tcPr marT="45712" marB="45712"/>
                </a:tc>
                <a:tc>
                  <a:txBody>
                    <a:bodyPr/>
                    <a:lstStyle/>
                    <a:p>
                      <a:r>
                        <a:rPr lang="en-US" sz="1100" kern="1200" dirty="0">
                          <a:solidFill>
                            <a:schemeClr val="dk1"/>
                          </a:solidFill>
                          <a:latin typeface="+mn-lt"/>
                          <a:ea typeface="+mn-ea"/>
                          <a:cs typeface="+mn-cs"/>
                        </a:rPr>
                        <a:t>9 – frame format</a:t>
                      </a:r>
                    </a:p>
                  </a:txBody>
                  <a:tcPr marT="45712" marB="45712"/>
                </a:tc>
                <a:extLst>
                  <a:ext uri="{0D108BD9-81ED-4DB2-BD59-A6C34878D82A}">
                    <a16:rowId xmlns:a16="http://schemas.microsoft.com/office/drawing/2014/main" val="16894368"/>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400"/>
                    </a:p>
                  </a:txBody>
                  <a:tcPr marT="45712" marB="45712"/>
                </a:tc>
                <a:tc>
                  <a:txBody>
                    <a:bodyPr/>
                    <a:lstStyle/>
                    <a:p>
                      <a:endParaRPr lang="en-US" sz="1400"/>
                    </a:p>
                  </a:txBody>
                  <a:tcPr marT="45712" marB="45712"/>
                </a:tc>
                <a:tc>
                  <a:txBody>
                    <a:bodyPr/>
                    <a:lstStyle/>
                    <a:p>
                      <a:endParaRPr lang="en-US" sz="1400" dirty="0"/>
                    </a:p>
                  </a:txBody>
                  <a:tcPr marT="45712" marB="45712"/>
                </a:tc>
                <a:tc>
                  <a:txBody>
                    <a:bodyPr/>
                    <a:lstStyle/>
                    <a:p>
                      <a:r>
                        <a:rPr lang="en-US" sz="1100" kern="1200" dirty="0">
                          <a:solidFill>
                            <a:schemeClr val="dk1"/>
                          </a:solidFill>
                          <a:latin typeface="+mn-lt"/>
                          <a:ea typeface="+mn-ea"/>
                          <a:cs typeface="+mn-cs"/>
                        </a:rPr>
                        <a:t>11 – TB Measurement exchange</a:t>
                      </a:r>
                    </a:p>
                  </a:txBody>
                  <a:tcPr marT="45712" marB="45712"/>
                </a:tc>
                <a:extLst>
                  <a:ext uri="{0D108BD9-81ED-4DB2-BD59-A6C34878D82A}">
                    <a16:rowId xmlns:a16="http://schemas.microsoft.com/office/drawing/2014/main" val="2191580554"/>
                  </a:ext>
                </a:extLst>
              </a:tr>
              <a:tr h="152392">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Secure LTF</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r>
                        <a:rPr lang="en-US" sz="1100" kern="1200" dirty="0">
                          <a:solidFill>
                            <a:schemeClr val="dk1"/>
                          </a:solidFill>
                          <a:latin typeface="+mn-lt"/>
                          <a:ea typeface="+mn-ea"/>
                          <a:cs typeface="+mn-cs"/>
                        </a:rPr>
                        <a:t>Secure LTF AES128 mapping to symbols </a:t>
                      </a:r>
                    </a:p>
                  </a:txBody>
                  <a:tcPr marT="45712" marB="45712"/>
                </a:tc>
                <a:tc>
                  <a:txBody>
                    <a:bodyPr/>
                    <a:lstStyle/>
                    <a:p>
                      <a:endParaRPr lang="en-US" sz="11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692266373"/>
                  </a:ext>
                </a:extLst>
              </a:tr>
              <a:tr h="0">
                <a:tc>
                  <a:txBody>
                    <a:bodyPr/>
                    <a:lstStyle/>
                    <a:p>
                      <a:endParaRPr lang="en-US" sz="1100" dirty="0"/>
                    </a:p>
                  </a:txBody>
                  <a:tcPr marT="45712" marB="45712"/>
                </a:tc>
                <a:tc>
                  <a:txBody>
                    <a:bodyPr/>
                    <a:lstStyle/>
                    <a:p>
                      <a:r>
                        <a:rPr lang="en-US" sz="1100" dirty="0"/>
                        <a:t>TB and NTB Negotiation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for 320MHz w/ and w/o Secure LTF</a:t>
                      </a:r>
                    </a:p>
                  </a:txBody>
                  <a:tcPr marT="45712" marB="45712"/>
                </a:tc>
                <a:tc>
                  <a:txBody>
                    <a:bodyPr/>
                    <a:lstStyle/>
                    <a:p>
                      <a:r>
                        <a:rPr lang="en-US" sz="1100" kern="1200" dirty="0">
                          <a:solidFill>
                            <a:schemeClr val="dk1"/>
                          </a:solidFill>
                          <a:latin typeface="+mn-lt"/>
                          <a:ea typeface="+mn-ea"/>
                          <a:cs typeface="+mn-cs"/>
                        </a:rPr>
                        <a:t>11 – TB and NTB negotiation</a:t>
                      </a:r>
                    </a:p>
                  </a:txBody>
                  <a:tcPr marT="45712" marB="45712"/>
                </a:tc>
                <a:extLst>
                  <a:ext uri="{0D108BD9-81ED-4DB2-BD59-A6C34878D82A}">
                    <a16:rowId xmlns:a16="http://schemas.microsoft.com/office/drawing/2014/main" val="116895975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marT="45712" marB="45712"/>
                </a:tc>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9 – LTF Parameters IE</a:t>
                      </a:r>
                    </a:p>
                  </a:txBody>
                  <a:tcPr marT="45712" marB="45712"/>
                </a:tc>
                <a:extLst>
                  <a:ext uri="{0D108BD9-81ED-4DB2-BD59-A6C34878D82A}">
                    <a16:rowId xmlns:a16="http://schemas.microsoft.com/office/drawing/2014/main" val="675646696"/>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TXVECTOR and RXVECTOR</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PHY</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Support in clause 36 for Ranging in the TXVECTOR, RXVECTOR and LTFVECTOR</a:t>
                      </a:r>
                    </a:p>
                  </a:txBody>
                  <a:tcPr marT="45712" marB="45712"/>
                </a:tc>
                <a:tc>
                  <a:txBody>
                    <a:bodyPr/>
                    <a:lstStyle/>
                    <a:p>
                      <a:r>
                        <a:rPr lang="en-US" sz="1100" kern="1200" dirty="0">
                          <a:solidFill>
                            <a:schemeClr val="dk1"/>
                          </a:solidFill>
                          <a:latin typeface="+mn-lt"/>
                          <a:ea typeface="+mn-ea"/>
                          <a:cs typeface="+mn-cs"/>
                        </a:rPr>
                        <a:t>36.2.2</a:t>
                      </a:r>
                    </a:p>
                  </a:txBody>
                  <a:tcPr marT="45712" marB="45712"/>
                </a:tc>
                <a:extLst>
                  <a:ext uri="{0D108BD9-81ED-4DB2-BD59-A6C34878D82A}">
                    <a16:rowId xmlns:a16="http://schemas.microsoft.com/office/drawing/2014/main" val="353515337"/>
                  </a:ext>
                </a:extLst>
              </a:tr>
              <a:tr h="0">
                <a:tc>
                  <a:txBody>
                    <a:bodyPr/>
                    <a:lstStyle/>
                    <a:p>
                      <a:endParaRPr lang="en-US" sz="1100" kern="1200" dirty="0">
                        <a:solidFill>
                          <a:schemeClr val="dk1"/>
                        </a:solidFill>
                        <a:latin typeface="+mn-lt"/>
                        <a:ea typeface="+mn-ea"/>
                        <a:cs typeface="+mn-cs"/>
                      </a:endParaRPr>
                    </a:p>
                  </a:txBody>
                  <a:tcPr marT="45712" marB="45712"/>
                </a:tc>
                <a:tc>
                  <a:txBody>
                    <a:bodyPr/>
                    <a:lstStyle/>
                    <a:p>
                      <a:r>
                        <a:rPr lang="en-US" sz="1100" kern="1200" dirty="0">
                          <a:solidFill>
                            <a:schemeClr val="dk1"/>
                          </a:solidFill>
                          <a:latin typeface="+mn-lt"/>
                          <a:ea typeface="+mn-ea"/>
                          <a:cs typeface="+mn-cs"/>
                        </a:rPr>
                        <a:t>Passive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MAC</a:t>
                      </a:r>
                    </a:p>
                  </a:txBody>
                  <a:tcPr marT="45712" marB="45712"/>
                </a:tc>
                <a:tc>
                  <a:txBody>
                    <a:bodyPr/>
                    <a:lstStyle/>
                    <a:p>
                      <a:r>
                        <a:rPr lang="en-US" sz="1100" kern="1200" dirty="0">
                          <a:solidFill>
                            <a:schemeClr val="dk1"/>
                          </a:solidFill>
                          <a:latin typeface="+mn-lt"/>
                          <a:ea typeface="+mn-ea"/>
                          <a:cs typeface="+mn-cs"/>
                        </a:rPr>
                        <a:t>Negotiation and measurement exchange using EHT for passive</a:t>
                      </a:r>
                    </a:p>
                  </a:txBody>
                  <a:tcPr marT="45712" marB="45712"/>
                </a:tc>
                <a:tc>
                  <a:txBody>
                    <a:bodyPr/>
                    <a:lstStyle/>
                    <a:p>
                      <a:r>
                        <a:rPr lang="en-US" sz="1100" dirty="0"/>
                        <a:t>9 – TF, </a:t>
                      </a:r>
                    </a:p>
                    <a:p>
                      <a:r>
                        <a:rPr lang="en-US" sz="1100" dirty="0"/>
                        <a:t>LMR (ISTA Passive TB Ranging Measurement Report element) (RSTA Passive TB Ranging Measurement Report element)</a:t>
                      </a:r>
                    </a:p>
                    <a:p>
                      <a:r>
                        <a:rPr lang="en-US" sz="1100" dirty="0"/>
                        <a:t>LCI (Passive TB Ranging LCI Table element)</a:t>
                      </a:r>
                    </a:p>
                    <a:p>
                      <a:r>
                        <a:rPr lang="en-US" sz="1100" dirty="0"/>
                        <a:t>(Passive TB Ranging Parameters subfield format and associated format and bandwidth table).</a:t>
                      </a:r>
                    </a:p>
                  </a:txBody>
                  <a:tcPr marT="45712" marB="45712"/>
                </a:tc>
                <a:extLst>
                  <a:ext uri="{0D108BD9-81ED-4DB2-BD59-A6C34878D82A}">
                    <a16:rowId xmlns:a16="http://schemas.microsoft.com/office/drawing/2014/main" val="3785766676"/>
                  </a:ext>
                </a:extLst>
              </a:tr>
              <a:tr h="0">
                <a:tc>
                  <a:txBody>
                    <a:bodyPr/>
                    <a:lstStyle/>
                    <a:p>
                      <a:endParaRPr lang="en-US" sz="1400" dirty="0"/>
                    </a:p>
                  </a:txBody>
                  <a:tcPr marT="45712" marB="45712"/>
                </a:tc>
                <a:tc>
                  <a:txBody>
                    <a:bodyPr/>
                    <a:lstStyle/>
                    <a:p>
                      <a:r>
                        <a:rPr lang="en-US" sz="1400" dirty="0"/>
                        <a:t>Tx procedure</a:t>
                      </a:r>
                    </a:p>
                  </a:txBody>
                  <a:tcPr marT="45712" marB="45712"/>
                </a:tc>
                <a:tc>
                  <a:txBody>
                    <a:bodyPr/>
                    <a:lstStyle/>
                    <a:p>
                      <a:r>
                        <a:rPr lang="en-US" sz="1400" dirty="0"/>
                        <a:t>PHY</a:t>
                      </a:r>
                    </a:p>
                  </a:txBody>
                  <a:tcPr marT="45712" marB="45712"/>
                </a:tc>
                <a:tc>
                  <a:txBody>
                    <a:bodyPr/>
                    <a:lstStyle/>
                    <a:p>
                      <a:r>
                        <a:rPr lang="en-US" sz="1400" dirty="0"/>
                        <a:t>EHT Transmit procedure</a:t>
                      </a:r>
                    </a:p>
                  </a:txBody>
                  <a:tcPr marT="45712" marB="45712"/>
                </a:tc>
                <a:tc>
                  <a:txBody>
                    <a:bodyPr/>
                    <a:lstStyle/>
                    <a:p>
                      <a:r>
                        <a:rPr lang="en-US" sz="1400" dirty="0"/>
                        <a:t>Equivalent text to 27.3.21 HE transmit procedure needed to deal with TOD registering. </a:t>
                      </a:r>
                    </a:p>
                  </a:txBody>
                  <a:tcPr marT="45712" marB="45712"/>
                </a:tc>
                <a:extLst>
                  <a:ext uri="{0D108BD9-81ED-4DB2-BD59-A6C34878D82A}">
                    <a16:rowId xmlns:a16="http://schemas.microsoft.com/office/drawing/2014/main" val="1912516262"/>
                  </a:ext>
                </a:extLst>
              </a:tr>
            </a:tbl>
          </a:graphicData>
        </a:graphic>
      </p:graphicFrame>
    </p:spTree>
    <p:extLst>
      <p:ext uri="{BB962C8B-B14F-4D97-AF65-F5344CB8AC3E}">
        <p14:creationId xmlns:p14="http://schemas.microsoft.com/office/powerpoint/2010/main" val="318815494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802.11bk draft, instruct the technical editor to incorporate it in the 802.11bk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TGbk</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TGbk</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TGbk</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TGbk</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TGbk</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TGbk</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P802.11bk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70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71</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72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May 2024</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F950F3-A6AC-4DD5-BA51-76F0BEFDC7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C949BD2-6B91-43AE-8C2E-2F7C5B77515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C6604B5-A30F-495F-AFF7-749DE439E6EF}"/>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56CFA9C4-F650-4F2C-86B7-6502F58A21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4008356-9290-4F51-9130-DF936638A439}"/>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416924473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err="1">
                <a:solidFill>
                  <a:schemeClr val="tx2"/>
                </a:solidFill>
              </a:rPr>
              <a:t>TGbk</a:t>
            </a:r>
            <a:r>
              <a:rPr lang="en-US" altLang="en-US" dirty="0">
                <a:solidFill>
                  <a:schemeClr val="tx2"/>
                </a:solidFill>
              </a:rPr>
              <a:t> Telecon – June 20</a:t>
            </a:r>
            <a:r>
              <a:rPr lang="en-US" altLang="en-US" baseline="30000" dirty="0">
                <a:solidFill>
                  <a:schemeClr val="tx2"/>
                </a:solidFill>
              </a:rPr>
              <a:t>th</a:t>
            </a:r>
            <a:endParaRPr lang="en-US" dirty="0"/>
          </a:p>
        </p:txBody>
      </p:sp>
      <p:sp>
        <p:nvSpPr>
          <p:cNvPr id="3" name="Content Placeholder 2"/>
          <p:cNvSpPr>
            <a:spLocks noGrp="1"/>
          </p:cNvSpPr>
          <p:nvPr>
            <p:ph idx="1"/>
          </p:nvPr>
        </p:nvSpPr>
        <p:spPr>
          <a:xfrm>
            <a:off x="914401" y="1560288"/>
            <a:ext cx="10361084" cy="4821039"/>
          </a:xfrm>
        </p:spPr>
        <p:txBody>
          <a:bodyPr/>
          <a:lstStyle/>
          <a:p>
            <a:pPr algn="just">
              <a:spcBef>
                <a:spcPct val="20000"/>
              </a:spcBef>
              <a:buFontTx/>
              <a:buChar char="•"/>
            </a:pPr>
            <a:r>
              <a:rPr lang="en-US" sz="1600" b="0" dirty="0"/>
              <a:t>Call the meeting to order (3min)</a:t>
            </a:r>
          </a:p>
          <a:p>
            <a:pPr algn="just">
              <a:spcBef>
                <a:spcPct val="20000"/>
              </a:spcBef>
              <a:buFontTx/>
              <a:buChar char="•"/>
            </a:pPr>
            <a:r>
              <a:rPr lang="en-US" altLang="en-US" sz="1600" b="0" dirty="0"/>
              <a:t>Review IEEE-SA patent policy, duty to inform, call for potential essential patents, guidelines for anti-trust and competition laws and participation on individual basis in IEEE 802 meeting, IEEE-SA copyrights policy (9 min).</a:t>
            </a:r>
          </a:p>
          <a:p>
            <a:pPr algn="just">
              <a:spcBef>
                <a:spcPct val="20000"/>
              </a:spcBef>
              <a:buFontTx/>
              <a:buChar char="•"/>
            </a:pPr>
            <a:r>
              <a:rPr lang="en-US" sz="1600" b="0" dirty="0"/>
              <a:t>Attendance reminder – </a:t>
            </a:r>
            <a:r>
              <a:rPr lang="en-US" sz="1600" dirty="0"/>
              <a:t>we’re now using IMAT</a:t>
            </a:r>
            <a:r>
              <a:rPr lang="en-US" sz="1600" b="0" dirty="0"/>
              <a:t>.</a:t>
            </a:r>
          </a:p>
          <a:p>
            <a:pPr algn="just">
              <a:spcBef>
                <a:spcPct val="20000"/>
              </a:spcBef>
              <a:buFontTx/>
              <a:buChar char="•"/>
            </a:pPr>
            <a:r>
              <a:rPr lang="en-US" altLang="en-US" sz="1600" b="0" dirty="0"/>
              <a:t>Agenda setting for this telecon (5 min).</a:t>
            </a:r>
          </a:p>
          <a:p>
            <a:pPr algn="just">
              <a:spcBef>
                <a:spcPct val="20000"/>
              </a:spcBef>
              <a:buFontTx/>
              <a:buChar char="•"/>
            </a:pPr>
            <a:r>
              <a:rPr lang="en-US" sz="1600" b="0" dirty="0"/>
              <a:t>Review technical submissions towards amendment text (as time permits)</a:t>
            </a:r>
          </a:p>
          <a:p>
            <a:pPr algn="just">
              <a:spcBef>
                <a:spcPct val="20000"/>
              </a:spcBef>
              <a:buFontTx/>
              <a:buChar char="•"/>
            </a:pPr>
            <a:r>
              <a:rPr lang="en-US" sz="1600" b="0" dirty="0" err="1"/>
              <a:t>AoB</a:t>
            </a:r>
            <a:endParaRPr lang="en-US" sz="1600" b="0" dirty="0"/>
          </a:p>
          <a:p>
            <a:pPr algn="just">
              <a:spcBef>
                <a:spcPct val="20000"/>
              </a:spcBef>
              <a:buFontTx/>
              <a:buChar char="•"/>
            </a:pPr>
            <a:r>
              <a:rPr lang="en-US" sz="1600" b="0" dirty="0"/>
              <a:t>Adjourn</a:t>
            </a:r>
          </a:p>
          <a:p>
            <a:pPr lvl="1" algn="just">
              <a:spcBef>
                <a:spcPct val="20000"/>
              </a:spcBef>
              <a:buFontTx/>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08743189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959"/>
          </a:xfrm>
        </p:spPr>
        <p:txBody>
          <a:bodyPr/>
          <a:lstStyle/>
          <a:p>
            <a:r>
              <a:rPr lang="en-US" altLang="en-US" dirty="0">
                <a:solidFill>
                  <a:schemeClr val="tx2"/>
                </a:solidFill>
              </a:rPr>
              <a:t>Submission List for the June </a:t>
            </a:r>
            <a:r>
              <a:rPr lang="en-US" altLang="en-US">
                <a:solidFill>
                  <a:schemeClr val="tx2"/>
                </a:solidFill>
              </a:rPr>
              <a:t>20</a:t>
            </a:r>
            <a:r>
              <a:rPr lang="en-US" altLang="en-US" baseline="30000">
                <a:solidFill>
                  <a:schemeClr val="tx2"/>
                </a:solidFill>
              </a:rPr>
              <a:t>th</a:t>
            </a:r>
            <a:r>
              <a:rPr lang="en-US" altLang="en-US">
                <a:solidFill>
                  <a:schemeClr val="tx2"/>
                </a:solidFill>
              </a:rPr>
              <a:t> meeting</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85650478"/>
              </p:ext>
            </p:extLst>
          </p:nvPr>
        </p:nvGraphicFramePr>
        <p:xfrm>
          <a:off x="914401" y="1260086"/>
          <a:ext cx="10460566" cy="3352640"/>
        </p:xfrm>
        <a:graphic>
          <a:graphicData uri="http://schemas.openxmlformats.org/drawingml/2006/table">
            <a:tbl>
              <a:tblPr firstRow="1" bandRow="1">
                <a:tableStyleId>{21E4AEA4-8DFA-4A89-87EB-49C32662AFE0}</a:tableStyleId>
              </a:tblPr>
              <a:tblGrid>
                <a:gridCol w="1046095">
                  <a:extLst>
                    <a:ext uri="{9D8B030D-6E8A-4147-A177-3AD203B41FA5}">
                      <a16:colId xmlns:a16="http://schemas.microsoft.com/office/drawing/2014/main" val="20000"/>
                    </a:ext>
                  </a:extLst>
                </a:gridCol>
                <a:gridCol w="1603810">
                  <a:extLst>
                    <a:ext uri="{9D8B030D-6E8A-4147-A177-3AD203B41FA5}">
                      <a16:colId xmlns:a16="http://schemas.microsoft.com/office/drawing/2014/main" val="20001"/>
                    </a:ext>
                  </a:extLst>
                </a:gridCol>
                <a:gridCol w="4811431">
                  <a:extLst>
                    <a:ext uri="{9D8B030D-6E8A-4147-A177-3AD203B41FA5}">
                      <a16:colId xmlns:a16="http://schemas.microsoft.com/office/drawing/2014/main" val="20002"/>
                    </a:ext>
                  </a:extLst>
                </a:gridCol>
                <a:gridCol w="1824719">
                  <a:extLst>
                    <a:ext uri="{9D8B030D-6E8A-4147-A177-3AD203B41FA5}">
                      <a16:colId xmlns:a16="http://schemas.microsoft.com/office/drawing/2014/main" val="3219614300"/>
                    </a:ext>
                  </a:extLst>
                </a:gridCol>
                <a:gridCol w="1174511">
                  <a:extLst>
                    <a:ext uri="{9D8B030D-6E8A-4147-A177-3AD203B41FA5}">
                      <a16:colId xmlns:a16="http://schemas.microsoft.com/office/drawing/2014/main" val="20003"/>
                    </a:ext>
                  </a:extLst>
                </a:gridCol>
              </a:tblGrid>
              <a:tr h="279755">
                <a:tc>
                  <a:txBody>
                    <a:bodyPr/>
                    <a:lstStyle/>
                    <a:p>
                      <a:pPr algn="ctr"/>
                      <a:r>
                        <a:rPr lang="en-US" sz="1600" dirty="0"/>
                        <a:t>DCN</a:t>
                      </a:r>
                    </a:p>
                  </a:txBody>
                  <a:tcPr marR="36000" marT="45712" marB="45712"/>
                </a:tc>
                <a:tc>
                  <a:txBody>
                    <a:bodyPr/>
                    <a:lstStyle/>
                    <a:p>
                      <a:pPr algn="ctr"/>
                      <a:r>
                        <a:rPr lang="en-US" sz="1600" dirty="0">
                          <a:solidFill>
                            <a:schemeClr val="bg1"/>
                          </a:solidFill>
                        </a:rPr>
                        <a:t>Presenter</a:t>
                      </a:r>
                    </a:p>
                  </a:txBody>
                  <a:tcPr marR="36000" marT="45712" marB="45712"/>
                </a:tc>
                <a:tc>
                  <a:txBody>
                    <a:bodyPr/>
                    <a:lstStyle/>
                    <a:p>
                      <a:pPr algn="ctr"/>
                      <a:r>
                        <a:rPr lang="en-US" sz="1600" kern="1200" dirty="0">
                          <a:solidFill>
                            <a:schemeClr val="bg1"/>
                          </a:solidFill>
                          <a:latin typeface="+mn-lt"/>
                          <a:ea typeface="+mn-ea"/>
                          <a:cs typeface="+mn-cs"/>
                        </a:rPr>
                        <a:t>Title</a:t>
                      </a:r>
                    </a:p>
                  </a:txBody>
                  <a:tcPr marR="36000" marT="45712" marB="45712"/>
                </a:tc>
                <a:tc>
                  <a:txBody>
                    <a:bodyPr/>
                    <a:lstStyle/>
                    <a:p>
                      <a:pPr algn="ctr"/>
                      <a:r>
                        <a:rPr lang="en-US" sz="1600" dirty="0">
                          <a:solidFill>
                            <a:schemeClr val="bg1"/>
                          </a:solidFill>
                        </a:rPr>
                        <a:t>Topic</a:t>
                      </a:r>
                    </a:p>
                  </a:txBody>
                  <a:tcPr marR="36000" marT="45712" marB="45712"/>
                </a:tc>
                <a:tc>
                  <a:txBody>
                    <a:bodyPr/>
                    <a:lstStyle/>
                    <a:p>
                      <a:pPr algn="ctr"/>
                      <a:r>
                        <a:rPr lang="en-US" sz="1600" dirty="0">
                          <a:solidFill>
                            <a:schemeClr val="bg1"/>
                          </a:solidFill>
                        </a:rPr>
                        <a:t>Time</a:t>
                      </a:r>
                    </a:p>
                  </a:txBody>
                  <a:tcPr marR="36000" marT="45712" marB="45712"/>
                </a:tc>
                <a:extLst>
                  <a:ext uri="{0D108BD9-81ED-4DB2-BD59-A6C34878D82A}">
                    <a16:rowId xmlns:a16="http://schemas.microsoft.com/office/drawing/2014/main" val="10000"/>
                  </a:ext>
                </a:extLst>
              </a:tr>
              <a:tr h="169090">
                <a:tc>
                  <a:txBody>
                    <a:bodyPr/>
                    <a:lstStyle/>
                    <a:p>
                      <a:r>
                        <a:rPr lang="en-US" sz="1400" kern="1200" dirty="0">
                          <a:solidFill>
                            <a:schemeClr val="dk1"/>
                          </a:solidFill>
                          <a:latin typeface="+mn-lt"/>
                          <a:ea typeface="+mn-ea"/>
                          <a:cs typeface="+mn-cs"/>
                        </a:rPr>
                        <a:t>11-23-569</a:t>
                      </a:r>
                    </a:p>
                  </a:txBody>
                  <a:tcPr marT="45712" marB="45712"/>
                </a:tc>
                <a:tc>
                  <a:txBody>
                    <a:bodyPr/>
                    <a:lstStyle/>
                    <a:p>
                      <a:r>
                        <a:rPr lang="en-US" sz="1400" kern="1200" dirty="0">
                          <a:solidFill>
                            <a:schemeClr val="dk1"/>
                          </a:solidFill>
                          <a:latin typeface="+mn-lt"/>
                          <a:ea typeface="+mn-ea"/>
                          <a:cs typeface="+mn-cs"/>
                        </a:rPr>
                        <a:t>Jonathan Segev</a:t>
                      </a:r>
                    </a:p>
                  </a:txBody>
                  <a:tcPr marT="45712" marB="45712"/>
                </a:tc>
                <a:tc>
                  <a:txBody>
                    <a:bodyPr/>
                    <a:lstStyle/>
                    <a:p>
                      <a:r>
                        <a:rPr lang="en-US" sz="1400" kern="1200" dirty="0">
                          <a:solidFill>
                            <a:schemeClr val="dk1"/>
                          </a:solidFill>
                          <a:latin typeface="+mn-lt"/>
                          <a:ea typeface="+mn-ea"/>
                          <a:cs typeface="+mn-cs"/>
                        </a:rPr>
                        <a:t>Agenda slide deck</a:t>
                      </a:r>
                    </a:p>
                  </a:txBody>
                  <a:tcPr marT="45712" marB="45712"/>
                </a:tc>
                <a:tc>
                  <a:txBody>
                    <a:bodyPr/>
                    <a:lstStyle/>
                    <a:p>
                      <a:r>
                        <a:rPr lang="en-US" sz="1400" kern="1200" dirty="0">
                          <a:solidFill>
                            <a:schemeClr val="dk1"/>
                          </a:solidFill>
                          <a:latin typeface="+mn-lt"/>
                          <a:ea typeface="+mn-ea"/>
                          <a:cs typeface="+mn-cs"/>
                        </a:rPr>
                        <a:t>Agenda</a:t>
                      </a:r>
                    </a:p>
                  </a:txBody>
                  <a:tcPr marT="45712" marB="45712"/>
                </a:tc>
                <a:tc>
                  <a:txBody>
                    <a:bodyPr/>
                    <a:lstStyle/>
                    <a:p>
                      <a:r>
                        <a:rPr lang="en-US" sz="1400" kern="1200" dirty="0">
                          <a:solidFill>
                            <a:schemeClr val="dk1"/>
                          </a:solidFill>
                          <a:latin typeface="+mn-lt"/>
                          <a:ea typeface="+mn-ea"/>
                          <a:cs typeface="+mn-cs"/>
                        </a:rPr>
                        <a:t>As needed</a:t>
                      </a:r>
                    </a:p>
                  </a:txBody>
                  <a:tcPr marT="45712" marB="45712"/>
                </a:tc>
                <a:extLst>
                  <a:ext uri="{0D108BD9-81ED-4DB2-BD59-A6C34878D82A}">
                    <a16:rowId xmlns:a16="http://schemas.microsoft.com/office/drawing/2014/main" val="10001"/>
                  </a:ext>
                </a:extLst>
              </a:tr>
              <a:tr h="0">
                <a:tc>
                  <a:txBody>
                    <a:bodyPr/>
                    <a:lstStyle/>
                    <a:p>
                      <a:r>
                        <a:rPr lang="en-US" sz="1400" kern="1200" dirty="0">
                          <a:solidFill>
                            <a:schemeClr val="dk1"/>
                          </a:solidFill>
                          <a:latin typeface="+mn-lt"/>
                          <a:ea typeface="+mn-ea"/>
                          <a:cs typeface="+mn-cs"/>
                        </a:rPr>
                        <a:t>11-23-887</a:t>
                      </a:r>
                    </a:p>
                  </a:txBody>
                  <a:tcPr marT="45712" marB="45712"/>
                </a:tc>
                <a:tc>
                  <a:txBody>
                    <a:bodyPr/>
                    <a:lstStyle/>
                    <a:p>
                      <a:r>
                        <a:rPr lang="en-US" sz="1400" kern="1200" dirty="0">
                          <a:solidFill>
                            <a:schemeClr val="dk1"/>
                          </a:solidFill>
                          <a:latin typeface="+mn-lt"/>
                          <a:ea typeface="+mn-ea"/>
                          <a:cs typeface="+mn-cs"/>
                        </a:rPr>
                        <a:t>Yanjun Sun</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Trigger frame format for TB Ranging</a:t>
                      </a: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mn-ea"/>
                          <a:cs typeface="+mn-cs"/>
                        </a:rPr>
                        <a:t>Amendment text</a:t>
                      </a:r>
                    </a:p>
                  </a:txBody>
                  <a:tcPr marT="45712" marB="45712"/>
                </a:tc>
                <a:tc>
                  <a:txBody>
                    <a:bodyPr/>
                    <a:lstStyle/>
                    <a:p>
                      <a:r>
                        <a:rPr lang="en-US" sz="1400" dirty="0"/>
                        <a:t>As time permits</a:t>
                      </a:r>
                    </a:p>
                  </a:txBody>
                  <a:tcPr marT="45712" marB="45712"/>
                </a:tc>
                <a:extLst>
                  <a:ext uri="{0D108BD9-81ED-4DB2-BD59-A6C34878D82A}">
                    <a16:rowId xmlns:a16="http://schemas.microsoft.com/office/drawing/2014/main" val="10002"/>
                  </a:ext>
                </a:extLst>
              </a:tr>
              <a:tr h="0">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10009"/>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868341811"/>
                  </a:ext>
                </a:extLst>
              </a:tr>
              <a:tr h="0">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tc>
                  <a:txBody>
                    <a:bodyPr/>
                    <a:lstStyle/>
                    <a:p>
                      <a:endParaRPr lang="en-US" dirty="0"/>
                    </a:p>
                  </a:txBody>
                  <a:tcPr marT="45712" marB="45712"/>
                </a:tc>
                <a:extLst>
                  <a:ext uri="{0D108BD9-81ED-4DB2-BD59-A6C34878D82A}">
                    <a16:rowId xmlns:a16="http://schemas.microsoft.com/office/drawing/2014/main" val="1142323225"/>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621250036"/>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281966889"/>
                  </a:ext>
                </a:extLst>
              </a:tr>
              <a:tr h="0">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extLst>
                  <a:ext uri="{0D108BD9-81ED-4DB2-BD59-A6C34878D82A}">
                    <a16:rowId xmlns:a16="http://schemas.microsoft.com/office/drawing/2014/main" val="3408709058"/>
                  </a:ext>
                </a:extLst>
              </a:tr>
              <a:tr h="0">
                <a:tc>
                  <a:txBody>
                    <a:bodyPr/>
                    <a:lstStyle/>
                    <a:p>
                      <a:endParaRPr lang="en-US" sz="1400" dirty="0"/>
                    </a:p>
                  </a:txBody>
                  <a:tcPr marT="45712" marB="45712"/>
                </a:tc>
                <a:tc>
                  <a:txBody>
                    <a:bodyPr/>
                    <a:lstStyle/>
                    <a:p>
                      <a:endParaRPr lang="en-US" sz="1400" dirty="0"/>
                    </a:p>
                  </a:txBody>
                  <a:tcPr marT="45712" marB="45712"/>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marT="45712" marB="45712"/>
                </a:tc>
                <a:tc>
                  <a:txBody>
                    <a:bodyPr/>
                    <a:lstStyle/>
                    <a:p>
                      <a:endParaRPr lang="en-US" sz="1400" dirty="0"/>
                    </a:p>
                  </a:txBody>
                  <a:tcPr marT="45712" marB="45712"/>
                </a:tc>
                <a:tc>
                  <a:txBody>
                    <a:bodyPr/>
                    <a:lstStyle/>
                    <a:p>
                      <a:endParaRPr lang="en-US" sz="1400" dirty="0"/>
                    </a:p>
                  </a:txBody>
                  <a:tcPr marT="45712" marB="45712"/>
                </a:tc>
                <a:extLst>
                  <a:ext uri="{0D108BD9-81ED-4DB2-BD59-A6C34878D82A}">
                    <a16:rowId xmlns:a16="http://schemas.microsoft.com/office/drawing/2014/main" val="2584876864"/>
                  </a:ext>
                </a:extLst>
              </a:tr>
            </a:tbl>
          </a:graphicData>
        </a:graphic>
      </p:graphicFrame>
    </p:spTree>
    <p:extLst>
      <p:ext uri="{BB962C8B-B14F-4D97-AF65-F5344CB8AC3E}">
        <p14:creationId xmlns:p14="http://schemas.microsoft.com/office/powerpoint/2010/main" val="200310954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Review Submissions</a:t>
            </a:r>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1976725893"/>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sz="6000" dirty="0"/>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a:solidFill>
                  <a:schemeClr val="tx2"/>
                </a:solidFill>
              </a:rPr>
              <a:t>Adjourn</a:t>
            </a:r>
            <a:endParaRPr lang="en-US" sz="6000" dirty="0">
              <a:solidFill>
                <a:schemeClr val="tx2"/>
              </a:solidFill>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May 2024</a:t>
            </a:r>
            <a:endParaRPr lang="en-GB" dirty="0"/>
          </a:p>
        </p:txBody>
      </p:sp>
    </p:spTree>
    <p:extLst>
      <p:ext uri="{BB962C8B-B14F-4D97-AF65-F5344CB8AC3E}">
        <p14:creationId xmlns:p14="http://schemas.microsoft.com/office/powerpoint/2010/main" val="24325378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914401" y="2052091"/>
            <a:ext cx="10361084" cy="4113213"/>
          </a:xfrm>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May 2024</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theme/theme1.xml><?xml version="1.0" encoding="utf-8"?>
<a:theme xmlns:a="http://schemas.openxmlformats.org/drawingml/2006/main" name="Office Theme">
  <a:themeElements>
    <a:clrScheme name="Custom 6">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
  <TotalTime>152225</TotalTime>
  <Words>6331</Words>
  <Application>Microsoft Office PowerPoint</Application>
  <PresentationFormat>Widescreen</PresentationFormat>
  <Paragraphs>1013</Paragraphs>
  <Slides>77</Slides>
  <Notes>18</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77</vt:i4>
      </vt:variant>
    </vt:vector>
  </HeadingPairs>
  <TitlesOfParts>
    <vt:vector size="87" baseType="lpstr">
      <vt:lpstr>Arial</vt:lpstr>
      <vt:lpstr>Arial Unicode MS</vt:lpstr>
      <vt:lpstr>Calibri</vt:lpstr>
      <vt:lpstr>DejaVu Sans</vt:lpstr>
      <vt:lpstr>Monotype Sorts</vt:lpstr>
      <vt:lpstr>Montserrat</vt:lpstr>
      <vt:lpstr>Times</vt:lpstr>
      <vt:lpstr>Times New Roman</vt:lpstr>
      <vt:lpstr>Office Theme</vt:lpstr>
      <vt:lpstr>Document</vt:lpstr>
      <vt:lpstr>TGbk Next Generation Positioning  Agenda for the May Interim Meeting and  the Following Telecons</vt:lpstr>
      <vt:lpstr>IEEE 802.11 Task Group BK 320MHz Positioning</vt:lpstr>
      <vt:lpstr>Task Group BK Leadership 320MHz Positioning</vt:lpstr>
      <vt:lpstr>Abstract</vt:lpstr>
      <vt:lpstr>Logistics</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May IEEE  802.11 Plenary Meeting Week Agenda</vt:lpstr>
      <vt:lpstr>Submission List for the week (1)</vt:lpstr>
      <vt:lpstr>May IEEE Meeting –  May 13th PM1 </vt:lpstr>
      <vt:lpstr>Submission List for the May 13th meeting</vt:lpstr>
      <vt:lpstr>Consider Motions</vt:lpstr>
      <vt:lpstr>LB 286 Results</vt:lpstr>
      <vt:lpstr>Re-affirmation of TG vice chairs and secretary.</vt:lpstr>
      <vt:lpstr>Review Submissions</vt:lpstr>
      <vt:lpstr>PowerPoint Presentation</vt:lpstr>
      <vt:lpstr>May IEEE Meeting –  May 14th PM1 </vt:lpstr>
      <vt:lpstr>Submission List for the May 14th</vt:lpstr>
      <vt:lpstr>Consider telecon minutes </vt:lpstr>
      <vt:lpstr>Review Submissions</vt:lpstr>
      <vt:lpstr>PowerPoint Presentation</vt:lpstr>
      <vt:lpstr>May IEEE Meeting –  May 15th PM2</vt:lpstr>
      <vt:lpstr>Submission List for the May 15th PM2 meeting</vt:lpstr>
      <vt:lpstr>AOB</vt:lpstr>
      <vt:lpstr>PowerPoint Presentation</vt:lpstr>
      <vt:lpstr>May IEEE Meeting –  May 16th PM1</vt:lpstr>
      <vt:lpstr>Submission List for the May 16th PM1</vt:lpstr>
      <vt:lpstr>Review Submissions</vt:lpstr>
      <vt:lpstr>TGbk Projected Timeline (previous)</vt:lpstr>
      <vt:lpstr>Scheduled TGbk telecons</vt:lpstr>
      <vt:lpstr>PowerPoint Presentation</vt:lpstr>
      <vt:lpstr>PowerPoint Presentation</vt:lpstr>
      <vt:lpstr>April 30th Telecon</vt:lpstr>
      <vt:lpstr>Submission List for the April 30th Telecon</vt:lpstr>
      <vt:lpstr>LB 286 Status</vt:lpstr>
      <vt:lpstr>Comment Assignment</vt:lpstr>
      <vt:lpstr>Submission pipeline</vt:lpstr>
      <vt:lpstr>Scheduled TGbk telecons</vt:lpstr>
      <vt:lpstr>PowerPoint Presentation</vt:lpstr>
      <vt:lpstr>PowerPoint Presentation</vt:lpstr>
      <vt:lpstr>May 7th Telecon</vt:lpstr>
      <vt:lpstr>Submission List for the May 7th Telecon</vt:lpstr>
      <vt:lpstr>Submission pipeline</vt:lpstr>
      <vt:lpstr>Scheduled TGbk telecons</vt:lpstr>
      <vt:lpstr>PowerPoint Presentation</vt:lpstr>
      <vt:lpstr>PowerPoint Presentation</vt:lpstr>
      <vt:lpstr>Identify topics for draft completion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lpstr>PowerPoint Presentation</vt:lpstr>
      <vt:lpstr>TGbk Telecon – June 20th</vt:lpstr>
      <vt:lpstr>Submission List for the June 20th meeting</vt:lpstr>
      <vt:lpstr>Review Submissions</vt:lpstr>
      <vt:lpstr>PowerPoint Presentation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764</cp:revision>
  <cp:lastPrinted>1601-01-01T00:00:00Z</cp:lastPrinted>
  <dcterms:created xsi:type="dcterms:W3CDTF">2018-08-06T10:28:59Z</dcterms:created>
  <dcterms:modified xsi:type="dcterms:W3CDTF">2024-05-14T11:28:31Z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e0fefc8e-efe4-41e0-baf1-140a4ea19220</vt:lpwstr>
  </property>
  <property fmtid="{D5CDD505-2E9C-101B-9397-08002B2CF9AE}" pid="3" name="CTP_TimeStamp">
    <vt:lpwstr>2020-08-21 00:51:45Z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