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83" r:id="rId4"/>
    <p:sldId id="275" r:id="rId5"/>
    <p:sldId id="267" r:id="rId6"/>
    <p:sldId id="280" r:id="rId7"/>
    <p:sldId id="282" r:id="rId8"/>
    <p:sldId id="281" r:id="rId9"/>
    <p:sldId id="273" r:id="rId10"/>
    <p:sldId id="279" r:id="rId11"/>
    <p:sldId id="264" r:id="rId12"/>
    <p:sldId id="272" r:id="rId13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94"/>
  </p:normalViewPr>
  <p:slideViewPr>
    <p:cSldViewPr>
      <p:cViewPr varScale="1">
        <p:scale>
          <a:sx n="161" d="100"/>
          <a:sy n="161" d="100"/>
        </p:scale>
        <p:origin x="504" y="200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802.11-24/0623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802.11-24/0623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802.11-24/0623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802.11-24/0623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de-DE"/>
              <a:t>doc.: IEEE 802.11-24/0623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68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802.11-24/0623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485900"/>
            <a:ext cx="3808413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802.11-24/0623r0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228184" y="4856560"/>
            <a:ext cx="2281233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Coex</a:t>
            </a:r>
            <a:r>
              <a:rPr lang="en-GB" dirty="0"/>
              <a:t> SC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2024-05-16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912886"/>
              </p:ext>
            </p:extLst>
          </p:nvPr>
        </p:nvGraphicFramePr>
        <p:xfrm>
          <a:off x="1524000" y="1707654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2514600" progId="Word.Document.8">
                  <p:embed/>
                </p:oleObj>
              </mc:Choice>
              <mc:Fallback>
                <p:oleObj name="Document" r:id="rId3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07654"/>
                        <a:ext cx="6096000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D37C7-86CE-8D8E-8A8B-F6760BECE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Telcos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D3F1B-B9F4-63CB-5805-C0A4E3EB2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telco scheduled.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93961-FDD9-8EEE-4EBC-C3268EEBE3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4989D-4D70-AECA-3D35-5F85CF792B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E4E450-3F7B-C977-288A-9D6CE5DBD0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842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30593" y="267874"/>
            <a:ext cx="1781167" cy="204788"/>
          </a:xfrm>
        </p:spPr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859000" y="4856560"/>
            <a:ext cx="1745448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References for this week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0593" y="1485901"/>
            <a:ext cx="7973855" cy="3156347"/>
          </a:xfrm>
          <a:ln/>
        </p:spPr>
        <p:txBody>
          <a:bodyPr/>
          <a:lstStyle/>
          <a:p>
            <a:r>
              <a:rPr lang="en-US" dirty="0"/>
              <a:t>Agenda for this week:				11-24/0620</a:t>
            </a:r>
          </a:p>
          <a:p>
            <a:r>
              <a:rPr lang="en-US" dirty="0"/>
              <a:t>Snapshot Slide:						11-24/0621</a:t>
            </a:r>
          </a:p>
          <a:p>
            <a:r>
              <a:rPr lang="en-US" dirty="0"/>
              <a:t>Meeting / Chair’s Slide Deck:		11-24/0622</a:t>
            </a:r>
          </a:p>
          <a:p>
            <a:r>
              <a:rPr lang="en-US" dirty="0"/>
              <a:t>Closing report:						11-24/0623</a:t>
            </a:r>
          </a:p>
          <a:p>
            <a:r>
              <a:rPr lang="en-US" dirty="0"/>
              <a:t>Meeting minutes:					11-24/0932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A73AD-25FB-F0D2-7D67-1E211FDCF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Submissions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F40C22-0964-6283-44DC-66F791834A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6AEE5-1856-910F-6275-BD85A2F241C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6065543-057D-1CC3-FFF5-0368799E25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E04B8A0-4404-0DB2-37AE-C47566E603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205945"/>
              </p:ext>
            </p:extLst>
          </p:nvPr>
        </p:nvGraphicFramePr>
        <p:xfrm>
          <a:off x="1687513" y="1419622"/>
          <a:ext cx="5771024" cy="3084511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4204737">
                  <a:extLst>
                    <a:ext uri="{9D8B030D-6E8A-4147-A177-3AD203B41FA5}">
                      <a16:colId xmlns:a16="http://schemas.microsoft.com/office/drawing/2014/main" val="253797500"/>
                    </a:ext>
                  </a:extLst>
                </a:gridCol>
                <a:gridCol w="1566287">
                  <a:extLst>
                    <a:ext uri="{9D8B030D-6E8A-4147-A177-3AD203B41FA5}">
                      <a16:colId xmlns:a16="http://schemas.microsoft.com/office/drawing/2014/main" val="1050621624"/>
                    </a:ext>
                  </a:extLst>
                </a:gridCol>
              </a:tblGrid>
              <a:tr h="21143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sng" strike="noStrike">
                          <a:effectLst/>
                        </a:rPr>
                        <a:t>Bluetooth SG update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8" marR="9328" marT="932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sng" strike="noStrike">
                          <a:effectLst/>
                        </a:rPr>
                        <a:t>11-24/717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8" marR="9328" marT="9328" marB="0"/>
                </a:tc>
                <a:extLst>
                  <a:ext uri="{0D108BD9-81ED-4DB2-BD59-A6C34878D82A}">
                    <a16:rowId xmlns:a16="http://schemas.microsoft.com/office/drawing/2014/main" val="1330795969"/>
                  </a:ext>
                </a:extLst>
              </a:tr>
              <a:tr h="199001">
                <a:tc>
                  <a:txBody>
                    <a:bodyPr/>
                    <a:lstStyle/>
                    <a:p>
                      <a:pPr algn="l" fontAlgn="b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8" marR="9328" marT="932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8" marR="9328" marT="9328" marB="0" anchor="b"/>
                </a:tc>
                <a:extLst>
                  <a:ext uri="{0D108BD9-81ED-4DB2-BD59-A6C34878D82A}">
                    <a16:rowId xmlns:a16="http://schemas.microsoft.com/office/drawing/2014/main" val="2136185926"/>
                  </a:ext>
                </a:extLst>
              </a:tr>
              <a:tr h="21143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sng" strike="noStrike">
                          <a:effectLst/>
                        </a:rPr>
                        <a:t>ETSI TC BRAN update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8" marR="9328" marT="932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sng" strike="noStrike">
                          <a:effectLst/>
                        </a:rPr>
                        <a:t>11-24/910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8" marR="9328" marT="9328" marB="0"/>
                </a:tc>
                <a:extLst>
                  <a:ext uri="{0D108BD9-81ED-4DB2-BD59-A6C34878D82A}">
                    <a16:rowId xmlns:a16="http://schemas.microsoft.com/office/drawing/2014/main" val="1546105586"/>
                  </a:ext>
                </a:extLst>
              </a:tr>
              <a:tr h="199001">
                <a:tc>
                  <a:txBody>
                    <a:bodyPr/>
                    <a:lstStyle/>
                    <a:p>
                      <a:pPr algn="l" fontAlgn="t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8" marR="9328" marT="9328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8" marR="9328" marT="9328" marB="0"/>
                </a:tc>
                <a:extLst>
                  <a:ext uri="{0D108BD9-81ED-4DB2-BD59-A6C34878D82A}">
                    <a16:rowId xmlns:a16="http://schemas.microsoft.com/office/drawing/2014/main" val="4090132601"/>
                  </a:ext>
                </a:extLst>
              </a:tr>
              <a:tr h="21143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sng" strike="noStrike">
                          <a:effectLst/>
                        </a:rPr>
                        <a:t>Impact of non-listing of EN 303 687 in the OJEU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8" marR="9328" marT="932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sng" strike="noStrike">
                          <a:effectLst/>
                        </a:rPr>
                        <a:t>11-24/922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8" marR="9328" marT="9328" marB="0"/>
                </a:tc>
                <a:extLst>
                  <a:ext uri="{0D108BD9-81ED-4DB2-BD59-A6C34878D82A}">
                    <a16:rowId xmlns:a16="http://schemas.microsoft.com/office/drawing/2014/main" val="156394038"/>
                  </a:ext>
                </a:extLst>
              </a:tr>
              <a:tr h="199001">
                <a:tc>
                  <a:txBody>
                    <a:bodyPr/>
                    <a:lstStyle/>
                    <a:p>
                      <a:pPr algn="l" fontAlgn="t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8" marR="9328" marT="9328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8" marR="9328" marT="9328" marB="0"/>
                </a:tc>
                <a:extLst>
                  <a:ext uri="{0D108BD9-81ED-4DB2-BD59-A6C34878D82A}">
                    <a16:rowId xmlns:a16="http://schemas.microsoft.com/office/drawing/2014/main" val="3213787579"/>
                  </a:ext>
                </a:extLst>
              </a:tr>
              <a:tr h="21143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sng" strike="noStrike">
                          <a:effectLst/>
                        </a:rPr>
                        <a:t>NB Status Update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8" marR="9328" marT="932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sng" strike="noStrike">
                          <a:effectLst/>
                        </a:rPr>
                        <a:t>11-24/907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8" marR="9328" marT="9328" marB="0"/>
                </a:tc>
                <a:extLst>
                  <a:ext uri="{0D108BD9-81ED-4DB2-BD59-A6C34878D82A}">
                    <a16:rowId xmlns:a16="http://schemas.microsoft.com/office/drawing/2014/main" val="2138863578"/>
                  </a:ext>
                </a:extLst>
              </a:tr>
              <a:tr h="19900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28" marR="9328" marT="932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28" marR="9328" marT="9328" marB="0" anchor="b"/>
                </a:tc>
                <a:extLst>
                  <a:ext uri="{0D108BD9-81ED-4DB2-BD59-A6C34878D82A}">
                    <a16:rowId xmlns:a16="http://schemas.microsoft.com/office/drawing/2014/main" val="3095403359"/>
                  </a:ext>
                </a:extLst>
              </a:tr>
              <a:tr h="21143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FCC Filing for for PNT and 5G in 900 MHz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8" marR="9328" marT="932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15-24/0280r0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8" marR="9328" marT="9328" marB="0"/>
                </a:tc>
                <a:extLst>
                  <a:ext uri="{0D108BD9-81ED-4DB2-BD59-A6C34878D82A}">
                    <a16:rowId xmlns:a16="http://schemas.microsoft.com/office/drawing/2014/main" val="3785629221"/>
                  </a:ext>
                </a:extLst>
              </a:tr>
              <a:tr h="199001">
                <a:tc>
                  <a:txBody>
                    <a:bodyPr/>
                    <a:lstStyle/>
                    <a:p>
                      <a:pPr algn="l" fontAlgn="t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8" marR="9328" marT="9328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8" marR="9328" marT="9328" marB="0"/>
                </a:tc>
                <a:extLst>
                  <a:ext uri="{0D108BD9-81ED-4DB2-BD59-A6C34878D82A}">
                    <a16:rowId xmlns:a16="http://schemas.microsoft.com/office/drawing/2014/main" val="3034933749"/>
                  </a:ext>
                </a:extLst>
              </a:tr>
              <a:tr h="21143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CCA Modes in 802.15.4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8" marR="9328" marT="932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11-24/0360r4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8" marR="9328" marT="9328" marB="0"/>
                </a:tc>
                <a:extLst>
                  <a:ext uri="{0D108BD9-81ED-4DB2-BD59-A6C34878D82A}">
                    <a16:rowId xmlns:a16="http://schemas.microsoft.com/office/drawing/2014/main" val="3375968158"/>
                  </a:ext>
                </a:extLst>
              </a:tr>
              <a:tr h="19900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28" marR="9328" marT="932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28" marR="9328" marT="9328" marB="0" anchor="b"/>
                </a:tc>
                <a:extLst>
                  <a:ext uri="{0D108BD9-81ED-4DB2-BD59-A6C34878D82A}">
                    <a16:rowId xmlns:a16="http://schemas.microsoft.com/office/drawing/2014/main" val="1015605368"/>
                  </a:ext>
                </a:extLst>
              </a:tr>
              <a:tr h="21143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Bluetooth channel access proposal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8" marR="9328" marT="932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BRAN(24)123a003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8" marR="9328" marT="9328" marB="0"/>
                </a:tc>
                <a:extLst>
                  <a:ext uri="{0D108BD9-81ED-4DB2-BD59-A6C34878D82A}">
                    <a16:rowId xmlns:a16="http://schemas.microsoft.com/office/drawing/2014/main" val="1929136757"/>
                  </a:ext>
                </a:extLst>
              </a:tr>
              <a:tr h="19900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28" marR="9328" marT="932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328" marR="9328" marT="9328" marB="0" anchor="b"/>
                </a:tc>
                <a:extLst>
                  <a:ext uri="{0D108BD9-81ED-4DB2-BD59-A6C34878D82A}">
                    <a16:rowId xmlns:a16="http://schemas.microsoft.com/office/drawing/2014/main" val="4237699463"/>
                  </a:ext>
                </a:extLst>
              </a:tr>
              <a:tr h="21143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Response to CoexSC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8" marR="9328" marT="932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15-24/212r5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28" marR="9328" marT="9328" marB="0"/>
                </a:tc>
                <a:extLst>
                  <a:ext uri="{0D108BD9-81ED-4DB2-BD59-A6C34878D82A}">
                    <a16:rowId xmlns:a16="http://schemas.microsoft.com/office/drawing/2014/main" val="4285791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486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82" y="267494"/>
            <a:ext cx="1941902" cy="204788"/>
          </a:xfrm>
        </p:spPr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95223" y="4856560"/>
            <a:ext cx="2281233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82" y="1485900"/>
            <a:ext cx="7846558" cy="3086100"/>
          </a:xfrm>
          <a:ln/>
        </p:spPr>
        <p:txBody>
          <a:bodyPr/>
          <a:lstStyle/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Coex</a:t>
            </a:r>
            <a:r>
              <a:rPr lang="en-GB" dirty="0"/>
              <a:t> SC (Coexistence Standing Committee) for May 2024.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F1A-D660-5288-C5CB-CCDBBEEA4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SC’s week at a glance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32AE5-FEF0-17E5-3639-85AAE468C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 three times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Two </a:t>
            </a:r>
            <a:r>
              <a:rPr lang="en-US" dirty="0" err="1"/>
              <a:t>Coex</a:t>
            </a:r>
            <a:r>
              <a:rPr lang="en-US" dirty="0"/>
              <a:t> SC (only) slots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One Joint session with 15.4.ab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8B034-B1C8-3E6F-63FC-2595AD3DD2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C08E9-D0A1-225D-04BA-BFEE4AFDDE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89CB65-284F-25DD-18B8-AE0B242C17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21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ETSI BRAN Update to 802.11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31056"/>
            <a:ext cx="7770813" cy="308491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dirty="0">
                <a:latin typeface="Helvetica" pitchFamily="2" charset="0"/>
              </a:rPr>
              <a:t>EN 303 687 (Wireless Access System/Radio Local Area Network (WAS/RLAN) in the license-exempt 6 GHz band)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Version 1.1.1 published by ETSI and reviewed by European Commission (EC)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EC criticizes normative reference to IEEE 802.11ax-2021 because EC does not recognize IEEE as SDO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Reference need for the definition of one signal used to conduct an Energy Detection Threshold (EDT) level related test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ETSI TC BRAN developed response to EC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Waiting for feedback by regarding the use of IEEE 802.11ax-2021 as normative reference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992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ETST BRAN Update to 802.11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31056"/>
            <a:ext cx="7770813" cy="308491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dirty="0">
                <a:latin typeface="Helvetica" pitchFamily="2" charset="0"/>
              </a:rPr>
              <a:t>EN 301 893 (Wireless Access System/Radio Local Area Network (WAS/RLAN) in the license-exempt 5 GHz band)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First national vote (</a:t>
            </a:r>
            <a:r>
              <a:rPr lang="en-US" b="0" dirty="0" err="1">
                <a:latin typeface="Helvetica" pitchFamily="2" charset="0"/>
              </a:rPr>
              <a:t>Standardisation</a:t>
            </a:r>
            <a:r>
              <a:rPr lang="en-US" b="0" dirty="0">
                <a:latin typeface="Helvetica" pitchFamily="2" charset="0"/>
              </a:rPr>
              <a:t> Request deliverables Approval Process, </a:t>
            </a:r>
            <a:r>
              <a:rPr lang="en-US" b="0" dirty="0" err="1">
                <a:latin typeface="Helvetica" pitchFamily="2" charset="0"/>
              </a:rPr>
              <a:t>SRdAP</a:t>
            </a:r>
            <a:r>
              <a:rPr lang="en-US" b="0" dirty="0">
                <a:latin typeface="Helvetica" pitchFamily="2" charset="0"/>
              </a:rPr>
              <a:t>) completed  (note: </a:t>
            </a:r>
            <a:r>
              <a:rPr lang="en-US" b="0" dirty="0" err="1">
                <a:latin typeface="Helvetica" pitchFamily="2" charset="0"/>
              </a:rPr>
              <a:t>SRdAP</a:t>
            </a:r>
            <a:r>
              <a:rPr lang="en-US" b="0" dirty="0">
                <a:latin typeface="Helvetica" pitchFamily="2" charset="0"/>
              </a:rPr>
              <a:t> replacing ENAP)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All </a:t>
            </a:r>
            <a:r>
              <a:rPr lang="en-US" b="0" dirty="0" err="1">
                <a:latin typeface="Helvetica" pitchFamily="2" charset="0"/>
              </a:rPr>
              <a:t>SRdAP</a:t>
            </a:r>
            <a:r>
              <a:rPr lang="en-US" b="0" dirty="0">
                <a:latin typeface="Helvetica" pitchFamily="2" charset="0"/>
              </a:rPr>
              <a:t> comments resolved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Since draft uses IEEE 802.11-2020 as normative reference, TC BRAN expects similar issues with the EC.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7286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5567B-2CFC-8223-6950-BF298979C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from Bluetooth SIG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A3634-F82D-A682-0C6D-7A0026D64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31056"/>
            <a:ext cx="7770813" cy="3084910"/>
          </a:xfrm>
        </p:spPr>
        <p:txBody>
          <a:bodyPr/>
          <a:lstStyle/>
          <a:p>
            <a:r>
              <a:rPr lang="en-US" sz="1600" dirty="0"/>
              <a:t>Recent 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Participating in and contributing to the ETSI BRAN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itchFamily="2" charset="2"/>
              </a:rPr>
              <a:t> </a:t>
            </a:r>
            <a:r>
              <a:rPr lang="en-US" sz="1600" dirty="0"/>
              <a:t>Proposed channel access scheme to ETSI BRAN (BRAN(24)123a003)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Next steps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Exploring enhanced sharing mechanisms for the 5725 – 5850 MHz band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06AA2-1B60-F129-48CC-BE0D05536E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F5FA7-1870-9BCB-7328-637D8475DD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1CFC43-66A2-957F-1195-9544FD2864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5325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A289F5-6754-68A3-993D-EB8D264950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F4F9C-C33A-9127-D6AF-84073E482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Submissions &amp; Discussion Items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7309B-6E82-FBF4-7F3E-230A8BD0D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47614"/>
            <a:ext cx="7770813" cy="3084910"/>
          </a:xfrm>
        </p:spPr>
        <p:txBody>
          <a:bodyPr/>
          <a:lstStyle/>
          <a:p>
            <a:r>
              <a:rPr lang="en-US" dirty="0"/>
              <a:t>NB Status Update (11-24/907r0)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Summary of current activities, including discussion between .11 and .15.4ab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Review of channel access proposal introduced by BT SIG to ETSI BRAN (BRAN(24)123a003)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Impact of non-listing of EN 303 687 in the OJEU (11-24/922r0)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IEEE staff and LMSC Chair attended to provide feedback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IEEE open to evaluate request to grant copyright for citing / copying relevant parts of the standard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D38FD-B10B-13A7-E37C-B3C3438302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93422-09D7-EDEF-A93F-C628410359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6BC161F-D56F-3B09-B6BD-17842C5997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723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15529E-50C9-77FD-8B0A-916CBC7EF2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209A5-7EB3-6F64-6FCE-EB9FC8369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Submissions &amp; Discussion Items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602BA-8F35-863B-9EDE-044858313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47614"/>
            <a:ext cx="7770813" cy="3084910"/>
          </a:xfrm>
        </p:spPr>
        <p:txBody>
          <a:bodyPr/>
          <a:lstStyle/>
          <a:p>
            <a:r>
              <a:rPr lang="en-US" dirty="0"/>
              <a:t>Joint Session </a:t>
            </a:r>
            <a:r>
              <a:rPr lang="en-US" dirty="0" err="1"/>
              <a:t>Coex</a:t>
            </a:r>
            <a:r>
              <a:rPr lang="en-US" dirty="0"/>
              <a:t> SC with 802.15.4ab</a:t>
            </a:r>
          </a:p>
          <a:p>
            <a:pPr marL="0" indent="0"/>
            <a:r>
              <a:rPr lang="en-US" b="0" dirty="0"/>
              <a:t>Continued discussion on CCA modes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CCA Modes in 802.15.4 (11-24/360r3)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Response to </a:t>
            </a:r>
            <a:r>
              <a:rPr lang="en-US" b="0" dirty="0" err="1"/>
              <a:t>CoexSC</a:t>
            </a:r>
            <a:r>
              <a:rPr lang="en-US" b="0" dirty="0"/>
              <a:t> 11-24 360r3 (15-24/212r5)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0" indent="0"/>
            <a:r>
              <a:rPr lang="en-US" b="0" dirty="0"/>
              <a:t>Addition information item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FCC Filing for for PNT and 5G in 900 MHz (15-24/280r0)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75CA04-3FE0-22C2-A7EE-68E7F8902C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5DE47-50B9-E03E-2D5A-857E300232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0D6EAC-FA08-8036-5692-4AD0AFB52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6812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AD243-3AA6-87D8-6191-370CAF77D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July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A459E-2387-4221-74BE-AFF3B6A1F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20" y="1029295"/>
            <a:ext cx="7770813" cy="3084910"/>
          </a:xfrm>
        </p:spPr>
        <p:txBody>
          <a:bodyPr/>
          <a:lstStyle/>
          <a:p>
            <a:pPr marL="0" indent="0"/>
            <a:r>
              <a:rPr lang="en-US" sz="1400" dirty="0" err="1"/>
              <a:t>Coex</a:t>
            </a:r>
            <a:r>
              <a:rPr lang="en-US" sz="1400" dirty="0"/>
              <a:t> slots: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One joint 802.11 </a:t>
            </a:r>
            <a:r>
              <a:rPr lang="en-US" sz="1400" dirty="0" err="1"/>
              <a:t>Coex</a:t>
            </a:r>
            <a:r>
              <a:rPr lang="en-US" sz="1400" dirty="0"/>
              <a:t> SC – 802.15.4ab – Tuesday EVE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Two dot11 </a:t>
            </a:r>
            <a:r>
              <a:rPr lang="en-US" sz="1400" dirty="0" err="1"/>
              <a:t>Coex</a:t>
            </a:r>
            <a:r>
              <a:rPr lang="en-US" sz="1400" dirty="0"/>
              <a:t> (only) slot (one before and one after the joint session with .15.4ab)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Joint dot11 dot15.4ab slot: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Continue discussion on channel access schemes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 err="1"/>
              <a:t>Coex</a:t>
            </a:r>
            <a:r>
              <a:rPr lang="en-US" sz="1400" dirty="0"/>
              <a:t> (only):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Update on ETSI BRAN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Update on Bluetooth SIG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Technical submissions (tba)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Note: coexistence-related topics are welcome. Please contact the Chair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E0154-4AE3-C47A-AAA4-24D6633517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3562D-7301-2AC8-9F50-1787B4C4F8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91ADBC-F14C-C398-C591-7D36BE7359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302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3242</TotalTime>
  <Words>743</Words>
  <Application>Microsoft Macintosh PowerPoint</Application>
  <PresentationFormat>On-screen Show (16:9)</PresentationFormat>
  <Paragraphs>135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 Unicode MS</vt:lpstr>
      <vt:lpstr>Aptos Narrow</vt:lpstr>
      <vt:lpstr>Arial</vt:lpstr>
      <vt:lpstr>Helvetica</vt:lpstr>
      <vt:lpstr>Times New Roman</vt:lpstr>
      <vt:lpstr>Wingdings</vt:lpstr>
      <vt:lpstr>802-11-Submission-Koden-TI-plain</vt:lpstr>
      <vt:lpstr>Document</vt:lpstr>
      <vt:lpstr>Coex SC Closing Report</vt:lpstr>
      <vt:lpstr>Abstract</vt:lpstr>
      <vt:lpstr>Coex SC’s week at a glance</vt:lpstr>
      <vt:lpstr>ETSI BRAN Update to 802.11 (1/2)</vt:lpstr>
      <vt:lpstr>ETST BRAN Update to 802.11 (2/2)</vt:lpstr>
      <vt:lpstr>Update from Bluetooth SIG Work</vt:lpstr>
      <vt:lpstr>Technical Submissions &amp; Discussion Items (1/2)</vt:lpstr>
      <vt:lpstr>Technical Submissions &amp; Discussion Items (2/2)</vt:lpstr>
      <vt:lpstr>Plans for July</vt:lpstr>
      <vt:lpstr>Telcos</vt:lpstr>
      <vt:lpstr>References for this week</vt:lpstr>
      <vt:lpstr>Coex Submissions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Coex SC Closing Report</dc:title>
  <dc:subject/>
  <dc:creator>Marc Emmelmann</dc:creator>
  <cp:keywords/>
  <dc:description/>
  <cp:lastModifiedBy>Emmelmann, Marc</cp:lastModifiedBy>
  <cp:revision>155</cp:revision>
  <cp:lastPrinted>1601-01-01T00:00:00Z</cp:lastPrinted>
  <dcterms:created xsi:type="dcterms:W3CDTF">2019-09-17T07:48:51Z</dcterms:created>
  <dcterms:modified xsi:type="dcterms:W3CDTF">2024-05-15T13:34:24Z</dcterms:modified>
  <cp:category/>
</cp:coreProperties>
</file>