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93" r:id="rId4"/>
    <p:sldId id="273" r:id="rId5"/>
    <p:sldId id="303" r:id="rId6"/>
    <p:sldId id="282" r:id="rId7"/>
    <p:sldId id="280" r:id="rId8"/>
    <p:sldId id="283" r:id="rId9"/>
    <p:sldId id="265" r:id="rId10"/>
    <p:sldId id="291" r:id="rId11"/>
    <p:sldId id="262" r:id="rId12"/>
    <p:sldId id="270" r:id="rId13"/>
    <p:sldId id="272" r:id="rId14"/>
    <p:sldId id="271" r:id="rId15"/>
    <p:sldId id="294" r:id="rId16"/>
    <p:sldId id="296" r:id="rId17"/>
    <p:sldId id="297" r:id="rId18"/>
    <p:sldId id="298" r:id="rId19"/>
    <p:sldId id="299" r:id="rId20"/>
    <p:sldId id="302" r:id="rId21"/>
    <p:sldId id="300" r:id="rId22"/>
    <p:sldId id="301" r:id="rId23"/>
    <p:sldId id="284" r:id="rId24"/>
    <p:sldId id="286" r:id="rId25"/>
    <p:sldId id="263" r:id="rId26"/>
    <p:sldId id="287" r:id="rId27"/>
    <p:sldId id="288" r:id="rId28"/>
    <p:sldId id="289" r:id="rId29"/>
    <p:sldId id="290" r:id="rId30"/>
    <p:sldId id="264" r:id="rId31"/>
    <p:sldId id="274" r:id="rId32"/>
    <p:sldId id="275" r:id="rId33"/>
    <p:sldId id="276" r:id="rId34"/>
    <p:sldId id="277" r:id="rId35"/>
    <p:sldId id="278" r:id="rId36"/>
    <p:sldId id="279"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 id="30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Leadership Election" id="{C0426706-BF74-6B49-9B0B-7FE246FAC126}">
          <p14:sldIdLst>
            <p14:sldId id="294"/>
            <p14:sldId id="296"/>
            <p14:sldId id="297"/>
            <p14:sldId id="298"/>
            <p14:sldId id="299"/>
            <p14:sldId id="302"/>
            <p14:sldId id="300"/>
            <p14:sldId id="30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802.11-24/0622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802.11-24/0622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802.11-24/0622r1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a3ee9bcaf9d1f5f02564dba88c111ec9" TargetMode="External"/><Relationship Id="rId2" Type="http://schemas.openxmlformats.org/officeDocument/2006/relationships/hyperlink" Target="https://ieeesa.webex.com/ieeesa/j.php?MTID=m8800222d6b4184b77a450f0d821c32af" TargetMode="External"/><Relationship Id="rId1" Type="http://schemas.openxmlformats.org/officeDocument/2006/relationships/slideLayout" Target="../slideLayouts/slideLayout2.xml"/><Relationship Id="rId4" Type="http://schemas.openxmlformats.org/officeDocument/2006/relationships/hyperlink" Target="https://ieeesa.webex.com/ieeesa/j.php?MTID=m23768d56053e34dc7ff527c98b992707"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Registration for the May IEEE 802 interim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1221849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Leadership elections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477235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F759B-7D33-CF0D-90DB-E763CB74941F}"/>
              </a:ext>
            </a:extLst>
          </p:cNvPr>
          <p:cNvSpPr>
            <a:spLocks noGrp="1"/>
          </p:cNvSpPr>
          <p:nvPr>
            <p:ph type="title"/>
          </p:nvPr>
        </p:nvSpPr>
        <p:spPr/>
        <p:txBody>
          <a:bodyPr/>
          <a:lstStyle/>
          <a:p>
            <a:r>
              <a:rPr lang="en-US" dirty="0"/>
              <a:t>Overview Leadership elections</a:t>
            </a:r>
          </a:p>
        </p:txBody>
      </p:sp>
      <p:sp>
        <p:nvSpPr>
          <p:cNvPr id="3" name="Content Placeholder 2">
            <a:extLst>
              <a:ext uri="{FF2B5EF4-FFF2-40B4-BE49-F238E27FC236}">
                <a16:creationId xmlns:a16="http://schemas.microsoft.com/office/drawing/2014/main" id="{01FD5420-67BF-4CFB-861F-57AF5DF775CB}"/>
              </a:ext>
            </a:extLst>
          </p:cNvPr>
          <p:cNvSpPr>
            <a:spLocks noGrp="1"/>
          </p:cNvSpPr>
          <p:nvPr>
            <p:ph idx="1"/>
          </p:nvPr>
        </p:nvSpPr>
        <p:spPr/>
        <p:txBody>
          <a:bodyPr/>
          <a:lstStyle/>
          <a:p>
            <a:r>
              <a:rPr lang="en-US" dirty="0" err="1"/>
              <a:t>Coex</a:t>
            </a:r>
            <a:r>
              <a:rPr lang="en-US" dirty="0"/>
              <a:t> SC Chair</a:t>
            </a:r>
          </a:p>
          <a:p>
            <a:pPr lvl="1">
              <a:buFont typeface="Arial" panose="020B0604020202020204" pitchFamily="34" charset="0"/>
              <a:buChar char="•"/>
            </a:pPr>
            <a:r>
              <a:rPr lang="en-US" dirty="0"/>
              <a:t>Per OM, the SC Chair is appointed by the WG Chair and confirmed by the WG.</a:t>
            </a:r>
          </a:p>
          <a:p>
            <a:pPr lvl="1">
              <a:buFont typeface="Arial" panose="020B0604020202020204" pitchFamily="34" charset="0"/>
              <a:buChar char="•"/>
            </a:pPr>
            <a:r>
              <a:rPr lang="en-US" dirty="0"/>
              <a:t>WG chair intends to re-appoint current leadership (chairs)</a:t>
            </a:r>
          </a:p>
          <a:p>
            <a:r>
              <a:rPr lang="en-US" dirty="0" err="1"/>
              <a:t>Coex</a:t>
            </a:r>
            <a:r>
              <a:rPr lang="en-US" dirty="0"/>
              <a:t> SC Vice Chairs</a:t>
            </a:r>
          </a:p>
          <a:p>
            <a:pPr lvl="1">
              <a:buFont typeface="Arial" panose="020B0604020202020204" pitchFamily="34" charset="0"/>
              <a:buChar char="•"/>
            </a:pPr>
            <a:r>
              <a:rPr lang="en-US" dirty="0"/>
              <a:t>Per OM, Vice-Chair is elected by a SC majority approval and confirmed by a WG majority approval.</a:t>
            </a:r>
          </a:p>
          <a:p>
            <a:pPr lvl="1">
              <a:buFont typeface="Arial" panose="020B0604020202020204" pitchFamily="34" charset="0"/>
              <a:buChar char="•"/>
            </a:pPr>
            <a:r>
              <a:rPr lang="en-US" dirty="0"/>
              <a:t>Intend is to to continue having two vice chairs</a:t>
            </a:r>
          </a:p>
          <a:p>
            <a:r>
              <a:rPr lang="en-US" dirty="0" err="1"/>
              <a:t>Coex</a:t>
            </a:r>
            <a:r>
              <a:rPr lang="en-US" dirty="0"/>
              <a:t> Secretary</a:t>
            </a:r>
          </a:p>
          <a:p>
            <a:pPr lvl="1">
              <a:buFont typeface="Arial" panose="020B0604020202020204" pitchFamily="34" charset="0"/>
              <a:buChar char="•"/>
            </a:pPr>
            <a:r>
              <a:rPr lang="en-US" dirty="0"/>
              <a:t>Per OM, the SC Secretary shall be appointed by the SC Chair and confirmed by a SC motion  that is approved with a minimum 50% majority.</a:t>
            </a:r>
          </a:p>
        </p:txBody>
      </p:sp>
      <p:sp>
        <p:nvSpPr>
          <p:cNvPr id="4" name="Slide Number Placeholder 3">
            <a:extLst>
              <a:ext uri="{FF2B5EF4-FFF2-40B4-BE49-F238E27FC236}">
                <a16:creationId xmlns:a16="http://schemas.microsoft.com/office/drawing/2014/main" id="{67A9C0BF-7602-4BCC-421B-C1E10FFD4B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C274E52-6FE6-2DFA-BB6A-D3CC91AA32D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C91C4698-915C-E7BD-63CC-4137FC23669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25288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C911D-50D2-5978-858B-6136889935A4}"/>
              </a:ext>
            </a:extLst>
          </p:cNvPr>
          <p:cNvSpPr>
            <a:spLocks noGrp="1"/>
          </p:cNvSpPr>
          <p:nvPr>
            <p:ph type="title"/>
          </p:nvPr>
        </p:nvSpPr>
        <p:spPr/>
        <p:txBody>
          <a:bodyPr/>
          <a:lstStyle/>
          <a:p>
            <a:r>
              <a:rPr lang="en-US" dirty="0"/>
              <a:t>VC – Call for nominations</a:t>
            </a:r>
          </a:p>
        </p:txBody>
      </p:sp>
      <p:sp>
        <p:nvSpPr>
          <p:cNvPr id="3" name="Content Placeholder 2">
            <a:extLst>
              <a:ext uri="{FF2B5EF4-FFF2-40B4-BE49-F238E27FC236}">
                <a16:creationId xmlns:a16="http://schemas.microsoft.com/office/drawing/2014/main" id="{D13020FA-4064-5B54-86DA-7EA8D9F1E090}"/>
              </a:ext>
            </a:extLst>
          </p:cNvPr>
          <p:cNvSpPr>
            <a:spLocks noGrp="1"/>
          </p:cNvSpPr>
          <p:nvPr>
            <p:ph idx="1"/>
          </p:nvPr>
        </p:nvSpPr>
        <p:spPr>
          <a:xfrm>
            <a:off x="914401" y="1628800"/>
            <a:ext cx="10361084" cy="4113213"/>
          </a:xfrm>
        </p:spPr>
        <p:txBody>
          <a:bodyPr/>
          <a:lstStyle/>
          <a:p>
            <a:r>
              <a:rPr lang="en-US" dirty="0" err="1"/>
              <a:t>Coex</a:t>
            </a:r>
            <a:r>
              <a:rPr lang="en-US" dirty="0"/>
              <a:t> SC Vice Chair nominations</a:t>
            </a:r>
          </a:p>
          <a:p>
            <a:pPr>
              <a:buFont typeface="Arial" panose="020B0604020202020204" pitchFamily="34" charset="0"/>
              <a:buChar char="•"/>
            </a:pPr>
            <a:r>
              <a:rPr lang="en-US" dirty="0"/>
              <a:t>Rich Kennedy (BT SIG)</a:t>
            </a:r>
          </a:p>
          <a:p>
            <a:pPr>
              <a:buFont typeface="Arial" panose="020B0604020202020204" pitchFamily="34" charset="0"/>
              <a:buChar char="•"/>
            </a:pPr>
            <a:r>
              <a:rPr lang="en-US" dirty="0"/>
              <a:t>Manish Kumar (NXP)</a:t>
            </a:r>
          </a:p>
          <a:p>
            <a:pPr>
              <a:buFont typeface="Arial" panose="020B0604020202020204" pitchFamily="34" charset="0"/>
              <a:buChar char="•"/>
            </a:pPr>
            <a:r>
              <a:rPr lang="en-US" dirty="0"/>
              <a:t>Sebastian Max (</a:t>
            </a:r>
            <a:r>
              <a:rPr lang="en-US" dirty="0" err="1"/>
              <a:t>Ericcson</a:t>
            </a:r>
            <a:r>
              <a:rPr lang="en-US" dirty="0"/>
              <a:t>)</a:t>
            </a:r>
          </a:p>
          <a:p>
            <a:pPr>
              <a:buFont typeface="Arial" panose="020B0604020202020204" pitchFamily="34" charset="0"/>
              <a:buChar char="•"/>
            </a:pPr>
            <a:endParaRPr lang="en-US" dirty="0"/>
          </a:p>
          <a:p>
            <a:pPr marL="0" indent="0"/>
            <a:r>
              <a:rPr lang="en-US" dirty="0"/>
              <a:t>Call for nominations CLOSED</a:t>
            </a:r>
          </a:p>
          <a:p>
            <a:pPr marL="0" indent="0"/>
            <a:r>
              <a:rPr lang="en-US" dirty="0"/>
              <a:t>Short introduction of candidates</a:t>
            </a:r>
          </a:p>
          <a:p>
            <a:pPr marL="0" indent="0"/>
            <a:endParaRPr lang="en-US" dirty="0"/>
          </a:p>
          <a:p>
            <a:pPr marL="0" indent="0"/>
            <a:r>
              <a:rPr lang="en-US" dirty="0"/>
              <a:t>Suggested voting procedure:</a:t>
            </a:r>
          </a:p>
          <a:p>
            <a:pPr>
              <a:buFont typeface="Arial" panose="020B0604020202020204" pitchFamily="34" charset="0"/>
              <a:buChar char="•"/>
            </a:pPr>
            <a:r>
              <a:rPr lang="en-US" dirty="0"/>
              <a:t>Two motions: one for 1</a:t>
            </a:r>
            <a:r>
              <a:rPr lang="en-US" baseline="30000" dirty="0"/>
              <a:t>st</a:t>
            </a:r>
            <a:r>
              <a:rPr lang="en-US" dirty="0"/>
              <a:t> VC, one for 2</a:t>
            </a:r>
            <a:r>
              <a:rPr lang="en-US" baseline="30000" dirty="0"/>
              <a:t>nd</a:t>
            </a:r>
            <a:r>
              <a:rPr lang="en-US" dirty="0"/>
              <a:t> VC</a:t>
            </a:r>
          </a:p>
          <a:p>
            <a:pPr>
              <a:buFont typeface="Arial" panose="020B0604020202020204" pitchFamily="34" charset="0"/>
              <a:buChar char="•"/>
            </a:pPr>
            <a:r>
              <a:rPr lang="en-US" dirty="0"/>
              <a:t>One vote per motion; person with highest vote count is elected</a:t>
            </a:r>
          </a:p>
        </p:txBody>
      </p:sp>
      <p:sp>
        <p:nvSpPr>
          <p:cNvPr id="4" name="Slide Number Placeholder 3">
            <a:extLst>
              <a:ext uri="{FF2B5EF4-FFF2-40B4-BE49-F238E27FC236}">
                <a16:creationId xmlns:a16="http://schemas.microsoft.com/office/drawing/2014/main" id="{D10219F7-614E-99FF-776E-04FFCEF0DFA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07B0601-FC25-907D-3F40-BEB7BB559927}"/>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2FB3FF18-4A42-C645-A10B-3B8F28FF9C6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20517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56F2-5C05-B6AE-712F-D26EC2558AF8}"/>
              </a:ext>
            </a:extLst>
          </p:cNvPr>
          <p:cNvSpPr>
            <a:spLocks noGrp="1"/>
          </p:cNvSpPr>
          <p:nvPr>
            <p:ph type="title"/>
          </p:nvPr>
        </p:nvSpPr>
        <p:spPr/>
        <p:txBody>
          <a:bodyPr/>
          <a:lstStyle/>
          <a:p>
            <a:r>
              <a:rPr lang="en-US" dirty="0"/>
              <a:t>Election of 1</a:t>
            </a:r>
            <a:r>
              <a:rPr lang="en-US" baseline="30000" dirty="0"/>
              <a:t>st</a:t>
            </a:r>
            <a:r>
              <a:rPr lang="en-US" dirty="0"/>
              <a:t> Vice Chair for </a:t>
            </a:r>
            <a:r>
              <a:rPr lang="en-US" dirty="0" err="1"/>
              <a:t>Coex</a:t>
            </a:r>
            <a:r>
              <a:rPr lang="en-US" dirty="0"/>
              <a:t> SC</a:t>
            </a:r>
          </a:p>
        </p:txBody>
      </p:sp>
      <p:sp>
        <p:nvSpPr>
          <p:cNvPr id="3" name="Content Placeholder 2">
            <a:extLst>
              <a:ext uri="{FF2B5EF4-FFF2-40B4-BE49-F238E27FC236}">
                <a16:creationId xmlns:a16="http://schemas.microsoft.com/office/drawing/2014/main" id="{A47CBA1E-2484-70DC-5007-C129F89ED753}"/>
              </a:ext>
            </a:extLst>
          </p:cNvPr>
          <p:cNvSpPr>
            <a:spLocks noGrp="1"/>
          </p:cNvSpPr>
          <p:nvPr>
            <p:ph idx="1"/>
          </p:nvPr>
        </p:nvSpPr>
        <p:spPr/>
        <p:txBody>
          <a:bodyPr/>
          <a:lstStyle/>
          <a:p>
            <a:r>
              <a:rPr lang="en-US" dirty="0"/>
              <a:t>Please vote for the 1</a:t>
            </a:r>
            <a:r>
              <a:rPr lang="en-US" baseline="30000" dirty="0"/>
              <a:t>st</a:t>
            </a:r>
            <a:r>
              <a:rPr lang="en-US" dirty="0"/>
              <a:t> VC position in </a:t>
            </a:r>
            <a:r>
              <a:rPr lang="en-US" dirty="0" err="1"/>
              <a:t>Coex</a:t>
            </a:r>
            <a:r>
              <a:rPr lang="en-US" dirty="0"/>
              <a:t> SC (1 vote / choose one person):</a:t>
            </a:r>
          </a:p>
          <a:p>
            <a:pPr>
              <a:buFont typeface="Arial" panose="020B0604020202020204" pitchFamily="34" charset="0"/>
              <a:buChar char="•"/>
            </a:pPr>
            <a:r>
              <a:rPr lang="en-US" dirty="0">
                <a:highlight>
                  <a:srgbClr val="FFFF00"/>
                </a:highlight>
              </a:rPr>
              <a:t>Rich Kennedy (BT SIG)  --- 7</a:t>
            </a:r>
          </a:p>
          <a:p>
            <a:pPr>
              <a:buFont typeface="Arial" panose="020B0604020202020204" pitchFamily="34" charset="0"/>
              <a:buChar char="•"/>
            </a:pPr>
            <a:r>
              <a:rPr lang="en-US" dirty="0">
                <a:highlight>
                  <a:srgbClr val="FFFF00"/>
                </a:highlight>
              </a:rPr>
              <a:t>Manish Kumar (NXP) --- 45</a:t>
            </a:r>
          </a:p>
          <a:p>
            <a:pPr>
              <a:buFont typeface="Arial" panose="020B0604020202020204" pitchFamily="34" charset="0"/>
              <a:buChar char="•"/>
            </a:pPr>
            <a:r>
              <a:rPr lang="en-US" dirty="0">
                <a:highlight>
                  <a:srgbClr val="FFFF00"/>
                </a:highlight>
              </a:rPr>
              <a:t>Sebastian Max (Ericsson) --- 14</a:t>
            </a:r>
          </a:p>
          <a:p>
            <a:pPr marL="0" indent="0"/>
            <a:endParaRPr lang="en-US" dirty="0"/>
          </a:p>
          <a:p>
            <a:pPr marL="0" indent="0"/>
            <a:r>
              <a:rPr lang="en-US" dirty="0">
                <a:highlight>
                  <a:srgbClr val="FFFF00"/>
                </a:highlight>
              </a:rPr>
              <a:t>Manish Kumar</a:t>
            </a:r>
            <a:r>
              <a:rPr lang="en-US" dirty="0"/>
              <a:t> is elected 1</a:t>
            </a:r>
            <a:r>
              <a:rPr lang="en-US" baseline="30000" dirty="0"/>
              <a:t>st</a:t>
            </a:r>
            <a:r>
              <a:rPr lang="en-US" dirty="0"/>
              <a:t> VC.</a:t>
            </a:r>
          </a:p>
          <a:p>
            <a:pPr marL="0" indent="0"/>
            <a:endParaRPr lang="en-US" dirty="0"/>
          </a:p>
          <a:p>
            <a:pPr marL="0" indent="0"/>
            <a:r>
              <a:rPr lang="en-US" dirty="0"/>
              <a:t>Note: </a:t>
            </a:r>
            <a:r>
              <a:rPr lang="en-US" dirty="0" err="1"/>
              <a:t>Coex</a:t>
            </a:r>
            <a:r>
              <a:rPr lang="en-US" dirty="0"/>
              <a:t> is a SC – everyone attending the meeting may vote</a:t>
            </a:r>
          </a:p>
          <a:p>
            <a:endParaRPr lang="en-US" dirty="0"/>
          </a:p>
        </p:txBody>
      </p:sp>
      <p:sp>
        <p:nvSpPr>
          <p:cNvPr id="4" name="Slide Number Placeholder 3">
            <a:extLst>
              <a:ext uri="{FF2B5EF4-FFF2-40B4-BE49-F238E27FC236}">
                <a16:creationId xmlns:a16="http://schemas.microsoft.com/office/drawing/2014/main" id="{26D1F06F-B157-54A5-7393-39FD57374D0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47DCF74-E7D9-EDA3-3E11-DBF2F3B38A8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27F4A7B-4898-81AF-7D12-B883E525258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08178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56F2-5C05-B6AE-712F-D26EC2558AF8}"/>
              </a:ext>
            </a:extLst>
          </p:cNvPr>
          <p:cNvSpPr>
            <a:spLocks noGrp="1"/>
          </p:cNvSpPr>
          <p:nvPr>
            <p:ph type="title"/>
          </p:nvPr>
        </p:nvSpPr>
        <p:spPr/>
        <p:txBody>
          <a:bodyPr/>
          <a:lstStyle/>
          <a:p>
            <a:r>
              <a:rPr lang="en-US" dirty="0"/>
              <a:t>Election of 2</a:t>
            </a:r>
            <a:r>
              <a:rPr lang="en-US" baseline="30000" dirty="0"/>
              <a:t>nd</a:t>
            </a:r>
            <a:r>
              <a:rPr lang="en-US" dirty="0"/>
              <a:t> Vice Chair for </a:t>
            </a:r>
            <a:r>
              <a:rPr lang="en-US" dirty="0" err="1"/>
              <a:t>Coex</a:t>
            </a:r>
            <a:r>
              <a:rPr lang="en-US" dirty="0"/>
              <a:t> SC</a:t>
            </a:r>
          </a:p>
        </p:txBody>
      </p:sp>
      <p:sp>
        <p:nvSpPr>
          <p:cNvPr id="3" name="Content Placeholder 2">
            <a:extLst>
              <a:ext uri="{FF2B5EF4-FFF2-40B4-BE49-F238E27FC236}">
                <a16:creationId xmlns:a16="http://schemas.microsoft.com/office/drawing/2014/main" id="{A47CBA1E-2484-70DC-5007-C129F89ED753}"/>
              </a:ext>
            </a:extLst>
          </p:cNvPr>
          <p:cNvSpPr>
            <a:spLocks noGrp="1"/>
          </p:cNvSpPr>
          <p:nvPr>
            <p:ph idx="1"/>
          </p:nvPr>
        </p:nvSpPr>
        <p:spPr/>
        <p:txBody>
          <a:bodyPr/>
          <a:lstStyle/>
          <a:p>
            <a:r>
              <a:rPr lang="en-US" dirty="0"/>
              <a:t>Please vote for the 2</a:t>
            </a:r>
            <a:r>
              <a:rPr lang="en-US" baseline="30000" dirty="0"/>
              <a:t>nd</a:t>
            </a:r>
            <a:r>
              <a:rPr lang="en-US" dirty="0"/>
              <a:t> VC position in </a:t>
            </a:r>
            <a:r>
              <a:rPr lang="en-US" dirty="0" err="1"/>
              <a:t>Coex</a:t>
            </a:r>
            <a:r>
              <a:rPr lang="en-US" dirty="0"/>
              <a:t> SC (1 vote / choose one person):</a:t>
            </a:r>
          </a:p>
          <a:p>
            <a:pPr>
              <a:buFont typeface="Arial" panose="020B0604020202020204" pitchFamily="34" charset="0"/>
              <a:buChar char="•"/>
            </a:pPr>
            <a:r>
              <a:rPr lang="en-US" dirty="0">
                <a:highlight>
                  <a:srgbClr val="FFFF00"/>
                </a:highlight>
              </a:rPr>
              <a:t>Rich Kennedy (BT SIG)  --- 19</a:t>
            </a:r>
          </a:p>
          <a:p>
            <a:pPr>
              <a:buFont typeface="Arial" panose="020B0604020202020204" pitchFamily="34" charset="0"/>
              <a:buChar char="•"/>
            </a:pPr>
            <a:r>
              <a:rPr lang="en-US" dirty="0">
                <a:highlight>
                  <a:srgbClr val="FFFF00"/>
                </a:highlight>
              </a:rPr>
              <a:t>Sebastian Max (Ericsson) --- 38</a:t>
            </a:r>
          </a:p>
          <a:p>
            <a:pPr>
              <a:buFont typeface="Arial" panose="020B0604020202020204" pitchFamily="34" charset="0"/>
              <a:buChar char="•"/>
            </a:pPr>
            <a:endParaRPr lang="en-US" dirty="0"/>
          </a:p>
          <a:p>
            <a:pPr marL="0" indent="0"/>
            <a:r>
              <a:rPr lang="en-US" dirty="0">
                <a:highlight>
                  <a:srgbClr val="FFFF00"/>
                </a:highlight>
              </a:rPr>
              <a:t>Sebastian Max</a:t>
            </a:r>
            <a:r>
              <a:rPr lang="en-US" dirty="0"/>
              <a:t> is elected 2</a:t>
            </a:r>
            <a:r>
              <a:rPr lang="en-US" baseline="30000" dirty="0"/>
              <a:t>nd</a:t>
            </a:r>
            <a:r>
              <a:rPr lang="en-US" dirty="0"/>
              <a:t> VC.</a:t>
            </a:r>
          </a:p>
          <a:p>
            <a:pPr marL="0" indent="0"/>
            <a:endParaRPr lang="en-US" dirty="0"/>
          </a:p>
          <a:p>
            <a:pPr marL="0" indent="0"/>
            <a:r>
              <a:rPr lang="en-US" dirty="0"/>
              <a:t>Note: </a:t>
            </a:r>
            <a:r>
              <a:rPr lang="en-US" dirty="0" err="1"/>
              <a:t>Coex</a:t>
            </a:r>
            <a:r>
              <a:rPr lang="en-US" dirty="0"/>
              <a:t> is a SC – everyone attending the meeting may vote</a:t>
            </a:r>
          </a:p>
          <a:p>
            <a:endParaRPr lang="en-US" dirty="0"/>
          </a:p>
        </p:txBody>
      </p:sp>
      <p:sp>
        <p:nvSpPr>
          <p:cNvPr id="4" name="Slide Number Placeholder 3">
            <a:extLst>
              <a:ext uri="{FF2B5EF4-FFF2-40B4-BE49-F238E27FC236}">
                <a16:creationId xmlns:a16="http://schemas.microsoft.com/office/drawing/2014/main" id="{26D1F06F-B157-54A5-7393-39FD57374D0E}"/>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47DCF74-E7D9-EDA3-3E11-DBF2F3B38A8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27F4A7B-4898-81AF-7D12-B883E525258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28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May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B6D4D-2BB4-408A-8938-37CD1AF97473}"/>
              </a:ext>
            </a:extLst>
          </p:cNvPr>
          <p:cNvSpPr>
            <a:spLocks noGrp="1"/>
          </p:cNvSpPr>
          <p:nvPr>
            <p:ph type="title"/>
          </p:nvPr>
        </p:nvSpPr>
        <p:spPr/>
        <p:txBody>
          <a:bodyPr/>
          <a:lstStyle/>
          <a:p>
            <a:r>
              <a:rPr lang="en-US" dirty="0"/>
              <a:t>Motion: Vice Chair confirmation</a:t>
            </a:r>
          </a:p>
        </p:txBody>
      </p:sp>
      <p:sp>
        <p:nvSpPr>
          <p:cNvPr id="3" name="Content Placeholder 2">
            <a:extLst>
              <a:ext uri="{FF2B5EF4-FFF2-40B4-BE49-F238E27FC236}">
                <a16:creationId xmlns:a16="http://schemas.microsoft.com/office/drawing/2014/main" id="{88576143-6472-6DD3-131F-04D1A454E596}"/>
              </a:ext>
            </a:extLst>
          </p:cNvPr>
          <p:cNvSpPr>
            <a:spLocks noGrp="1"/>
          </p:cNvSpPr>
          <p:nvPr>
            <p:ph idx="1"/>
          </p:nvPr>
        </p:nvSpPr>
        <p:spPr/>
        <p:txBody>
          <a:bodyPr/>
          <a:lstStyle/>
          <a:p>
            <a:r>
              <a:rPr lang="en-US" dirty="0"/>
              <a:t>Move to confirm </a:t>
            </a:r>
            <a:r>
              <a:rPr lang="en-US" dirty="0">
                <a:highlight>
                  <a:srgbClr val="FFFF00"/>
                </a:highlight>
              </a:rPr>
              <a:t>Manish Kumar</a:t>
            </a:r>
            <a:r>
              <a:rPr lang="en-US" dirty="0"/>
              <a:t> and </a:t>
            </a:r>
            <a:r>
              <a:rPr lang="en-US" dirty="0">
                <a:highlight>
                  <a:srgbClr val="FFFF00"/>
                </a:highlight>
              </a:rPr>
              <a:t>Sebastian Max</a:t>
            </a:r>
            <a:r>
              <a:rPr lang="en-US" dirty="0"/>
              <a:t> as </a:t>
            </a:r>
            <a:r>
              <a:rPr lang="en-US" dirty="0" err="1"/>
              <a:t>Coex</a:t>
            </a:r>
            <a:r>
              <a:rPr lang="en-US" dirty="0"/>
              <a:t> SC Vice Chairs.</a:t>
            </a:r>
          </a:p>
          <a:p>
            <a:endParaRPr lang="en-US" dirty="0"/>
          </a:p>
          <a:p>
            <a:r>
              <a:rPr lang="en-US" dirty="0"/>
              <a:t>Moved: Rich Kennedy</a:t>
            </a:r>
          </a:p>
          <a:p>
            <a:r>
              <a:rPr lang="en-US" dirty="0"/>
              <a:t>Second: Juan Carlos Zuniga</a:t>
            </a:r>
          </a:p>
          <a:p>
            <a:r>
              <a:rPr lang="en-US" dirty="0"/>
              <a:t>Y/N/A: Motion passes by unanimous consent</a:t>
            </a:r>
          </a:p>
          <a:p>
            <a:endParaRPr lang="en-US" strike="sngStrike" dirty="0"/>
          </a:p>
          <a:p>
            <a:r>
              <a:rPr lang="en-US" dirty="0"/>
              <a:t>Note: </a:t>
            </a:r>
            <a:r>
              <a:rPr lang="en-US" dirty="0" err="1"/>
              <a:t>Coex</a:t>
            </a:r>
            <a:r>
              <a:rPr lang="en-US" dirty="0"/>
              <a:t> is a SC – everyone attending the meeting may vote</a:t>
            </a:r>
          </a:p>
        </p:txBody>
      </p:sp>
      <p:sp>
        <p:nvSpPr>
          <p:cNvPr id="4" name="Slide Number Placeholder 3">
            <a:extLst>
              <a:ext uri="{FF2B5EF4-FFF2-40B4-BE49-F238E27FC236}">
                <a16:creationId xmlns:a16="http://schemas.microsoft.com/office/drawing/2014/main" id="{33C1990E-6C24-B6A7-7EF6-0241251D68F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94DB1C2-9ED5-FFAA-7F41-84B8F9BC1183}"/>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675D824-0441-BF08-2AE0-94AF65D3081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22888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F2F61-57ED-5606-2248-CF015A8D8143}"/>
              </a:ext>
            </a:extLst>
          </p:cNvPr>
          <p:cNvSpPr>
            <a:spLocks noGrp="1"/>
          </p:cNvSpPr>
          <p:nvPr>
            <p:ph type="title"/>
          </p:nvPr>
        </p:nvSpPr>
        <p:spPr/>
        <p:txBody>
          <a:bodyPr/>
          <a:lstStyle/>
          <a:p>
            <a:r>
              <a:rPr lang="en-US" dirty="0" err="1"/>
              <a:t>Coex</a:t>
            </a:r>
            <a:r>
              <a:rPr lang="en-US" dirty="0"/>
              <a:t> SC Secretary</a:t>
            </a:r>
          </a:p>
        </p:txBody>
      </p:sp>
      <p:sp>
        <p:nvSpPr>
          <p:cNvPr id="3" name="Content Placeholder 2">
            <a:extLst>
              <a:ext uri="{FF2B5EF4-FFF2-40B4-BE49-F238E27FC236}">
                <a16:creationId xmlns:a16="http://schemas.microsoft.com/office/drawing/2014/main" id="{57E9621F-13A4-C9B2-008A-A3A2CC88F4B7}"/>
              </a:ext>
            </a:extLst>
          </p:cNvPr>
          <p:cNvSpPr>
            <a:spLocks noGrp="1"/>
          </p:cNvSpPr>
          <p:nvPr>
            <p:ph idx="1"/>
          </p:nvPr>
        </p:nvSpPr>
        <p:spPr/>
        <p:txBody>
          <a:bodyPr/>
          <a:lstStyle/>
          <a:p>
            <a:r>
              <a:rPr lang="en-US" dirty="0"/>
              <a:t>Candidates:</a:t>
            </a:r>
          </a:p>
          <a:p>
            <a:pPr>
              <a:buFont typeface="Arial" panose="020B0604020202020204" pitchFamily="34" charset="0"/>
              <a:buChar char="•"/>
            </a:pPr>
            <a:r>
              <a:rPr lang="en-US" dirty="0"/>
              <a:t>Guido </a:t>
            </a:r>
            <a:r>
              <a:rPr lang="en-US" dirty="0" err="1"/>
              <a:t>Hiertz</a:t>
            </a:r>
            <a:r>
              <a:rPr lang="en-US" dirty="0"/>
              <a:t> (Ericsson)</a:t>
            </a:r>
          </a:p>
          <a:p>
            <a:pPr>
              <a:buFont typeface="Arial" panose="020B0604020202020204" pitchFamily="34" charset="0"/>
              <a:buChar char="•"/>
            </a:pPr>
            <a:endParaRPr lang="en-US" dirty="0"/>
          </a:p>
          <a:p>
            <a:pPr marL="0" indent="0"/>
            <a:r>
              <a:rPr lang="en-US" dirty="0"/>
              <a:t>Chair appoints Guido </a:t>
            </a:r>
            <a:r>
              <a:rPr lang="en-US" dirty="0" err="1"/>
              <a:t>Hiertz</a:t>
            </a:r>
            <a:r>
              <a:rPr lang="en-US" dirty="0"/>
              <a:t> as </a:t>
            </a:r>
            <a:r>
              <a:rPr lang="en-US" dirty="0" err="1"/>
              <a:t>Coex</a:t>
            </a:r>
            <a:r>
              <a:rPr lang="en-US" dirty="0"/>
              <a:t> SC Secretary asking the SC for affirming the appointment.</a:t>
            </a:r>
          </a:p>
        </p:txBody>
      </p:sp>
      <p:sp>
        <p:nvSpPr>
          <p:cNvPr id="4" name="Slide Number Placeholder 3">
            <a:extLst>
              <a:ext uri="{FF2B5EF4-FFF2-40B4-BE49-F238E27FC236}">
                <a16:creationId xmlns:a16="http://schemas.microsoft.com/office/drawing/2014/main" id="{EF5B5ACB-709B-CC67-8138-A6D366C9867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0AEDD00-3FFA-5970-AD06-854E04D6F97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2A85845-8F0E-3827-2C25-E0AD91936D1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60814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AFAA5-1830-74B9-9508-74D69EDC497D}"/>
              </a:ext>
            </a:extLst>
          </p:cNvPr>
          <p:cNvSpPr>
            <a:spLocks noGrp="1"/>
          </p:cNvSpPr>
          <p:nvPr>
            <p:ph type="title"/>
          </p:nvPr>
        </p:nvSpPr>
        <p:spPr/>
        <p:txBody>
          <a:bodyPr/>
          <a:lstStyle/>
          <a:p>
            <a:r>
              <a:rPr lang="en-US" dirty="0"/>
              <a:t>Motion: </a:t>
            </a:r>
            <a:r>
              <a:rPr lang="en-US" dirty="0" err="1"/>
              <a:t>Coex</a:t>
            </a:r>
            <a:r>
              <a:rPr lang="en-US" dirty="0"/>
              <a:t> SC </a:t>
            </a:r>
            <a:r>
              <a:rPr lang="en-US"/>
              <a:t>Secretary confirmation</a:t>
            </a:r>
            <a:endParaRPr lang="en-US" dirty="0"/>
          </a:p>
        </p:txBody>
      </p:sp>
      <p:sp>
        <p:nvSpPr>
          <p:cNvPr id="3" name="Content Placeholder 2">
            <a:extLst>
              <a:ext uri="{FF2B5EF4-FFF2-40B4-BE49-F238E27FC236}">
                <a16:creationId xmlns:a16="http://schemas.microsoft.com/office/drawing/2014/main" id="{93D87CDA-6B84-B039-0EF1-A0285CA85440}"/>
              </a:ext>
            </a:extLst>
          </p:cNvPr>
          <p:cNvSpPr>
            <a:spLocks noGrp="1"/>
          </p:cNvSpPr>
          <p:nvPr>
            <p:ph idx="1"/>
          </p:nvPr>
        </p:nvSpPr>
        <p:spPr/>
        <p:txBody>
          <a:bodyPr/>
          <a:lstStyle/>
          <a:p>
            <a:r>
              <a:rPr lang="en-US" dirty="0"/>
              <a:t>Move to confirm Guido </a:t>
            </a:r>
            <a:r>
              <a:rPr lang="en-US" dirty="0" err="1"/>
              <a:t>Hiertz</a:t>
            </a:r>
            <a:r>
              <a:rPr lang="en-US" dirty="0"/>
              <a:t>  as the </a:t>
            </a:r>
            <a:r>
              <a:rPr lang="en-US" dirty="0" err="1"/>
              <a:t>Coex</a:t>
            </a:r>
            <a:r>
              <a:rPr lang="en-US" dirty="0"/>
              <a:t> SC Secretary.</a:t>
            </a:r>
          </a:p>
          <a:p>
            <a:endParaRPr lang="en-US" dirty="0"/>
          </a:p>
          <a:p>
            <a:r>
              <a:rPr lang="en-US" dirty="0"/>
              <a:t>Y / N / A – Motion unanimous approved by acclamation</a:t>
            </a:r>
          </a:p>
          <a:p>
            <a:endParaRPr lang="en-US" dirty="0"/>
          </a:p>
          <a:p>
            <a:endParaRPr lang="en-US" dirty="0"/>
          </a:p>
          <a:p>
            <a:r>
              <a:rPr lang="en-US" dirty="0"/>
              <a:t>Note: </a:t>
            </a:r>
            <a:r>
              <a:rPr lang="en-US" dirty="0" err="1"/>
              <a:t>Coex</a:t>
            </a:r>
            <a:r>
              <a:rPr lang="en-US" dirty="0"/>
              <a:t> is a SC – everyone attending the meeting may vote</a:t>
            </a:r>
          </a:p>
        </p:txBody>
      </p:sp>
      <p:sp>
        <p:nvSpPr>
          <p:cNvPr id="4" name="Slide Number Placeholder 3">
            <a:extLst>
              <a:ext uri="{FF2B5EF4-FFF2-40B4-BE49-F238E27FC236}">
                <a16:creationId xmlns:a16="http://schemas.microsoft.com/office/drawing/2014/main" id="{45806FA5-E949-BC68-5CC5-7A8034C5BEE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C9156CE-93D1-B24D-7136-CBA9155CAB0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61DBAB0-D1ED-504F-113A-A4913D6FE62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23497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23</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2127168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June 2024</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a:t>
            </a:r>
            <a:r>
              <a:rPr lang="en-GB" dirty="0" err="1">
                <a:highlight>
                  <a:srgbClr val="FFFF00"/>
                </a:highlight>
              </a:rPr>
              <a:t>Sesion</a:t>
            </a:r>
            <a:r>
              <a:rPr lang="en-GB" dirty="0">
                <a:highlight>
                  <a:srgbClr val="FFFF00"/>
                </a:highlight>
              </a:rPr>
              <a:t>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3525395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(9)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4255502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5924163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41867144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May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BRAN#123</a:t>
            </a:r>
          </a:p>
          <a:p>
            <a:pPr lvl="2"/>
            <a:r>
              <a:rPr lang="en-GB" dirty="0"/>
              <a:t>19 Feb 2024</a:t>
            </a:r>
          </a:p>
          <a:p>
            <a:pPr lvl="1"/>
            <a:r>
              <a:rPr lang="en-GB" dirty="0"/>
              <a:t>BRAN#124</a:t>
            </a:r>
          </a:p>
          <a:p>
            <a:pPr lvl="2"/>
            <a:r>
              <a:rPr lang="en-GB" dirty="0"/>
              <a:t>07 Jun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2024-03-12, PM1 (13:30 – 16:30h)</a:t>
            </a:r>
          </a:p>
          <a:p>
            <a:pPr>
              <a:buFont typeface="Arial" panose="020B0604020202020204" pitchFamily="34" charset="0"/>
              <a:buChar char="•"/>
            </a:pPr>
            <a:r>
              <a:rPr lang="en-US" dirty="0"/>
              <a:t>Meeting link: </a:t>
            </a:r>
            <a:r>
              <a:rPr lang="en-US" dirty="0">
                <a:hlinkClick r:id="rId2"/>
              </a:rPr>
              <a:t>https://ieeesa.webex.com/ieeesa/j.php?MTID=m8800222d6b4184b77a450f0d821c32af</a:t>
            </a:r>
            <a:endParaRPr lang="en-US" dirty="0"/>
          </a:p>
          <a:p>
            <a:pPr>
              <a:buFont typeface="Arial" panose="020B0604020202020204" pitchFamily="34" charset="0"/>
              <a:buChar char="•"/>
            </a:pPr>
            <a:r>
              <a:rPr lang="en-US" dirty="0"/>
              <a:t>Tuesday, 2024-03-12, EVE (19:30 – 21:30h)</a:t>
            </a:r>
          </a:p>
          <a:p>
            <a:pPr>
              <a:buFont typeface="Arial" panose="020B0604020202020204" pitchFamily="34" charset="0"/>
              <a:buChar char="•"/>
            </a:pPr>
            <a:r>
              <a:rPr lang="en-US" dirty="0"/>
              <a:t>Meeting link: </a:t>
            </a:r>
            <a:r>
              <a:rPr lang="en-US" dirty="0">
                <a:hlinkClick r:id="rId3"/>
              </a:rPr>
              <a:t>https://ieeesa.webex.com/ieeesa/j.php?MTID=ma3ee9bcaf9d1f5f02564dba88c111ec9</a:t>
            </a:r>
            <a:endParaRPr lang="en-US" dirty="0"/>
          </a:p>
          <a:p>
            <a:pPr>
              <a:buFont typeface="Arial" panose="020B0604020202020204" pitchFamily="34" charset="0"/>
              <a:buChar char="•"/>
            </a:pPr>
            <a:r>
              <a:rPr lang="en-US" dirty="0"/>
              <a:t>Wednesday, 2024-03-13, AM2 (10:30 – 12:30h)</a:t>
            </a:r>
          </a:p>
          <a:p>
            <a:pPr>
              <a:buFont typeface="Arial" panose="020B0604020202020204" pitchFamily="34" charset="0"/>
              <a:buChar char="•"/>
            </a:pPr>
            <a:r>
              <a:rPr lang="en-US" dirty="0"/>
              <a:t>Meeting link: </a:t>
            </a:r>
            <a:r>
              <a:rPr lang="en-US" dirty="0">
                <a:hlinkClick r:id="rId4"/>
              </a:rPr>
              <a:t>https://ieeesa.webex.com/ieeesa/j.php?MTID=m23768d56053e34dc7ff527c98b992707</a:t>
            </a:r>
            <a:r>
              <a:rPr lang="en-US" dirty="0"/>
              <a:t> </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D535-6777-5286-5156-94F483919DD5}"/>
              </a:ext>
            </a:extLst>
          </p:cNvPr>
          <p:cNvSpPr>
            <a:spLocks noGrp="1"/>
          </p:cNvSpPr>
          <p:nvPr>
            <p:ph type="title"/>
          </p:nvPr>
        </p:nvSpPr>
        <p:spPr/>
        <p:txBody>
          <a:bodyPr/>
          <a:lstStyle/>
          <a:p>
            <a:r>
              <a:rPr lang="en-US" dirty="0"/>
              <a:t>Please Join via Webex</a:t>
            </a:r>
          </a:p>
        </p:txBody>
      </p:sp>
      <p:sp>
        <p:nvSpPr>
          <p:cNvPr id="3" name="Content Placeholder 2">
            <a:extLst>
              <a:ext uri="{FF2B5EF4-FFF2-40B4-BE49-F238E27FC236}">
                <a16:creationId xmlns:a16="http://schemas.microsoft.com/office/drawing/2014/main" id="{EC5D33F1-66C2-A8DE-C1F4-E6F7D6B487B7}"/>
              </a:ext>
            </a:extLst>
          </p:cNvPr>
          <p:cNvSpPr>
            <a:spLocks noGrp="1"/>
          </p:cNvSpPr>
          <p:nvPr>
            <p:ph idx="1"/>
          </p:nvPr>
        </p:nvSpPr>
        <p:spPr/>
        <p:txBody>
          <a:bodyPr/>
          <a:lstStyle/>
          <a:p>
            <a:r>
              <a:rPr lang="en-US" dirty="0"/>
              <a:t>We will run elections / motions that require a count via Webex.</a:t>
            </a:r>
          </a:p>
          <a:p>
            <a:endParaRPr lang="en-US" dirty="0"/>
          </a:p>
          <a:p>
            <a:r>
              <a:rPr lang="en-US" dirty="0"/>
              <a:t>So please join even if you are in the room.  Please do </a:t>
            </a:r>
            <a:r>
              <a:rPr lang="en-US" i="1" u="sng" dirty="0"/>
              <a:t>not</a:t>
            </a:r>
            <a:r>
              <a:rPr lang="en-US" dirty="0"/>
              <a:t> connect audio if you are in the room.</a:t>
            </a:r>
          </a:p>
        </p:txBody>
      </p:sp>
      <p:sp>
        <p:nvSpPr>
          <p:cNvPr id="4" name="Slide Number Placeholder 3">
            <a:extLst>
              <a:ext uri="{FF2B5EF4-FFF2-40B4-BE49-F238E27FC236}">
                <a16:creationId xmlns:a16="http://schemas.microsoft.com/office/drawing/2014/main" id="{EEAEAFF8-551D-1EEE-7807-C703F78FF7E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8BCDFC3-1E64-719C-76FB-CC5C52A7876F}"/>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2F15A8-46CE-C9D9-5018-304FF0E5F89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15208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Tree>
    <p:extLst>
      <p:ext uri="{BB962C8B-B14F-4D97-AF65-F5344CB8AC3E}">
        <p14:creationId xmlns:p14="http://schemas.microsoft.com/office/powerpoint/2010/main" val="696557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11-24/0620r2</a:t>
            </a:r>
            <a:r>
              <a:rPr lang="en-US" dirty="0"/>
              <a:t>.</a:t>
            </a:r>
          </a:p>
          <a:p>
            <a:endParaRPr lang="en-US" dirty="0"/>
          </a:p>
          <a:p>
            <a:r>
              <a:rPr lang="en-US" dirty="0"/>
              <a:t>Mover: Rich Kennedy</a:t>
            </a:r>
          </a:p>
          <a:p>
            <a:r>
              <a:rPr lang="en-US" dirty="0"/>
              <a:t>Second: Manish Kumar</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11-24/0609r0.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Tree>
    <p:extLst>
      <p:ext uri="{BB962C8B-B14F-4D97-AF65-F5344CB8AC3E}">
        <p14:creationId xmlns:p14="http://schemas.microsoft.com/office/powerpoint/2010/main" val="40549369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1679</TotalTime>
  <Words>1976</Words>
  <Application>Microsoft Macintosh PowerPoint</Application>
  <PresentationFormat>Widescreen</PresentationFormat>
  <Paragraphs>322</Paragraphs>
  <Slides>36</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1" baseType="lpstr">
      <vt:lpstr>Arial Unicode MS</vt:lpstr>
      <vt:lpstr>Arial</vt:lpstr>
      <vt:lpstr>Times New Roman</vt:lpstr>
      <vt:lpstr>Office Theme</vt:lpstr>
      <vt:lpstr>Document</vt:lpstr>
      <vt:lpstr>Chair’s Meeting Slides Coex SC -- Coexistence</vt:lpstr>
      <vt:lpstr>Abstract</vt:lpstr>
      <vt:lpstr>Coex SC Leadership</vt:lpstr>
      <vt:lpstr>WebEx dial-in information</vt:lpstr>
      <vt:lpstr>Please Join via Webex</vt:lpstr>
      <vt:lpstr>(1) Opening formalities</vt:lpstr>
      <vt:lpstr>Motion: Approval of Agenda</vt:lpstr>
      <vt:lpstr>Motion: Approval of minutes</vt:lpstr>
      <vt:lpstr>(2) Announcements</vt:lpstr>
      <vt:lpstr>Review of IEEE-SA pre-PAR meeting guidelines</vt:lpstr>
      <vt:lpstr>Registration for the May IEEE 802 interim session</vt:lpstr>
      <vt:lpstr>(3) Coex modus operandi &amp; Topics of interest</vt:lpstr>
      <vt:lpstr>Coex SC is a member-contribution-driven process</vt:lpstr>
      <vt:lpstr>Coex SC Topic of interest / discussion items</vt:lpstr>
      <vt:lpstr>(4) Leadership elections</vt:lpstr>
      <vt:lpstr>Overview Leadership elections</vt:lpstr>
      <vt:lpstr>VC – Call for nominations</vt:lpstr>
      <vt:lpstr>Election of 1st Vice Chair for Coex SC</vt:lpstr>
      <vt:lpstr>Election of 2nd Vice Chair for Coex SC</vt:lpstr>
      <vt:lpstr>Motion: Vice Chair confirmation</vt:lpstr>
      <vt:lpstr>Coex SC Secretary</vt:lpstr>
      <vt:lpstr>Motion: Coex SC Secretary confirmation</vt:lpstr>
      <vt:lpstr>(5) Submissions &amp; Technical discussion items</vt:lpstr>
      <vt:lpstr>(6) Administrative Items</vt:lpstr>
      <vt:lpstr>Planning of future meetings</vt:lpstr>
      <vt:lpstr>Telcos</vt:lpstr>
      <vt:lpstr>(7) Old Business</vt:lpstr>
      <vt:lpstr>(8) New Business</vt:lpstr>
      <vt:lpstr>(9)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78</cp:revision>
  <cp:lastPrinted>1601-01-01T00:00:00Z</cp:lastPrinted>
  <dcterms:created xsi:type="dcterms:W3CDTF">2023-03-14T15:47:57Z</dcterms:created>
  <dcterms:modified xsi:type="dcterms:W3CDTF">2024-05-15T10:00:34Z</dcterms:modified>
  <cp:category/>
</cp:coreProperties>
</file>