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305" r:id="rId2"/>
    <p:sldId id="306" r:id="rId3"/>
    <p:sldId id="308" r:id="rId4"/>
    <p:sldId id="314" r:id="rId5"/>
    <p:sldId id="315" r:id="rId6"/>
    <p:sldId id="316" r:id="rId7"/>
    <p:sldId id="317" r:id="rId8"/>
    <p:sldId id="312" r:id="rId9"/>
    <p:sldId id="31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2A098D-9B8A-994A-4434-DB1F8C3F4172}" name="Wook Bong Lee" initials="" userId="S::wookbong.lee@apple.com::76792eb8-cc2a-44cb-9355-e60de07d3e38" providerId="AD"/>
  <p188:author id="{2FCBD1A4-DF9F-8A4B-DC1A-703B7BB6ED2D}" name="Anuj Batra" initials="" userId="S::anuj.batra@apple.com::89f78797-077a-4152-8471-8f5c1be2600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4" autoAdjust="0"/>
    <p:restoredTop sz="97682"/>
  </p:normalViewPr>
  <p:slideViewPr>
    <p:cSldViewPr>
      <p:cViewPr varScale="1">
        <p:scale>
          <a:sx n="151" d="100"/>
          <a:sy n="151" d="100"/>
        </p:scale>
        <p:origin x="496"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Morteza Mehrnoush, Apple</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2023</a:t>
            </a:r>
            <a:endParaRPr lang="en-GB" dirty="0"/>
          </a:p>
        </p:txBody>
      </p:sp>
      <p:sp>
        <p:nvSpPr>
          <p:cNvPr id="6" name="Footer Placeholder 5"/>
          <p:cNvSpPr>
            <a:spLocks noGrp="1"/>
          </p:cNvSpPr>
          <p:nvPr>
            <p:ph type="ftr" idx="11"/>
          </p:nvPr>
        </p:nvSpPr>
        <p:spPr/>
        <p:txBody>
          <a:bodyPr/>
          <a:lstStyle>
            <a:lvl1pPr>
              <a:defRPr/>
            </a:lvl1pPr>
          </a:lstStyle>
          <a:p>
            <a:r>
              <a:rPr lang="en-GB" dirty="0"/>
              <a:t>Morteza Mehrnoush, Apple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Morteza Mehrnoush, Apple</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2023</a:t>
            </a:r>
            <a:endParaRPr lang="en-GB" dirty="0"/>
          </a:p>
        </p:txBody>
      </p:sp>
      <p:sp>
        <p:nvSpPr>
          <p:cNvPr id="4" name="Footer Placeholder 3"/>
          <p:cNvSpPr>
            <a:spLocks noGrp="1"/>
          </p:cNvSpPr>
          <p:nvPr>
            <p:ph type="ftr" idx="11"/>
          </p:nvPr>
        </p:nvSpPr>
        <p:spPr/>
        <p:txBody>
          <a:bodyPr/>
          <a:lstStyle>
            <a:lvl1pPr>
              <a:defRPr/>
            </a:lvl1pPr>
          </a:lstStyle>
          <a:p>
            <a:r>
              <a:rPr lang="en-GB" dirty="0"/>
              <a:t>Morteza Mehrnoush, Apple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2023</a:t>
            </a:r>
            <a:endParaRPr lang="en-GB" dirty="0"/>
          </a:p>
        </p:txBody>
      </p:sp>
      <p:sp>
        <p:nvSpPr>
          <p:cNvPr id="3" name="Footer Placeholder 2"/>
          <p:cNvSpPr>
            <a:spLocks noGrp="1"/>
          </p:cNvSpPr>
          <p:nvPr>
            <p:ph type="ftr" idx="11"/>
          </p:nvPr>
        </p:nvSpPr>
        <p:spPr/>
        <p:txBody>
          <a:bodyPr/>
          <a:lstStyle>
            <a:lvl1pPr>
              <a:defRPr/>
            </a:lvl1pPr>
          </a:lstStyle>
          <a:p>
            <a:r>
              <a:rPr lang="en-GB" dirty="0"/>
              <a:t>Morteza Mehrnoush, Apple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2023</a:t>
            </a:r>
            <a:endParaRPr lang="en-GB" dirty="0"/>
          </a:p>
        </p:txBody>
      </p:sp>
      <p:sp>
        <p:nvSpPr>
          <p:cNvPr id="5" name="Footer Placeholder 4"/>
          <p:cNvSpPr>
            <a:spLocks noGrp="1"/>
          </p:cNvSpPr>
          <p:nvPr>
            <p:ph type="ftr" idx="11"/>
          </p:nvPr>
        </p:nvSpPr>
        <p:spPr/>
        <p:txBody>
          <a:bodyPr/>
          <a:lstStyle>
            <a:lvl1pPr>
              <a:defRPr/>
            </a:lvl1pPr>
          </a:lstStyle>
          <a:p>
            <a:r>
              <a:rPr lang="en-GB" dirty="0"/>
              <a:t>Morteza Mehrnoush, Apple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Morteza Mehrnoush, Apple</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userDrawn="1"/>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486E9316-685F-DCEB-F37C-853F6FBCCC36}"/>
              </a:ext>
            </a:extLst>
          </p:cNvPr>
          <p:cNvSpPr>
            <a:spLocks noGrp="1"/>
          </p:cNvSpPr>
          <p:nvPr>
            <p:ph type="dt" idx="10"/>
          </p:nvPr>
        </p:nvSpPr>
        <p:spPr>
          <a:xfrm>
            <a:off x="929217" y="333375"/>
            <a:ext cx="2499764" cy="273050"/>
          </a:xfrm>
        </p:spPr>
        <p:txBody>
          <a:bodyPr wrap="square" anchor="b">
            <a:normAutofit lnSpcReduction="10000"/>
          </a:bodyPr>
          <a:lstStyle/>
          <a:p>
            <a:r>
              <a:rPr lang="en-US" dirty="0"/>
              <a:t>February 2024</a:t>
            </a:r>
            <a:endParaRPr lang="en-GB" dirty="0"/>
          </a:p>
        </p:txBody>
      </p:sp>
      <p:sp>
        <p:nvSpPr>
          <p:cNvPr id="5" name="Footer Placeholder 4">
            <a:extLst>
              <a:ext uri="{FF2B5EF4-FFF2-40B4-BE49-F238E27FC236}">
                <a16:creationId xmlns:a16="http://schemas.microsoft.com/office/drawing/2014/main" id="{3E7829F4-6915-CC57-9D56-A2C4945ED70E}"/>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Morteza Mehrnoush, Apple</a:t>
            </a:r>
          </a:p>
        </p:txBody>
      </p:sp>
      <p:sp>
        <p:nvSpPr>
          <p:cNvPr id="4" name="Slide Number Placeholder 3">
            <a:extLst>
              <a:ext uri="{FF2B5EF4-FFF2-40B4-BE49-F238E27FC236}">
                <a16:creationId xmlns:a16="http://schemas.microsoft.com/office/drawing/2014/main" id="{C7EAA8F2-E470-D79D-9BB1-B441ED4D2816}"/>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a:t>
            </a:fld>
            <a:endParaRPr lang="en-GB"/>
          </a:p>
        </p:txBody>
      </p:sp>
      <p:sp>
        <p:nvSpPr>
          <p:cNvPr id="7" name="Rectangle 2">
            <a:extLst>
              <a:ext uri="{FF2B5EF4-FFF2-40B4-BE49-F238E27FC236}">
                <a16:creationId xmlns:a16="http://schemas.microsoft.com/office/drawing/2014/main" id="{63C66C82-D92F-DBD3-4422-5E3CD3A985E3}"/>
              </a:ext>
            </a:extLst>
          </p:cNvPr>
          <p:cNvSpPr txBox="1">
            <a:spLocks noChangeArrowheads="1"/>
          </p:cNvSpPr>
          <p:nvPr/>
        </p:nvSpPr>
        <p:spPr>
          <a:xfrm>
            <a:off x="1828800" y="1463675"/>
            <a:ext cx="8534400" cy="476250"/>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2024-02-29</a:t>
            </a:r>
          </a:p>
        </p:txBody>
      </p:sp>
      <p:graphicFrame>
        <p:nvGraphicFramePr>
          <p:cNvPr id="8" name="Object 3">
            <a:extLst>
              <a:ext uri="{FF2B5EF4-FFF2-40B4-BE49-F238E27FC236}">
                <a16:creationId xmlns:a16="http://schemas.microsoft.com/office/drawing/2014/main" id="{A7431AC5-432F-8901-3508-8D468BB061E2}"/>
              </a:ext>
            </a:extLst>
          </p:cNvPr>
          <p:cNvGraphicFramePr>
            <a:graphicFrameLocks noChangeAspect="1"/>
          </p:cNvGraphicFramePr>
          <p:nvPr>
            <p:extLst>
              <p:ext uri="{D42A27DB-BD31-4B8C-83A1-F6EECF244321}">
                <p14:modId xmlns:p14="http://schemas.microsoft.com/office/powerpoint/2010/main" val="227727203"/>
              </p:ext>
            </p:extLst>
          </p:nvPr>
        </p:nvGraphicFramePr>
        <p:xfrm>
          <a:off x="993775" y="2317750"/>
          <a:ext cx="10272713" cy="2681288"/>
        </p:xfrm>
        <a:graphic>
          <a:graphicData uri="http://schemas.openxmlformats.org/presentationml/2006/ole">
            <mc:AlternateContent xmlns:mc="http://schemas.openxmlformats.org/markup-compatibility/2006">
              <mc:Choice xmlns:v="urn:schemas-microsoft-com:vml" Requires="v">
                <p:oleObj name="Document" r:id="rId2" imgW="10439400" imgH="2743200" progId="Word.Document.8">
                  <p:embed/>
                </p:oleObj>
              </mc:Choice>
              <mc:Fallback>
                <p:oleObj name="Document" r:id="rId2" imgW="10439400" imgH="2743200" progId="Word.Document.8">
                  <p:embed/>
                  <p:pic>
                    <p:nvPicPr>
                      <p:cNvPr id="3075" name="Object 3"/>
                      <p:cNvPicPr>
                        <a:picLocks noChangeAspect="1" noChangeArrowheads="1"/>
                      </p:cNvPicPr>
                      <p:nvPr/>
                    </p:nvPicPr>
                    <p:blipFill>
                      <a:blip r:embed="rId3"/>
                      <a:srcRect/>
                      <a:stretch>
                        <a:fillRect/>
                      </a:stretch>
                    </p:blipFill>
                    <p:spPr bwMode="auto">
                      <a:xfrm>
                        <a:off x="993775" y="2317750"/>
                        <a:ext cx="10272713" cy="2681288"/>
                      </a:xfrm>
                      <a:prstGeom prst="rect">
                        <a:avLst/>
                      </a:prstGeom>
                      <a:noFill/>
                    </p:spPr>
                  </p:pic>
                </p:oleObj>
              </mc:Fallback>
            </mc:AlternateContent>
          </a:graphicData>
        </a:graphic>
      </p:graphicFrame>
      <p:sp>
        <p:nvSpPr>
          <p:cNvPr id="9" name="Rectangle 4">
            <a:extLst>
              <a:ext uri="{FF2B5EF4-FFF2-40B4-BE49-F238E27FC236}">
                <a16:creationId xmlns:a16="http://schemas.microsoft.com/office/drawing/2014/main" id="{34A4C666-C64D-F792-313E-3FEA132ED4EE}"/>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1">
            <a:extLst>
              <a:ext uri="{FF2B5EF4-FFF2-40B4-BE49-F238E27FC236}">
                <a16:creationId xmlns:a16="http://schemas.microsoft.com/office/drawing/2014/main" id="{5AE47FB3-6F41-E4A3-300B-F89C9F2CF1F5}"/>
              </a:ext>
            </a:extLst>
          </p:cNvPr>
          <p:cNvSpPr txBox="1">
            <a:spLocks noChangeArrowheads="1"/>
          </p:cNvSpPr>
          <p:nvPr/>
        </p:nvSpPr>
        <p:spPr>
          <a:xfrm>
            <a:off x="964142" y="828791"/>
            <a:ext cx="10363200" cy="709689"/>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Multi Link Power Management for MLO </a:t>
            </a:r>
          </a:p>
        </p:txBody>
      </p:sp>
    </p:spTree>
    <p:extLst>
      <p:ext uri="{BB962C8B-B14F-4D97-AF65-F5344CB8AC3E}">
        <p14:creationId xmlns:p14="http://schemas.microsoft.com/office/powerpoint/2010/main" val="286773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EFD1F-F89A-DA7C-5E61-61ACAE64DE0F}"/>
              </a:ext>
            </a:extLst>
          </p:cNvPr>
          <p:cNvSpPr>
            <a:spLocks noGrp="1"/>
          </p:cNvSpPr>
          <p:nvPr>
            <p:ph type="title"/>
          </p:nvPr>
        </p:nvSpPr>
        <p:spPr>
          <a:xfrm>
            <a:off x="914401" y="685802"/>
            <a:ext cx="10361084" cy="761996"/>
          </a:xfrm>
        </p:spPr>
        <p:txBody>
          <a:bodyPr/>
          <a:lstStyle/>
          <a:p>
            <a:r>
              <a:rPr lang="en-US" dirty="0"/>
              <a:t>Introduction</a:t>
            </a:r>
          </a:p>
        </p:txBody>
      </p:sp>
      <p:sp>
        <p:nvSpPr>
          <p:cNvPr id="3" name="Content Placeholder 2">
            <a:extLst>
              <a:ext uri="{FF2B5EF4-FFF2-40B4-BE49-F238E27FC236}">
                <a16:creationId xmlns:a16="http://schemas.microsoft.com/office/drawing/2014/main" id="{F34CD15A-99E1-491A-3986-2D46FA1BB79F}"/>
              </a:ext>
            </a:extLst>
          </p:cNvPr>
          <p:cNvSpPr>
            <a:spLocks noGrp="1"/>
          </p:cNvSpPr>
          <p:nvPr>
            <p:ph idx="1"/>
          </p:nvPr>
        </p:nvSpPr>
        <p:spPr>
          <a:xfrm>
            <a:off x="914401" y="1447799"/>
            <a:ext cx="10682920" cy="4724400"/>
          </a:xfrm>
        </p:spPr>
        <p:txBody>
          <a:bodyPr/>
          <a:lstStyle/>
          <a:p>
            <a:pPr>
              <a:buFont typeface="Arial" panose="020B0604020202020204" pitchFamily="34" charset="0"/>
              <a:buChar char="•"/>
            </a:pPr>
            <a:r>
              <a:rPr lang="en-US" sz="2000" dirty="0"/>
              <a:t>Currently the PM mode change is per-link and cross link PM mode change is not possible:</a:t>
            </a:r>
          </a:p>
          <a:p>
            <a:pPr lvl="1">
              <a:buFont typeface="Arial" panose="020B0604020202020204" pitchFamily="34" charset="0"/>
              <a:buChar char="•"/>
            </a:pPr>
            <a:r>
              <a:rPr lang="en-US" sz="1600" dirty="0"/>
              <a:t>When a non-AP MLD wants to enter the PS mode on all the links, it has to do a frame exchange over each of the enabled links separately </a:t>
            </a:r>
          </a:p>
          <a:p>
            <a:pPr lvl="1">
              <a:buFont typeface="Arial" panose="020B0604020202020204" pitchFamily="34" charset="0"/>
              <a:buChar char="•"/>
            </a:pPr>
            <a:r>
              <a:rPr lang="en-US" sz="1600" dirty="0"/>
              <a:t>Per-link frame exchange to change PM mode is inefficient and it could cause long delay for STAs of non-AP MLD to enter PS mode and go to doze state</a:t>
            </a:r>
          </a:p>
          <a:p>
            <a:pPr>
              <a:buFont typeface="Arial" panose="020B0604020202020204" pitchFamily="34" charset="0"/>
              <a:buChar char="•"/>
            </a:pPr>
            <a:r>
              <a:rPr lang="en-US" sz="2000" dirty="0"/>
              <a:t>In Wi-Fi 7 some proposals are discussed: </a:t>
            </a:r>
          </a:p>
          <a:p>
            <a:pPr lvl="1">
              <a:buFont typeface="Arial" panose="020B0604020202020204" pitchFamily="34" charset="0"/>
              <a:buChar char="•"/>
            </a:pPr>
            <a:r>
              <a:rPr lang="en-US" sz="1600" dirty="0"/>
              <a:t>In [1] cross link PM mode change for the non-AP MLD by using the A-Control field is proposed; 1bit for the PM mode and 16 bitmap to indicate the link-ID(s) where PM changes applies to</a:t>
            </a:r>
          </a:p>
          <a:p>
            <a:pPr lvl="1">
              <a:buFont typeface="Arial" panose="020B0604020202020204" pitchFamily="34" charset="0"/>
              <a:buChar char="•"/>
            </a:pPr>
            <a:r>
              <a:rPr lang="en-US" sz="1600" dirty="0"/>
              <a:t>In [2,3], an alternative proposal is discussed in which a non-AP MLD indicates that the other link (cross link indication) is in awake state during PS mode and it’s ready to receive the DL by using PS-Poll or QoS-Null </a:t>
            </a:r>
          </a:p>
          <a:p>
            <a:pPr lvl="1">
              <a:buFont typeface="Arial" panose="020B0604020202020204" pitchFamily="34" charset="0"/>
              <a:buChar char="•"/>
            </a:pPr>
            <a:r>
              <a:rPr lang="en-US" sz="1600" dirty="0"/>
              <a:t>All these proposals were considering the immediate cross link information delivery and due to cross link information exchange delay between the APs of AP MLD, the group could not get consensus to agree on a solution </a:t>
            </a:r>
          </a:p>
          <a:p>
            <a:pPr>
              <a:buFont typeface="Arial" panose="020B0604020202020204" pitchFamily="34" charset="0"/>
              <a:buChar char="•"/>
            </a:pPr>
            <a:r>
              <a:rPr lang="en-US" sz="2000" dirty="0"/>
              <a:t>In this proposal, scheduled multi link PM mode indication with timing information is introduced to address the cross link information exchange delay between the APs of AP MLD</a:t>
            </a:r>
          </a:p>
          <a:p>
            <a:pPr lvl="1">
              <a:buFont typeface="Arial" panose="020B0604020202020204" pitchFamily="34" charset="0"/>
              <a:buChar char="•"/>
            </a:pPr>
            <a:r>
              <a:rPr lang="en-US" sz="1600" dirty="0"/>
              <a:t>Also, when non-AP MLD switches to PS mode, it may include the duration information of the STA remaining in the PS mode</a:t>
            </a:r>
          </a:p>
        </p:txBody>
      </p:sp>
      <p:sp>
        <p:nvSpPr>
          <p:cNvPr id="4" name="Slide Number Placeholder 3">
            <a:extLst>
              <a:ext uri="{FF2B5EF4-FFF2-40B4-BE49-F238E27FC236}">
                <a16:creationId xmlns:a16="http://schemas.microsoft.com/office/drawing/2014/main" id="{C324F7AB-23DF-607D-62BA-12BE1BC2ABB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0185590-72C4-FB2F-9080-7A254973080E}"/>
              </a:ext>
            </a:extLst>
          </p:cNvPr>
          <p:cNvSpPr>
            <a:spLocks noGrp="1"/>
          </p:cNvSpPr>
          <p:nvPr>
            <p:ph type="ftr" idx="14"/>
          </p:nvPr>
        </p:nvSpPr>
        <p:spPr/>
        <p:txBody>
          <a:bodyPr/>
          <a:lstStyle/>
          <a:p>
            <a:r>
              <a:rPr lang="en-GB" dirty="0"/>
              <a:t>Morteza Mehrnoush, Apple</a:t>
            </a:r>
          </a:p>
        </p:txBody>
      </p:sp>
      <p:sp>
        <p:nvSpPr>
          <p:cNvPr id="6" name="Date Placeholder 5">
            <a:extLst>
              <a:ext uri="{FF2B5EF4-FFF2-40B4-BE49-F238E27FC236}">
                <a16:creationId xmlns:a16="http://schemas.microsoft.com/office/drawing/2014/main" id="{CDFE47E9-AFB7-0342-C56D-D73844E0AA37}"/>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86238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10552-3B9C-8B92-4A30-7B6DE373CB0E}"/>
              </a:ext>
            </a:extLst>
          </p:cNvPr>
          <p:cNvSpPr>
            <a:spLocks noGrp="1"/>
          </p:cNvSpPr>
          <p:nvPr>
            <p:ph type="title"/>
          </p:nvPr>
        </p:nvSpPr>
        <p:spPr>
          <a:xfrm>
            <a:off x="914401" y="685801"/>
            <a:ext cx="10361084" cy="725351"/>
          </a:xfrm>
          <a:noFill/>
          <a:ln w="9525">
            <a:noFill/>
            <a:round/>
            <a:headEnd/>
            <a:tailEnd/>
          </a:ln>
          <a:effectLst/>
        </p:spPr>
        <p:txBody>
          <a:bodyPr vert="horz" wrap="square" lIns="92160" tIns="46080" rIns="92160" bIns="46080" numCol="1" anchor="ctr" anchorCtr="0" compatLnSpc="1">
            <a:prstTxWarp prst="textNoShape">
              <a:avLst/>
            </a:prstTxWarp>
          </a:bodyPr>
          <a:lstStyle/>
          <a:p>
            <a:r>
              <a:rPr lang="en-US" dirty="0"/>
              <a:t>Current PM Mode Change in MLD Case</a:t>
            </a:r>
          </a:p>
        </p:txBody>
      </p:sp>
      <p:sp>
        <p:nvSpPr>
          <p:cNvPr id="3" name="Content Placeholder 2">
            <a:extLst>
              <a:ext uri="{FF2B5EF4-FFF2-40B4-BE49-F238E27FC236}">
                <a16:creationId xmlns:a16="http://schemas.microsoft.com/office/drawing/2014/main" id="{1A54A67F-68AE-B91A-D77A-F4DC3DC5B9A2}"/>
              </a:ext>
            </a:extLst>
          </p:cNvPr>
          <p:cNvSpPr>
            <a:spLocks noGrp="1"/>
          </p:cNvSpPr>
          <p:nvPr>
            <p:ph idx="1"/>
          </p:nvPr>
        </p:nvSpPr>
        <p:spPr>
          <a:xfrm>
            <a:off x="897836" y="1411152"/>
            <a:ext cx="10254537" cy="4113213"/>
          </a:xfrm>
        </p:spPr>
        <p:txBody>
          <a:bodyPr/>
          <a:lstStyle/>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Latency and inefficiency of per-link signaling:</a:t>
            </a:r>
          </a:p>
          <a:p>
            <a:pPr lvl="1">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Case-1: </a:t>
            </a:r>
            <a:r>
              <a:rPr lang="en-US" sz="1400" dirty="0">
                <a:solidFill>
                  <a:srgbClr val="000000"/>
                </a:solidFill>
                <a:effectLst/>
                <a:latin typeface="Times New Roman" panose="02020603050405020304" pitchFamily="18" charset="0"/>
                <a:cs typeface="Times New Roman" panose="02020603050405020304" pitchFamily="18" charset="0"/>
              </a:rPr>
              <a:t>L1, L2, and L3 are STR links</a:t>
            </a:r>
          </a:p>
          <a:p>
            <a:pPr lvl="2">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Frame exchange over each link separately to change PM mode</a:t>
            </a:r>
          </a:p>
          <a:p>
            <a:pPr lvl="2">
              <a:buFont typeface="Arial" panose="020B0604020202020204" pitchFamily="34" charset="0"/>
              <a:buChar char="•"/>
            </a:pPr>
            <a:r>
              <a:rPr lang="en-US" sz="1200" dirty="0">
                <a:solidFill>
                  <a:srgbClr val="000000"/>
                </a:solidFill>
                <a:effectLst/>
                <a:latin typeface="Times New Roman" panose="02020603050405020304" pitchFamily="18" charset="0"/>
                <a:cs typeface="Times New Roman" panose="02020603050405020304" pitchFamily="18" charset="0"/>
              </a:rPr>
              <a:t>The </a:t>
            </a:r>
            <a:r>
              <a:rPr lang="en-US" sz="1200" dirty="0">
                <a:latin typeface="Times New Roman" panose="02020603050405020304" pitchFamily="18" charset="0"/>
                <a:cs typeface="Times New Roman" panose="02020603050405020304" pitchFamily="18" charset="0"/>
              </a:rPr>
              <a:t>delay</a:t>
            </a:r>
            <a:r>
              <a:rPr lang="en-US" sz="1200" dirty="0">
                <a:solidFill>
                  <a:srgbClr val="000000"/>
                </a:solidFill>
                <a:effectLst/>
                <a:latin typeface="Times New Roman" panose="02020603050405020304" pitchFamily="18" charset="0"/>
                <a:cs typeface="Times New Roman" panose="02020603050405020304" pitchFamily="18" charset="0"/>
              </a:rPr>
              <a:t> considering the OBSS and contention could be non-trivial </a:t>
            </a:r>
          </a:p>
          <a:p>
            <a:pPr lvl="1">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Case-2: </a:t>
            </a:r>
            <a:r>
              <a:rPr lang="en-US" sz="1400" dirty="0">
                <a:solidFill>
                  <a:srgbClr val="000000"/>
                </a:solidFill>
                <a:effectLst/>
                <a:latin typeface="Times New Roman" panose="02020603050405020304" pitchFamily="18" charset="0"/>
                <a:cs typeface="Times New Roman" panose="02020603050405020304" pitchFamily="18" charset="0"/>
              </a:rPr>
              <a:t>L1 is STR link, L2 and L3 are EMLSR links</a:t>
            </a:r>
          </a:p>
          <a:p>
            <a:pPr lvl="2">
              <a:buFont typeface="Arial" panose="020B0604020202020204" pitchFamily="34" charset="0"/>
              <a:buChar char="•"/>
            </a:pPr>
            <a:r>
              <a:rPr lang="en-US" sz="1200" dirty="0">
                <a:latin typeface="Times New Roman" panose="02020603050405020304" pitchFamily="18" charset="0"/>
                <a:cs typeface="Times New Roman" panose="02020603050405020304" pitchFamily="18" charset="0"/>
              </a:rPr>
              <a:t>There is extra latency for frame exchange in UL over EMLSR links for PM indication due to EMLSR limitations</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Non-AP MLD in order to go to sleep state at T0, it needs to send PM=1 over each link earlier</a:t>
            </a:r>
          </a:p>
          <a:p>
            <a:pPr lvl="1">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This causes AP-1 and AP-2 to stop sending DL traffic earlier than needed during Δt-1 and Δt-2 which prevents using L1 and L2 during this periods  </a:t>
            </a:r>
            <a:endParaRPr lang="en-US" sz="1400" dirty="0">
              <a:solidFill>
                <a:srgbClr val="000000"/>
              </a:solidFill>
              <a:effectLst/>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A5F2886-1255-EF6A-0304-D79081D753F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6B01760-D6E5-025D-8094-24D9E6C12DEB}"/>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982534FF-40F5-DF90-8369-AE0140FF1176}"/>
              </a:ext>
            </a:extLst>
          </p:cNvPr>
          <p:cNvSpPr>
            <a:spLocks noGrp="1"/>
          </p:cNvSpPr>
          <p:nvPr>
            <p:ph type="dt" idx="15"/>
          </p:nvPr>
        </p:nvSpPr>
        <p:spPr/>
        <p:txBody>
          <a:bodyPr/>
          <a:lstStyle/>
          <a:p>
            <a:r>
              <a:rPr lang="en-US" dirty="0"/>
              <a:t>February 2024</a:t>
            </a:r>
            <a:endParaRPr lang="en-GB" dirty="0"/>
          </a:p>
        </p:txBody>
      </p:sp>
      <p:sp>
        <p:nvSpPr>
          <p:cNvPr id="12" name="TextBox 11">
            <a:extLst>
              <a:ext uri="{FF2B5EF4-FFF2-40B4-BE49-F238E27FC236}">
                <a16:creationId xmlns:a16="http://schemas.microsoft.com/office/drawing/2014/main" id="{0B6B4F08-55F1-5748-E61C-C3988E07A973}"/>
              </a:ext>
            </a:extLst>
          </p:cNvPr>
          <p:cNvSpPr txBox="1"/>
          <p:nvPr/>
        </p:nvSpPr>
        <p:spPr>
          <a:xfrm>
            <a:off x="9038426" y="6047911"/>
            <a:ext cx="1047082" cy="261610"/>
          </a:xfrm>
          <a:prstGeom prst="rect">
            <a:avLst/>
          </a:prstGeom>
          <a:noFill/>
        </p:spPr>
        <p:txBody>
          <a:bodyPr wrap="none" rtlCol="0">
            <a:spAutoFit/>
          </a:bodyPr>
          <a:lstStyle/>
          <a:p>
            <a:pPr algn="ctr"/>
            <a:r>
              <a:rPr lang="en-US" sz="1100" dirty="0">
                <a:solidFill>
                  <a:srgbClr val="000000"/>
                </a:solidFill>
                <a:effectLst/>
                <a:latin typeface="Arial" panose="020B0604020202020204" pitchFamily="34" charset="0"/>
                <a:cs typeface="Arial" panose="020B0604020202020204" pitchFamily="34" charset="0"/>
              </a:rPr>
              <a:t>QN: QoS-Null</a:t>
            </a:r>
          </a:p>
        </p:txBody>
      </p:sp>
      <p:pic>
        <p:nvPicPr>
          <p:cNvPr id="9" name="Picture 8">
            <a:extLst>
              <a:ext uri="{FF2B5EF4-FFF2-40B4-BE49-F238E27FC236}">
                <a16:creationId xmlns:a16="http://schemas.microsoft.com/office/drawing/2014/main" id="{8F76E665-8919-AC4C-7C50-BF7B56441575}"/>
              </a:ext>
            </a:extLst>
          </p:cNvPr>
          <p:cNvPicPr>
            <a:picLocks noChangeAspect="1"/>
          </p:cNvPicPr>
          <p:nvPr/>
        </p:nvPicPr>
        <p:blipFill>
          <a:blip r:embed="rId2"/>
          <a:stretch>
            <a:fillRect/>
          </a:stretch>
        </p:blipFill>
        <p:spPr>
          <a:xfrm>
            <a:off x="1828800" y="4063513"/>
            <a:ext cx="7362026" cy="2265886"/>
          </a:xfrm>
          <a:prstGeom prst="rect">
            <a:avLst/>
          </a:prstGeom>
        </p:spPr>
      </p:pic>
    </p:spTree>
    <p:extLst>
      <p:ext uri="{BB962C8B-B14F-4D97-AF65-F5344CB8AC3E}">
        <p14:creationId xmlns:p14="http://schemas.microsoft.com/office/powerpoint/2010/main" val="428261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545C6-55B4-DDAF-FED8-551B333BF367}"/>
              </a:ext>
            </a:extLst>
          </p:cNvPr>
          <p:cNvSpPr>
            <a:spLocks noGrp="1"/>
          </p:cNvSpPr>
          <p:nvPr>
            <p:ph type="title"/>
          </p:nvPr>
        </p:nvSpPr>
        <p:spPr>
          <a:xfrm>
            <a:off x="929217" y="547989"/>
            <a:ext cx="10361084" cy="747412"/>
          </a:xfrm>
        </p:spPr>
        <p:txBody>
          <a:bodyPr/>
          <a:lstStyle/>
          <a:p>
            <a:r>
              <a:rPr lang="en-US" dirty="0"/>
              <a:t>Scheduled Multi Link PM Mode Indication </a:t>
            </a:r>
          </a:p>
        </p:txBody>
      </p:sp>
      <p:sp>
        <p:nvSpPr>
          <p:cNvPr id="3" name="Content Placeholder 2">
            <a:extLst>
              <a:ext uri="{FF2B5EF4-FFF2-40B4-BE49-F238E27FC236}">
                <a16:creationId xmlns:a16="http://schemas.microsoft.com/office/drawing/2014/main" id="{D8FCE955-6BE7-00E6-9488-3779BAC512AE}"/>
              </a:ext>
            </a:extLst>
          </p:cNvPr>
          <p:cNvSpPr>
            <a:spLocks noGrp="1"/>
          </p:cNvSpPr>
          <p:nvPr>
            <p:ph idx="1"/>
          </p:nvPr>
        </p:nvSpPr>
        <p:spPr>
          <a:xfrm>
            <a:off x="903197" y="1295400"/>
            <a:ext cx="10744199" cy="5014612"/>
          </a:xfrm>
        </p:spPr>
        <p:txBody>
          <a:bodyPr/>
          <a:lstStyle/>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This proposal enables the multi-link PM mode indication through single frame exchange which decreases the overhead and latency of PM mode change</a:t>
            </a: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Signaling fields needed for scheduled PM mode indication:</a:t>
            </a:r>
          </a:p>
          <a:p>
            <a:pPr lvl="1">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Link-ID(s) and PM bit per-link: </a:t>
            </a:r>
            <a:r>
              <a:rPr lang="en-US" sz="1600" dirty="0">
                <a:latin typeface="Times New Roman" panose="02020603050405020304" pitchFamily="18" charset="0"/>
                <a:cs typeface="Times New Roman" panose="02020603050405020304" pitchFamily="18" charset="0"/>
              </a:rPr>
              <a:t>the link(s) and the PM indication over each link</a:t>
            </a:r>
          </a:p>
          <a:p>
            <a:pPr lvl="1">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Schedule Time: </a:t>
            </a:r>
            <a:r>
              <a:rPr lang="en-US" sz="1600" dirty="0">
                <a:latin typeface="Times New Roman" panose="02020603050405020304" pitchFamily="18" charset="0"/>
                <a:cs typeface="Times New Roman" panose="02020603050405020304" pitchFamily="18" charset="0"/>
              </a:rPr>
              <a:t>the time in future where the PM mode change should be applied to</a:t>
            </a:r>
          </a:p>
          <a:p>
            <a:pPr lvl="2">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Non-AP MLD uses the “Schedule Time” to give scheduled PM mode change indication to the AP MLD in the future; this timing could be absolute timing (e.g. TSF) or time offset  </a:t>
            </a:r>
          </a:p>
          <a:p>
            <a:pPr lvl="2">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AP MLD’s expected cross link information exchange delay should be sent to the non-AP MLDs during the association or through the EML OMN req/res mechanism </a:t>
            </a:r>
          </a:p>
          <a:p>
            <a:pPr lvl="2">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non-AP MLDs should set the “Schedule Timing” to meet the cross link information exchange delay </a:t>
            </a:r>
          </a:p>
          <a:p>
            <a:pPr lvl="1">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Duration:</a:t>
            </a:r>
            <a:r>
              <a:rPr lang="en-US" sz="1600" dirty="0">
                <a:latin typeface="Times New Roman" panose="02020603050405020304" pitchFamily="18" charset="0"/>
                <a:cs typeface="Times New Roman" panose="02020603050405020304" pitchFamily="18" charset="0"/>
              </a:rPr>
              <a:t> the duration where the STA remaining in PS mode </a:t>
            </a:r>
          </a:p>
          <a:p>
            <a:pPr lvl="2">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Non-AP MLD might want to indicate the duration remaining in PS mode; after this duration non-AP MLD returns to Active mode</a:t>
            </a:r>
          </a:p>
          <a:p>
            <a:pPr lvl="2">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This reduces the extra signaling overhead, i.e. PM=0 indication, in order to return to Active mode</a:t>
            </a:r>
          </a:p>
          <a:p>
            <a:pPr lvl="2">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lvl="2">
              <a:buFont typeface="Arial" panose="020B0604020202020204" pitchFamily="34" charset="0"/>
              <a:buChar char="•"/>
            </a:pPr>
            <a:endParaRPr lang="en-US" sz="1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The multi link PM signaling information can be carried in a Control frame or a lighter version of the signaling in A-Control Field</a:t>
            </a:r>
            <a:endParaRPr lang="en-US" sz="2000" dirty="0"/>
          </a:p>
        </p:txBody>
      </p:sp>
      <p:sp>
        <p:nvSpPr>
          <p:cNvPr id="4" name="Slide Number Placeholder 3">
            <a:extLst>
              <a:ext uri="{FF2B5EF4-FFF2-40B4-BE49-F238E27FC236}">
                <a16:creationId xmlns:a16="http://schemas.microsoft.com/office/drawing/2014/main" id="{08B1C892-4C17-DE10-DC8A-21ED7E60ED1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BDAD6B4-C901-DE13-6186-E20B1D2DA5A5}"/>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E5586966-E434-EECC-4EC5-E9B08DF789FB}"/>
              </a:ext>
            </a:extLst>
          </p:cNvPr>
          <p:cNvSpPr>
            <a:spLocks noGrp="1"/>
          </p:cNvSpPr>
          <p:nvPr>
            <p:ph type="dt" idx="15"/>
          </p:nvPr>
        </p:nvSpPr>
        <p:spPr/>
        <p:txBody>
          <a:bodyPr/>
          <a:lstStyle/>
          <a:p>
            <a:r>
              <a:rPr lang="en-US" dirty="0"/>
              <a:t>February 2024</a:t>
            </a:r>
            <a:endParaRPr lang="en-GB" dirty="0"/>
          </a:p>
        </p:txBody>
      </p:sp>
      <p:sp>
        <p:nvSpPr>
          <p:cNvPr id="10" name="TextBox 9">
            <a:extLst>
              <a:ext uri="{FF2B5EF4-FFF2-40B4-BE49-F238E27FC236}">
                <a16:creationId xmlns:a16="http://schemas.microsoft.com/office/drawing/2014/main" id="{40D3C69D-B908-A89C-5E44-63A454C7986D}"/>
              </a:ext>
            </a:extLst>
          </p:cNvPr>
          <p:cNvSpPr txBox="1"/>
          <p:nvPr/>
        </p:nvSpPr>
        <p:spPr>
          <a:xfrm>
            <a:off x="6781800" y="5102423"/>
            <a:ext cx="3145413" cy="307777"/>
          </a:xfrm>
          <a:prstGeom prst="rect">
            <a:avLst/>
          </a:prstGeom>
          <a:noFill/>
        </p:spPr>
        <p:txBody>
          <a:bodyPr wrap="none" rtlCol="0">
            <a:spAutoFit/>
          </a:bodyPr>
          <a:lstStyle/>
          <a:p>
            <a:r>
              <a:rPr lang="en-US" sz="1400" b="1" dirty="0">
                <a:solidFill>
                  <a:schemeClr val="tx1"/>
                </a:solidFill>
                <a:latin typeface="Arial" panose="020B0604020202020204" pitchFamily="34" charset="0"/>
                <a:cs typeface="Arial" panose="020B0604020202020204" pitchFamily="34" charset="0"/>
              </a:rPr>
              <a:t>Scheduled Multi Link PM Signaling</a:t>
            </a:r>
          </a:p>
        </p:txBody>
      </p:sp>
      <p:pic>
        <p:nvPicPr>
          <p:cNvPr id="7" name="Picture 6">
            <a:extLst>
              <a:ext uri="{FF2B5EF4-FFF2-40B4-BE49-F238E27FC236}">
                <a16:creationId xmlns:a16="http://schemas.microsoft.com/office/drawing/2014/main" id="{95A952F3-325A-0589-D1B0-E0225AED232F}"/>
              </a:ext>
            </a:extLst>
          </p:cNvPr>
          <p:cNvPicPr>
            <a:picLocks noChangeAspect="1"/>
          </p:cNvPicPr>
          <p:nvPr/>
        </p:nvPicPr>
        <p:blipFill>
          <a:blip r:embed="rId2"/>
          <a:stretch>
            <a:fillRect/>
          </a:stretch>
        </p:blipFill>
        <p:spPr>
          <a:xfrm>
            <a:off x="6074927" y="5474864"/>
            <a:ext cx="4914900" cy="363128"/>
          </a:xfrm>
          <a:prstGeom prst="rect">
            <a:avLst/>
          </a:prstGeom>
        </p:spPr>
      </p:pic>
    </p:spTree>
    <p:extLst>
      <p:ext uri="{BB962C8B-B14F-4D97-AF65-F5344CB8AC3E}">
        <p14:creationId xmlns:p14="http://schemas.microsoft.com/office/powerpoint/2010/main" val="1214129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72A3C-0F97-6E85-B877-960398220899}"/>
              </a:ext>
            </a:extLst>
          </p:cNvPr>
          <p:cNvSpPr>
            <a:spLocks noGrp="1"/>
          </p:cNvSpPr>
          <p:nvPr>
            <p:ph type="title"/>
          </p:nvPr>
        </p:nvSpPr>
        <p:spPr>
          <a:noFill/>
          <a:ln w="9525">
            <a:noFill/>
            <a:round/>
            <a:headEnd/>
            <a:tailEnd/>
          </a:ln>
          <a:effectLst/>
        </p:spPr>
        <p:txBody>
          <a:bodyPr vert="horz" wrap="square" lIns="92160" tIns="46080" rIns="92160" bIns="46080" numCol="1" anchor="ctr" anchorCtr="0" compatLnSpc="1">
            <a:prstTxWarp prst="textNoShape">
              <a:avLst/>
            </a:prstTxWarp>
          </a:bodyPr>
          <a:lstStyle/>
          <a:p>
            <a:r>
              <a:rPr lang="en-US" dirty="0"/>
              <a:t>Multi Link PM Mode Indication Scenario </a:t>
            </a:r>
          </a:p>
        </p:txBody>
      </p:sp>
      <p:sp>
        <p:nvSpPr>
          <p:cNvPr id="3" name="Content Placeholder 2">
            <a:extLst>
              <a:ext uri="{FF2B5EF4-FFF2-40B4-BE49-F238E27FC236}">
                <a16:creationId xmlns:a16="http://schemas.microsoft.com/office/drawing/2014/main" id="{9871A330-088C-C924-BAB8-13A92C53F8E6}"/>
              </a:ext>
            </a:extLst>
          </p:cNvPr>
          <p:cNvSpPr>
            <a:spLocks noGrp="1"/>
          </p:cNvSpPr>
          <p:nvPr>
            <p:ph idx="1"/>
          </p:nvPr>
        </p:nvSpPr>
        <p:spPr>
          <a:xfrm>
            <a:off x="929217" y="1696848"/>
            <a:ext cx="10361084" cy="4113213"/>
          </a:xfrm>
        </p:spPr>
        <p:txBody>
          <a:bodyPr/>
          <a:lstStyle/>
          <a:p>
            <a:pPr>
              <a:buFont typeface="Arial" panose="020B0604020202020204" pitchFamily="34" charset="0"/>
              <a:buChar char="•"/>
            </a:pPr>
            <a:r>
              <a:rPr lang="en-US" sz="2000" dirty="0"/>
              <a:t>Non-AP MLD in order to switch to PS mode on all the links, sends a PMI frame on L2 (STA-2) by including: link-IDs=1/2/3, PM=1 for all the links, and “Schedule Timing” to indicate when the PS mode will take effect</a:t>
            </a:r>
          </a:p>
          <a:p>
            <a:pPr>
              <a:buFont typeface="Arial" panose="020B0604020202020204" pitchFamily="34" charset="0"/>
              <a:buChar char="•"/>
            </a:pPr>
            <a:r>
              <a:rPr lang="en-US" sz="2000" dirty="0"/>
              <a:t>When AP-2 receives the PMI frame, it sends the ACK and AP MLD considers all STAs of non-AP MLD are in PS mode at t=T0</a:t>
            </a:r>
          </a:p>
        </p:txBody>
      </p:sp>
      <p:sp>
        <p:nvSpPr>
          <p:cNvPr id="4" name="Slide Number Placeholder 3">
            <a:extLst>
              <a:ext uri="{FF2B5EF4-FFF2-40B4-BE49-F238E27FC236}">
                <a16:creationId xmlns:a16="http://schemas.microsoft.com/office/drawing/2014/main" id="{B4F3B4EF-D4AA-B634-CFCE-AD9B63BCEDB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A34CE5-3D92-E054-ABC5-552D7AC1B70B}"/>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77540A83-41BF-24AE-1ADF-AD86864F83EA}"/>
              </a:ext>
            </a:extLst>
          </p:cNvPr>
          <p:cNvSpPr>
            <a:spLocks noGrp="1"/>
          </p:cNvSpPr>
          <p:nvPr>
            <p:ph type="dt" idx="15"/>
          </p:nvPr>
        </p:nvSpPr>
        <p:spPr/>
        <p:txBody>
          <a:bodyPr/>
          <a:lstStyle/>
          <a:p>
            <a:r>
              <a:rPr lang="en-US" dirty="0"/>
              <a:t>February 2024</a:t>
            </a:r>
            <a:endParaRPr lang="en-GB" dirty="0"/>
          </a:p>
        </p:txBody>
      </p:sp>
      <p:pic>
        <p:nvPicPr>
          <p:cNvPr id="9" name="Picture 8">
            <a:extLst>
              <a:ext uri="{FF2B5EF4-FFF2-40B4-BE49-F238E27FC236}">
                <a16:creationId xmlns:a16="http://schemas.microsoft.com/office/drawing/2014/main" id="{9AE78FC7-2024-1A00-0095-89928F6DE084}"/>
              </a:ext>
            </a:extLst>
          </p:cNvPr>
          <p:cNvPicPr>
            <a:picLocks noChangeAspect="1"/>
          </p:cNvPicPr>
          <p:nvPr/>
        </p:nvPicPr>
        <p:blipFill>
          <a:blip r:embed="rId2"/>
          <a:stretch>
            <a:fillRect/>
          </a:stretch>
        </p:blipFill>
        <p:spPr>
          <a:xfrm>
            <a:off x="2179099" y="3753454"/>
            <a:ext cx="7581127" cy="2658996"/>
          </a:xfrm>
          <a:prstGeom prst="rect">
            <a:avLst/>
          </a:prstGeom>
        </p:spPr>
      </p:pic>
    </p:spTree>
    <p:extLst>
      <p:ext uri="{BB962C8B-B14F-4D97-AF65-F5344CB8AC3E}">
        <p14:creationId xmlns:p14="http://schemas.microsoft.com/office/powerpoint/2010/main" val="3186388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E4351-5633-C08A-85B2-7CBEF45997B4}"/>
              </a:ext>
            </a:extLst>
          </p:cNvPr>
          <p:cNvSpPr>
            <a:spLocks noGrp="1"/>
          </p:cNvSpPr>
          <p:nvPr>
            <p:ph type="title"/>
          </p:nvPr>
        </p:nvSpPr>
        <p:spPr>
          <a:xfrm>
            <a:off x="929216" y="606698"/>
            <a:ext cx="10361084" cy="963341"/>
          </a:xfrm>
        </p:spPr>
        <p:txBody>
          <a:bodyPr/>
          <a:lstStyle/>
          <a:p>
            <a:r>
              <a:rPr lang="en-US" dirty="0"/>
              <a:t>Other Clarifications for Multi Link PM</a:t>
            </a:r>
          </a:p>
        </p:txBody>
      </p:sp>
      <p:sp>
        <p:nvSpPr>
          <p:cNvPr id="3" name="Content Placeholder 2">
            <a:extLst>
              <a:ext uri="{FF2B5EF4-FFF2-40B4-BE49-F238E27FC236}">
                <a16:creationId xmlns:a16="http://schemas.microsoft.com/office/drawing/2014/main" id="{00902B3F-C12B-BA15-FC8A-5D000D902C45}"/>
              </a:ext>
            </a:extLst>
          </p:cNvPr>
          <p:cNvSpPr>
            <a:spLocks noGrp="1"/>
          </p:cNvSpPr>
          <p:nvPr>
            <p:ph idx="1"/>
          </p:nvPr>
        </p:nvSpPr>
        <p:spPr>
          <a:xfrm>
            <a:off x="896086" y="1570039"/>
            <a:ext cx="10796291" cy="4724400"/>
          </a:xfrm>
        </p:spPr>
        <p:txBody>
          <a:bodyPr/>
          <a:lstStyle/>
          <a:p>
            <a:pPr>
              <a:buFont typeface="Arial" panose="020B0604020202020204" pitchFamily="34" charset="0"/>
              <a:buChar char="•"/>
            </a:pPr>
            <a:r>
              <a:rPr lang="en-US" sz="2000" dirty="0"/>
              <a:t>Addressing the AP MLD architectures that are not truly MLD between 2.4GHz and 5/6GHz:</a:t>
            </a:r>
          </a:p>
          <a:p>
            <a:pPr lvl="1">
              <a:buFont typeface="Arial" panose="020B0604020202020204" pitchFamily="34" charset="0"/>
              <a:buChar char="•"/>
            </a:pPr>
            <a:r>
              <a:rPr lang="en-US" sz="1600" dirty="0"/>
              <a:t>Some AP MLDs implementation does not consider 2.4GHz link as part of MLD architecture, so the cross link information exchange delay between 2.4GHz and 5/6GHz APs is much longer</a:t>
            </a:r>
          </a:p>
          <a:p>
            <a:pPr lvl="1">
              <a:buFont typeface="Arial" panose="020B0604020202020204" pitchFamily="34" charset="0"/>
              <a:buChar char="•"/>
            </a:pPr>
            <a:r>
              <a:rPr lang="en-US" sz="1600" dirty="0"/>
              <a:t>In order to accommodate such architectures, AP MLD can indicate the links which it can support the cross link signaling but not all the enabled links</a:t>
            </a:r>
          </a:p>
          <a:p>
            <a:pPr>
              <a:buFont typeface="Arial" panose="020B0604020202020204" pitchFamily="34" charset="0"/>
              <a:buChar char="•"/>
            </a:pPr>
            <a:r>
              <a:rPr lang="en-US" sz="2000" dirty="0"/>
              <a:t>Maximum cross link information exchange delay requirement:</a:t>
            </a:r>
          </a:p>
          <a:p>
            <a:pPr lvl="1">
              <a:buFont typeface="Arial" panose="020B0604020202020204" pitchFamily="34" charset="0"/>
              <a:buChar char="•"/>
            </a:pPr>
            <a:r>
              <a:rPr lang="en-US" sz="1600" dirty="0"/>
              <a:t>If the cross link information exchange delay is very long, the non-AP MLD doesn’t benefit from the scheduled multi link PM indication, i.e., instead it can contend over each link separately to indicate PM mode change</a:t>
            </a:r>
          </a:p>
          <a:p>
            <a:pPr lvl="1">
              <a:buFont typeface="Arial" panose="020B0604020202020204" pitchFamily="34" charset="0"/>
              <a:buChar char="•"/>
            </a:pPr>
            <a:r>
              <a:rPr lang="en-US" sz="1600" dirty="0"/>
              <a:t>If cross link information exchange delay is less than 5ms it will be useful </a:t>
            </a:r>
          </a:p>
          <a:p>
            <a:pPr>
              <a:buFont typeface="Arial" panose="020B0604020202020204" pitchFamily="34" charset="0"/>
              <a:buChar char="•"/>
            </a:pPr>
            <a:r>
              <a:rPr lang="en-US" sz="2000" dirty="0"/>
              <a:t>STAs of the non-AP MLD can use the PM bit in Frame Control field for the same link along with the multi link PM</a:t>
            </a:r>
          </a:p>
          <a:p>
            <a:pPr lvl="1">
              <a:buFont typeface="Arial" panose="020B0604020202020204" pitchFamily="34" charset="0"/>
              <a:buChar char="•"/>
            </a:pPr>
            <a:r>
              <a:rPr lang="en-US" sz="1600" dirty="0"/>
              <a:t>Similar to legacy this will be in effect immediately after receiving the ACK</a:t>
            </a:r>
          </a:p>
          <a:p>
            <a:pPr>
              <a:buFont typeface="Arial" panose="020B0604020202020204" pitchFamily="34" charset="0"/>
              <a:buChar char="•"/>
            </a:pPr>
            <a:r>
              <a:rPr lang="en-US" sz="2000" dirty="0"/>
              <a:t>Preventing the race condition:</a:t>
            </a:r>
          </a:p>
          <a:p>
            <a:pPr lvl="1">
              <a:buFont typeface="Arial" panose="020B0604020202020204" pitchFamily="34" charset="0"/>
              <a:buChar char="•"/>
            </a:pPr>
            <a:r>
              <a:rPr lang="en-US" sz="1600" dirty="0"/>
              <a:t>If a STA of non-AP MLD, which is operating on one link, sent the cross link PM mode change on behalf of the other STA, the other STA can send the PM bit over its own link but it should be the same PM value as the one sent in cross link PM signaling</a:t>
            </a:r>
            <a:endParaRPr lang="en-US" sz="2000" dirty="0"/>
          </a:p>
        </p:txBody>
      </p:sp>
      <p:sp>
        <p:nvSpPr>
          <p:cNvPr id="4" name="Slide Number Placeholder 3">
            <a:extLst>
              <a:ext uri="{FF2B5EF4-FFF2-40B4-BE49-F238E27FC236}">
                <a16:creationId xmlns:a16="http://schemas.microsoft.com/office/drawing/2014/main" id="{52EF62F1-402A-9325-9FF6-9BD5E03ABE6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5F3E9F9-0093-C637-AFAF-61C93301E488}"/>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FFF440DA-5929-6D59-61E3-5D978B5D09F1}"/>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81390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BD355-DF2A-1045-4E1C-1280AB3D33A2}"/>
              </a:ext>
            </a:extLst>
          </p:cNvPr>
          <p:cNvSpPr>
            <a:spLocks noGrp="1"/>
          </p:cNvSpPr>
          <p:nvPr>
            <p:ph type="title"/>
          </p:nvPr>
        </p:nvSpPr>
        <p:spPr>
          <a:xfrm>
            <a:off x="914401" y="685801"/>
            <a:ext cx="10361084" cy="609599"/>
          </a:xfrm>
        </p:spPr>
        <p:txBody>
          <a:bodyPr/>
          <a:lstStyle/>
          <a:p>
            <a:r>
              <a:rPr lang="en-US" dirty="0"/>
              <a:t>Leaky AP Issue</a:t>
            </a:r>
          </a:p>
        </p:txBody>
      </p:sp>
      <p:sp>
        <p:nvSpPr>
          <p:cNvPr id="3" name="Content Placeholder 2">
            <a:extLst>
              <a:ext uri="{FF2B5EF4-FFF2-40B4-BE49-F238E27FC236}">
                <a16:creationId xmlns:a16="http://schemas.microsoft.com/office/drawing/2014/main" id="{D930225C-279E-661C-1C52-4ABA01756D79}"/>
              </a:ext>
            </a:extLst>
          </p:cNvPr>
          <p:cNvSpPr>
            <a:spLocks noGrp="1"/>
          </p:cNvSpPr>
          <p:nvPr>
            <p:ph idx="1"/>
          </p:nvPr>
        </p:nvSpPr>
        <p:spPr>
          <a:xfrm>
            <a:off x="761540" y="1447800"/>
            <a:ext cx="5944060" cy="4962922"/>
          </a:xfrm>
        </p:spPr>
        <p:txBody>
          <a:bodyPr/>
          <a:lstStyle/>
          <a:p>
            <a:pPr>
              <a:buFont typeface="Arial" panose="020B0604020202020204" pitchFamily="34" charset="0"/>
              <a:buChar char="•"/>
            </a:pPr>
            <a:r>
              <a:rPr lang="en-US" sz="1800" dirty="0"/>
              <a:t>Currently some APs may have leaky AP issue:</a:t>
            </a:r>
          </a:p>
          <a:p>
            <a:pPr lvl="1">
              <a:buFont typeface="Arial" panose="020B0604020202020204" pitchFamily="34" charset="0"/>
              <a:buChar char="•"/>
            </a:pPr>
            <a:r>
              <a:rPr lang="en-US" sz="1600" dirty="0"/>
              <a:t>When the STAs indicate the PM=1 and go to power save, it takes time for the AP to take the STA’s PM=1 indication into account and so it keeps sending DL traffic</a:t>
            </a:r>
          </a:p>
          <a:p>
            <a:pPr>
              <a:buFont typeface="Arial" panose="020B0604020202020204" pitchFamily="34" charset="0"/>
              <a:buChar char="•"/>
            </a:pPr>
            <a:r>
              <a:rPr lang="en-US" sz="1800" dirty="0"/>
              <a:t>We need to prevent such a case in multi link PM indication:</a:t>
            </a:r>
          </a:p>
          <a:p>
            <a:pPr lvl="1">
              <a:buFont typeface="Arial" panose="020B0604020202020204" pitchFamily="34" charset="0"/>
              <a:buChar char="•"/>
            </a:pPr>
            <a:r>
              <a:rPr lang="en-US" sz="1600" dirty="0"/>
              <a:t>There should be a mandatory rule to make sure AP MLD after the scheduled time won’t send any packets to the STAs that are indicated to be in PS mode</a:t>
            </a:r>
          </a:p>
          <a:p>
            <a:pPr>
              <a:buFont typeface="Arial" panose="020B0604020202020204" pitchFamily="34" charset="0"/>
              <a:buChar char="•"/>
            </a:pPr>
            <a:r>
              <a:rPr lang="en-US" sz="1800" dirty="0"/>
              <a:t>Similarly exiting PS mode is important:</a:t>
            </a:r>
          </a:p>
          <a:p>
            <a:pPr lvl="1">
              <a:buFont typeface="Arial" panose="020B0604020202020204" pitchFamily="34" charset="0"/>
              <a:buChar char="•"/>
            </a:pPr>
            <a:r>
              <a:rPr lang="en-US" sz="1600" dirty="0"/>
              <a:t>It’s undesirable for AP MLD to take a considerable amount of time before being able to deliver packets on all the links </a:t>
            </a:r>
          </a:p>
          <a:p>
            <a:pPr lvl="1">
              <a:buFont typeface="Arial" panose="020B0604020202020204" pitchFamily="34" charset="0"/>
              <a:buChar char="•"/>
            </a:pPr>
            <a:r>
              <a:rPr lang="en-US" sz="1600" dirty="0"/>
              <a:t>The optional Duration field can help such a scenario; the AP MLD can transmit packets to the STA in all the links after this Duration, i.e. STA enters Active mode </a:t>
            </a:r>
          </a:p>
          <a:p>
            <a:pPr lvl="2">
              <a:buFont typeface="Arial" panose="020B0604020202020204" pitchFamily="34" charset="0"/>
              <a:buChar char="•"/>
            </a:pPr>
            <a:r>
              <a:rPr lang="en-US" sz="1400" dirty="0"/>
              <a:t>If the STA indicates the Duration of staying in PS mode but decides to exit PS mode earlier, it is still allowed to send a frame containing Active mode indication </a:t>
            </a:r>
          </a:p>
        </p:txBody>
      </p:sp>
      <p:sp>
        <p:nvSpPr>
          <p:cNvPr id="4" name="Slide Number Placeholder 3">
            <a:extLst>
              <a:ext uri="{FF2B5EF4-FFF2-40B4-BE49-F238E27FC236}">
                <a16:creationId xmlns:a16="http://schemas.microsoft.com/office/drawing/2014/main" id="{C96EE12D-9981-64D1-3151-5992A761B68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7B13368-77D5-0CC4-2669-43BAD0B2B5E8}"/>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892B956C-DDD4-004A-791B-0ACF33F6722E}"/>
              </a:ext>
            </a:extLst>
          </p:cNvPr>
          <p:cNvSpPr>
            <a:spLocks noGrp="1"/>
          </p:cNvSpPr>
          <p:nvPr>
            <p:ph type="dt" idx="15"/>
          </p:nvPr>
        </p:nvSpPr>
        <p:spPr/>
        <p:txBody>
          <a:bodyPr/>
          <a:lstStyle/>
          <a:p>
            <a:r>
              <a:rPr lang="en-US" dirty="0"/>
              <a:t>February 2024</a:t>
            </a:r>
            <a:endParaRPr lang="en-GB" dirty="0"/>
          </a:p>
        </p:txBody>
      </p:sp>
      <p:pic>
        <p:nvPicPr>
          <p:cNvPr id="11" name="Picture 10">
            <a:extLst>
              <a:ext uri="{FF2B5EF4-FFF2-40B4-BE49-F238E27FC236}">
                <a16:creationId xmlns:a16="http://schemas.microsoft.com/office/drawing/2014/main" id="{E232179E-24DD-E4CC-A0AB-91912903E81B}"/>
              </a:ext>
            </a:extLst>
          </p:cNvPr>
          <p:cNvPicPr>
            <a:picLocks noChangeAspect="1"/>
          </p:cNvPicPr>
          <p:nvPr/>
        </p:nvPicPr>
        <p:blipFill>
          <a:blip r:embed="rId2"/>
          <a:stretch>
            <a:fillRect/>
          </a:stretch>
        </p:blipFill>
        <p:spPr>
          <a:xfrm>
            <a:off x="6748452" y="1752601"/>
            <a:ext cx="5316088" cy="2971800"/>
          </a:xfrm>
          <a:prstGeom prst="rect">
            <a:avLst/>
          </a:prstGeom>
        </p:spPr>
      </p:pic>
    </p:spTree>
    <p:extLst>
      <p:ext uri="{BB962C8B-B14F-4D97-AF65-F5344CB8AC3E}">
        <p14:creationId xmlns:p14="http://schemas.microsoft.com/office/powerpoint/2010/main" val="2862289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CE5B-C5FF-67B7-2F91-A4B81542BA3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765475AB-8DB5-3888-7966-1DBA547F47FA}"/>
              </a:ext>
            </a:extLst>
          </p:cNvPr>
          <p:cNvSpPr>
            <a:spLocks noGrp="1"/>
          </p:cNvSpPr>
          <p:nvPr>
            <p:ph idx="1"/>
          </p:nvPr>
        </p:nvSpPr>
        <p:spPr>
          <a:xfrm>
            <a:off x="914401" y="1981201"/>
            <a:ext cx="10210800" cy="4113213"/>
          </a:xfrm>
        </p:spPr>
        <p:txBody>
          <a:bodyPr/>
          <a:lstStyle/>
          <a:p>
            <a:pPr>
              <a:buFont typeface="Arial" panose="020B0604020202020204" pitchFamily="34" charset="0"/>
              <a:buChar char="•"/>
            </a:pPr>
            <a:r>
              <a:rPr lang="en-US" dirty="0"/>
              <a:t>We discussed the use cases of multi link PM and proposed a solution which allows a faster and more efficient way of PM mode change across links</a:t>
            </a:r>
          </a:p>
          <a:p>
            <a:pPr>
              <a:buFont typeface="Arial" panose="020B0604020202020204" pitchFamily="34" charset="0"/>
              <a:buChar char="•"/>
            </a:pPr>
            <a:r>
              <a:rPr lang="en-US" dirty="0"/>
              <a:t>The proposal provides </a:t>
            </a:r>
            <a:r>
              <a:rPr lang="en-US" sz="2400" dirty="0">
                <a:latin typeface="Times New Roman" panose="02020603050405020304" pitchFamily="18" charset="0"/>
                <a:cs typeface="Times New Roman" panose="02020603050405020304" pitchFamily="18" charset="0"/>
              </a:rPr>
              <a:t>scheduled PM mode indication to help </a:t>
            </a:r>
            <a:r>
              <a:rPr lang="en-US" dirty="0"/>
              <a:t>the AP MLD to meet the cross link information exchange delay </a:t>
            </a:r>
          </a:p>
          <a:p>
            <a:pPr>
              <a:buFont typeface="Arial" panose="020B0604020202020204" pitchFamily="34" charset="0"/>
              <a:buChar char="•"/>
            </a:pPr>
            <a:r>
              <a:rPr lang="en-US" dirty="0"/>
              <a:t>To enable the multi link PM, AP MLD needs to announce its expected cross link information exchange delay to associated non-AP MLDs</a:t>
            </a:r>
          </a:p>
        </p:txBody>
      </p:sp>
      <p:sp>
        <p:nvSpPr>
          <p:cNvPr id="4" name="Slide Number Placeholder 3">
            <a:extLst>
              <a:ext uri="{FF2B5EF4-FFF2-40B4-BE49-F238E27FC236}">
                <a16:creationId xmlns:a16="http://schemas.microsoft.com/office/drawing/2014/main" id="{577588CA-504C-287E-B043-A6EC394B34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08B09E2-E87F-B8A4-DBF0-A3319187B6CF}"/>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D1127090-6E60-E35F-407F-5E1FA88CF761}"/>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585605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1DCEF-7274-1B47-564A-B1BF306C3CFD}"/>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1D068F7-BF94-4CC8-A337-86BE642C9669}"/>
              </a:ext>
            </a:extLst>
          </p:cNvPr>
          <p:cNvSpPr>
            <a:spLocks noGrp="1"/>
          </p:cNvSpPr>
          <p:nvPr>
            <p:ph idx="1"/>
          </p:nvPr>
        </p:nvSpPr>
        <p:spPr/>
        <p:txBody>
          <a:bodyPr/>
          <a:lstStyle/>
          <a:p>
            <a:r>
              <a:rPr lang="en-US" dirty="0"/>
              <a:t>[1] 802.11be-20/1544r5, Multi-Link Power Save – Link Bitmap, </a:t>
            </a:r>
            <a:r>
              <a:rPr lang="en-US" dirty="0" err="1"/>
              <a:t>Minyoung</a:t>
            </a:r>
            <a:r>
              <a:rPr lang="en-US" dirty="0"/>
              <a:t> Park, et al</a:t>
            </a:r>
          </a:p>
          <a:p>
            <a:r>
              <a:rPr lang="en-US" sz="2400" dirty="0"/>
              <a:t>[2]</a:t>
            </a:r>
            <a:r>
              <a:rPr lang="en-US" dirty="0"/>
              <a:t> 802.11be-19/1857r1, Multi-Link Power Save follow up, </a:t>
            </a:r>
            <a:r>
              <a:rPr lang="en-US" dirty="0" err="1"/>
              <a:t>Liwen</a:t>
            </a:r>
            <a:r>
              <a:rPr lang="en-US" dirty="0"/>
              <a:t> Chu, et al</a:t>
            </a:r>
            <a:endParaRPr lang="en-US" sz="2400" dirty="0"/>
          </a:p>
          <a:p>
            <a:r>
              <a:rPr lang="en-US" dirty="0"/>
              <a:t>[3] 802.11be-</a:t>
            </a:r>
            <a:r>
              <a:rPr lang="en-US" sz="2400" dirty="0"/>
              <a:t>22/1205r4, indicating to operate in EML mode via PS-Poll or QoS-Null, </a:t>
            </a:r>
            <a:r>
              <a:rPr lang="en-US" dirty="0" err="1"/>
              <a:t>X</a:t>
            </a:r>
            <a:r>
              <a:rPr lang="en-US" sz="2400" dirty="0" err="1"/>
              <a:t>iangxin</a:t>
            </a:r>
            <a:r>
              <a:rPr lang="en-US" sz="2400" dirty="0"/>
              <a:t> Gu, et al</a:t>
            </a:r>
            <a:endParaRPr lang="en-US" dirty="0"/>
          </a:p>
        </p:txBody>
      </p:sp>
      <p:sp>
        <p:nvSpPr>
          <p:cNvPr id="4" name="Slide Number Placeholder 3">
            <a:extLst>
              <a:ext uri="{FF2B5EF4-FFF2-40B4-BE49-F238E27FC236}">
                <a16:creationId xmlns:a16="http://schemas.microsoft.com/office/drawing/2014/main" id="{17B21AF9-3981-46F9-5B57-2E98B4E71CA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82D46DF-8F9F-F26B-7C63-19D1C82D3878}"/>
              </a:ext>
            </a:extLst>
          </p:cNvPr>
          <p:cNvSpPr>
            <a:spLocks noGrp="1"/>
          </p:cNvSpPr>
          <p:nvPr>
            <p:ph type="ftr" idx="14"/>
          </p:nvPr>
        </p:nvSpPr>
        <p:spPr/>
        <p:txBody>
          <a:bodyPr/>
          <a:lstStyle/>
          <a:p>
            <a:r>
              <a:rPr lang="en-GB"/>
              <a:t>Morteza Mehrnoush, Apple</a:t>
            </a:r>
            <a:endParaRPr lang="en-GB" dirty="0"/>
          </a:p>
        </p:txBody>
      </p:sp>
      <p:sp>
        <p:nvSpPr>
          <p:cNvPr id="6" name="Date Placeholder 5">
            <a:extLst>
              <a:ext uri="{FF2B5EF4-FFF2-40B4-BE49-F238E27FC236}">
                <a16:creationId xmlns:a16="http://schemas.microsoft.com/office/drawing/2014/main" id="{76DCB43D-A91C-D2EC-305C-DCA6E2A7CCE3}"/>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36628194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51896</TotalTime>
  <Words>1350</Words>
  <Application>Microsoft Macintosh PowerPoint</Application>
  <PresentationFormat>Widescreen</PresentationFormat>
  <Paragraphs>97</Paragraphs>
  <Slides>9</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PowerPoint Presentation</vt:lpstr>
      <vt:lpstr>Introduction</vt:lpstr>
      <vt:lpstr>Current PM Mode Change in MLD Case</vt:lpstr>
      <vt:lpstr>Scheduled Multi Link PM Mode Indication </vt:lpstr>
      <vt:lpstr>Multi Link PM Mode Indication Scenario </vt:lpstr>
      <vt:lpstr>Other Clarifications for Multi Link PM</vt:lpstr>
      <vt:lpstr>Leaky AP Issue</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Wook Bong Lee</dc:creator>
  <cp:lastModifiedBy>Morteza Mehrnoush</cp:lastModifiedBy>
  <cp:revision>128</cp:revision>
  <cp:lastPrinted>1601-01-01T00:00:00Z</cp:lastPrinted>
  <dcterms:created xsi:type="dcterms:W3CDTF">2023-03-29T21:45:11Z</dcterms:created>
  <dcterms:modified xsi:type="dcterms:W3CDTF">2024-03-13T16:02:10Z</dcterms:modified>
</cp:coreProperties>
</file>