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5"/>
  </p:notesMasterIdLst>
  <p:handoutMasterIdLst>
    <p:handoutMasterId r:id="rId25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0" r:id="rId58"/>
    <p:sldId id="2008" r:id="rId59"/>
    <p:sldId id="2291" r:id="rId60"/>
    <p:sldId id="2552" r:id="rId61"/>
    <p:sldId id="2700" r:id="rId62"/>
    <p:sldId id="2701" r:id="rId63"/>
    <p:sldId id="2293" r:id="rId64"/>
    <p:sldId id="1708" r:id="rId65"/>
    <p:sldId id="2524" r:id="rId66"/>
    <p:sldId id="2548" r:id="rId67"/>
    <p:sldId id="1709" r:id="rId68"/>
    <p:sldId id="1710" r:id="rId69"/>
    <p:sldId id="1790" r:id="rId70"/>
    <p:sldId id="2199" r:id="rId71"/>
    <p:sldId id="2319" r:id="rId72"/>
    <p:sldId id="2320" r:id="rId73"/>
    <p:sldId id="2321" r:id="rId74"/>
    <p:sldId id="2635" r:id="rId75"/>
    <p:sldId id="2665" r:id="rId76"/>
    <p:sldId id="2666" r:id="rId77"/>
    <p:sldId id="2667" r:id="rId78"/>
    <p:sldId id="2668" r:id="rId79"/>
    <p:sldId id="2674" r:id="rId80"/>
    <p:sldId id="2354" r:id="rId81"/>
    <p:sldId id="2628" r:id="rId82"/>
    <p:sldId id="2294" r:id="rId83"/>
    <p:sldId id="2559" r:id="rId84"/>
    <p:sldId id="2623" r:id="rId85"/>
    <p:sldId id="2624" r:id="rId86"/>
    <p:sldId id="2625" r:id="rId87"/>
    <p:sldId id="2626" r:id="rId88"/>
    <p:sldId id="2570" r:id="rId89"/>
    <p:sldId id="2571" r:id="rId90"/>
    <p:sldId id="2572" r:id="rId91"/>
    <p:sldId id="2560" r:id="rId92"/>
    <p:sldId id="2627" r:id="rId93"/>
    <p:sldId id="2562" r:id="rId94"/>
    <p:sldId id="2561" r:id="rId95"/>
    <p:sldId id="2622" r:id="rId96"/>
    <p:sldId id="2564" r:id="rId97"/>
    <p:sldId id="2709" r:id="rId98"/>
    <p:sldId id="2466" r:id="rId99"/>
    <p:sldId id="2467" r:id="rId100"/>
    <p:sldId id="2670" r:id="rId101"/>
    <p:sldId id="2671" r:id="rId102"/>
    <p:sldId id="2336" r:id="rId103"/>
    <p:sldId id="2605" r:id="rId104"/>
    <p:sldId id="2711" r:id="rId105"/>
    <p:sldId id="2712" r:id="rId106"/>
    <p:sldId id="2713" r:id="rId107"/>
    <p:sldId id="2708" r:id="rId108"/>
    <p:sldId id="2649" r:id="rId109"/>
    <p:sldId id="2704" r:id="rId110"/>
    <p:sldId id="2705" r:id="rId111"/>
    <p:sldId id="2706" r:id="rId112"/>
    <p:sldId id="2324" r:id="rId113"/>
    <p:sldId id="1375" r:id="rId114"/>
    <p:sldId id="1376"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 id="2563" r:id="rId218"/>
    <p:sldId id="2355" r:id="rId219"/>
    <p:sldId id="2461" r:id="rId220"/>
    <p:sldId id="2460" r:id="rId221"/>
    <p:sldId id="2463" r:id="rId222"/>
    <p:sldId id="2609" r:id="rId223"/>
    <p:sldId id="2481" r:id="rId224"/>
    <p:sldId id="2482" r:id="rId225"/>
    <p:sldId id="2485" r:id="rId226"/>
    <p:sldId id="2486" r:id="rId227"/>
    <p:sldId id="2644" r:id="rId228"/>
    <p:sldId id="2707" r:id="rId229"/>
    <p:sldId id="2464" r:id="rId230"/>
    <p:sldId id="2483" r:id="rId231"/>
    <p:sldId id="2672" r:id="rId232"/>
    <p:sldId id="2651" r:id="rId233"/>
    <p:sldId id="2489" r:id="rId234"/>
    <p:sldId id="2556" r:id="rId235"/>
    <p:sldId id="2653" r:id="rId236"/>
    <p:sldId id="2647" r:id="rId237"/>
    <p:sldId id="2657" r:id="rId238"/>
    <p:sldId id="2658" r:id="rId239"/>
    <p:sldId id="2660" r:id="rId240"/>
    <p:sldId id="2659" r:id="rId241"/>
    <p:sldId id="2621" r:id="rId242"/>
    <p:sldId id="2637" r:id="rId243"/>
    <p:sldId id="2638" r:id="rId244"/>
    <p:sldId id="2639" r:id="rId245"/>
    <p:sldId id="2640" r:id="rId246"/>
    <p:sldId id="2641" r:id="rId247"/>
    <p:sldId id="2642" r:id="rId248"/>
    <p:sldId id="2643" r:id="rId249"/>
    <p:sldId id="2661" r:id="rId250"/>
    <p:sldId id="2678" r:id="rId251"/>
    <p:sldId id="2679" r:id="rId252"/>
    <p:sldId id="2680" r:id="rId253"/>
    <p:sldId id="2663" r:id="rId2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handoutMaster" Target="handoutMasters/handout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802.11-24/0594r02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6"/>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d3168262349ffdf86ad4f11e2c1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4/ec-24-0099-00-00EC-ieee-802-3-to-iso-iec-jtc1-sc-6-china-national-body-comments-on-ieee-std-802-3-2022-adoption.pdf%3E"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May 2024 in the PM2 slot in Warsaw, PL</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May 2024</a:t>
            </a:r>
            <a:br>
              <a:rPr lang="en-US" sz="1600" b="1" dirty="0">
                <a:latin typeface="+mj-lt"/>
              </a:rPr>
            </a:br>
            <a:r>
              <a:rPr lang="en-US" sz="1600" b="1" dirty="0">
                <a:latin typeface="+mj-lt"/>
              </a:rPr>
              <a:t>@ 4:00 pm (CEST)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https://ieeesa.webex.com/ieeesa/j.php?MTID=mdd3168262349ffdf86ad4f11e2c13fdc</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JTC1 (apparently not ‘wireless’,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23022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2915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150213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Requirements (N 415)</a:t>
            </a:r>
          </a:p>
        </p:txBody>
      </p:sp>
    </p:spTree>
    <p:extLst>
      <p:ext uri="{BB962C8B-B14F-4D97-AF65-F5344CB8AC3E}">
        <p14:creationId xmlns:p14="http://schemas.microsoft.com/office/powerpoint/2010/main" val="2096510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31962549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2414786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3503285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Stockholm, Sweden</a:t>
            </a:r>
          </a:p>
          <a:p>
            <a:pPr lvl="1"/>
            <a:r>
              <a:rPr lang="en-AU" dirty="0"/>
              <a:t>(N?????)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5595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March 2024 (</a:t>
            </a:r>
            <a:r>
              <a:rPr lang="en-AU" dirty="0">
                <a:hlinkClick r:id="rId3"/>
              </a:rPr>
              <a:t>11-24/0593r00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830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696886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May 2024, as documented on slide 11 of 11-24/0594r00.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2024, as documented in </a:t>
            </a:r>
            <a:r>
              <a:rPr lang="en-AU" i="1" dirty="0">
                <a:hlinkClick r:id="rId3"/>
              </a:rPr>
              <a:t>11-24/0593r00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1692637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2499454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3944951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574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46874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35767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222</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481221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13431346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395229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617528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32599968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123050021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75548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2342383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1812587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41659217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234</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9169026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6113202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2171282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2431949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239</a:t>
            </a:fld>
            <a:endParaRPr lang="en-US"/>
          </a:p>
        </p:txBody>
      </p:sp>
    </p:spTree>
    <p:extLst>
      <p:ext uri="{BB962C8B-B14F-4D97-AF65-F5344CB8AC3E}">
        <p14:creationId xmlns:p14="http://schemas.microsoft.com/office/powerpoint/2010/main" val="31847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1724721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4615577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5349034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9199051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4144923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5748549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1622155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38697012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69223315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1378621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03465582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420373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46272787"/>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 (90 days)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33239530"/>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closes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5-month FDIS ballot closes in Sep 2024</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closes 25 Sep 2024</a:t>
            </a:r>
          </a:p>
          <a:p>
            <a:pPr marL="234950" indent="-234950">
              <a:buFont typeface="Arial" panose="020B0604020202020204" pitchFamily="34" charset="0"/>
              <a:buChar char="•"/>
            </a:pPr>
            <a:r>
              <a:rPr lang="en-AU" b="0" dirty="0">
                <a:solidFill>
                  <a:srgbClr val="FF0000"/>
                </a:solidFill>
              </a:rPr>
              <a:t>Not</a:t>
            </a:r>
            <a:r>
              <a:rPr lang="en-AU" b="0" dirty="0"/>
              <a:t> </a:t>
            </a:r>
            <a:r>
              <a:rPr lang="en-AU" b="0" dirty="0">
                <a:solidFill>
                  <a:srgbClr val="FF0000"/>
                </a:solidFill>
              </a:rPr>
              <a:t>waiting</a:t>
            </a:r>
            <a:r>
              <a:rPr lang="en-AU" b="0" dirty="0"/>
              <a:t> on IEEE 802.1Q-REV-2022 FDIS to close</a:t>
            </a:r>
          </a:p>
          <a:p>
            <a:pPr marL="234950" indent="-234950">
              <a:buFont typeface="Arial" panose="020B0604020202020204" pitchFamily="34" charset="0"/>
              <a:buChar char="•"/>
            </a:pPr>
            <a:r>
              <a:rPr lang="en-AU" b="0" dirty="0"/>
              <a:t>Discussion: internal process about release amendment ballots only after base FDIS passes</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5-month FDIS ballot closes in Sep 2024</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close 25 Sep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endParaRPr lang="en-AU" sz="14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closes 27 May 2024</a:t>
            </a:r>
          </a:p>
          <a:p>
            <a:pPr marL="234950" indent="-234950">
              <a:buFont typeface="Arial" panose="020B0604020202020204" pitchFamily="34" charset="0"/>
              <a:buChar char="•"/>
            </a:pPr>
            <a:r>
              <a:rPr lang="en-AU" b="0" dirty="0">
                <a:latin typeface="+mj-lt"/>
              </a:rPr>
              <a:t>(Mar 2024)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6516766"/>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3">
              <a:spcBef>
                <a:spcPts val="600"/>
              </a:spcBef>
              <a:buFont typeface="Arial" panose="020B0604020202020204" pitchFamily="34" charset="0"/>
              <a:buChar char="•"/>
            </a:pPr>
            <a:r>
              <a:rPr lang="en-US" sz="1200" b="0" dirty="0"/>
              <a:t>Draft IEEE 802.3 </a:t>
            </a:r>
            <a:r>
              <a:rPr lang="en-US" sz="1200" dirty="0"/>
              <a:t>response to comments in </a:t>
            </a:r>
            <a:r>
              <a:rPr lang="en-US" sz="1200" dirty="0">
                <a:hlinkClick r:id="rId2"/>
              </a:rPr>
              <a:t>ec-24/0099r00</a:t>
            </a:r>
            <a:endParaRPr lang="en-US" sz="12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7521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861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99066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59942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70377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52280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392915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4075297"/>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18 Jan 24</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6612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69546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5606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710365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lvl="2">
              <a:buFontTx/>
              <a:buChar char="-"/>
            </a:pPr>
            <a:r>
              <a:rPr lang="en-AU" dirty="0"/>
              <a:t>Passed on a vote of 9/1/9 (Y/N/A); one comment received from China NB (N</a:t>
            </a:r>
            <a:r>
              <a:rPr lang="en-US" b="0" i="0" u="none" strike="noStrike" dirty="0">
                <a:solidFill>
                  <a:srgbClr val="000000"/>
                </a:solidFill>
                <a:effectLst/>
                <a:latin typeface="Helvetica" pitchFamily="2" charset="0"/>
              </a:rPr>
              <a:t>18137</a:t>
            </a:r>
            <a:r>
              <a:rPr lang="en-AU" dirty="0"/>
              <a:t>)</a:t>
            </a:r>
          </a:p>
          <a:p>
            <a:pPr lvl="2">
              <a:buFontTx/>
              <a:buChar char="-"/>
            </a:pPr>
            <a:r>
              <a:rPr lang="en-AU" dirty="0"/>
              <a:t>Comment response submitted 18 Jan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421887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8068247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421370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26769</Words>
  <Application>Microsoft Macintosh PowerPoint</Application>
  <PresentationFormat>On-screen Show (4:3)</PresentationFormat>
  <Paragraphs>3710</Paragraphs>
  <Slides>253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253</vt:i4>
      </vt:variant>
    </vt:vector>
  </HeadingPairs>
  <TitlesOfParts>
    <vt:vector size="260"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May 2024</vt:lpstr>
      <vt:lpstr>Registration is not required for the IEEE 802 JTC1 SC session in May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May 2024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5-month FDIS ballot closes in Sep 2024</vt:lpstr>
      <vt:lpstr>MAC Privacy Protection IEEE 802.1AEdk D2.1 5-month FDIS ballot closes in Sep 2024</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802-REVc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SC 6/WG 1 had a virtual meeting on 7 May 2024</vt:lpstr>
      <vt:lpstr>Second PWI Report on APGAN</vt:lpstr>
      <vt:lpstr>PWI Proposal for Drone Formation Flying Show – Communication Security Requirement</vt:lpstr>
      <vt:lpstr>ISO/IEC PWI 11913 (Wearable Suit Area Network)</vt:lpstr>
      <vt:lpstr>SC 6 will hold a plenary meeting in October 2024</vt:lpstr>
      <vt:lpstr>The JTC1 SC chair developed a liaison report for the SC 6 plenary meeting in December 2023</vt:lpstr>
      <vt:lpstr>AG 4 – MCS Innovation</vt:lpstr>
      <vt:lpstr>AG 4 – MCS Innovation</vt:lpstr>
      <vt:lpstr>AG 4 – MCS Innovation Recommendation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2024-05-11T17:16:14Z</dcterms:modified>
</cp:coreProperties>
</file>