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14" r:id="rId3"/>
    <p:sldId id="326" r:id="rId4"/>
    <p:sldId id="348" r:id="rId5"/>
    <p:sldId id="345" r:id="rId6"/>
    <p:sldId id="351" r:id="rId7"/>
    <p:sldId id="358" r:id="rId8"/>
    <p:sldId id="352" r:id="rId9"/>
    <p:sldId id="355" r:id="rId10"/>
    <p:sldId id="349" r:id="rId11"/>
    <p:sldId id="356" r:id="rId12"/>
    <p:sldId id="357" r:id="rId13"/>
    <p:sldId id="354" r:id="rId14"/>
    <p:sldId id="329" r:id="rId15"/>
    <p:sldId id="313"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4" d="100"/>
          <a:sy n="114" d="100"/>
        </p:scale>
        <p:origin x="414" y="11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dirty="0"/>
          </a:p>
        </p:txBody>
      </p:sp>
      <p:sp>
        <p:nvSpPr>
          <p:cNvPr id="5" name="Footer Placeholder 4"/>
          <p:cNvSpPr>
            <a:spLocks noGrp="1"/>
          </p:cNvSpPr>
          <p:nvPr>
            <p:ph type="ftr" idx="11"/>
          </p:nvPr>
        </p:nvSpPr>
        <p:spPr/>
        <p:txBody>
          <a:bodyPr/>
          <a:lstStyle>
            <a:lvl1pPr>
              <a:defRPr/>
            </a:lvl1pPr>
          </a:lstStyle>
          <a:p>
            <a:r>
              <a:rPr lang="en-GB" dirty="0"/>
              <a:t>Yongsen Ma, et al., Samsung</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Yongsen Ma, et al., Samsung</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dirty="0"/>
          </a:p>
        </p:txBody>
      </p:sp>
      <p:sp>
        <p:nvSpPr>
          <p:cNvPr id="5" name="Footer Placeholder 4"/>
          <p:cNvSpPr>
            <a:spLocks noGrp="1"/>
          </p:cNvSpPr>
          <p:nvPr>
            <p:ph type="ftr" idx="11"/>
          </p:nvPr>
        </p:nvSpPr>
        <p:spPr/>
        <p:txBody>
          <a:bodyPr/>
          <a:lstStyle>
            <a:lvl1pPr>
              <a:defRPr/>
            </a:lvl1pPr>
          </a:lstStyle>
          <a:p>
            <a:r>
              <a:rPr lang="en-GB" dirty="0"/>
              <a:t>Yongsen Ma, et al., Samsung</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dirty="0"/>
          </a:p>
        </p:txBody>
      </p:sp>
      <p:sp>
        <p:nvSpPr>
          <p:cNvPr id="6" name="Footer Placeholder 5"/>
          <p:cNvSpPr>
            <a:spLocks noGrp="1"/>
          </p:cNvSpPr>
          <p:nvPr>
            <p:ph type="ftr" idx="11"/>
          </p:nvPr>
        </p:nvSpPr>
        <p:spPr/>
        <p:txBody>
          <a:bodyPr/>
          <a:lstStyle>
            <a:lvl1pPr>
              <a:defRPr/>
            </a:lvl1pPr>
          </a:lstStyle>
          <a:p>
            <a:r>
              <a:rPr lang="en-GB" dirty="0"/>
              <a:t>Yongsen Ma, et al., Samsung</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Yongsen Ma, et al., Samsung</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dirty="0"/>
          </a:p>
        </p:txBody>
      </p:sp>
      <p:sp>
        <p:nvSpPr>
          <p:cNvPr id="4" name="Footer Placeholder 3"/>
          <p:cNvSpPr>
            <a:spLocks noGrp="1"/>
          </p:cNvSpPr>
          <p:nvPr>
            <p:ph type="ftr" idx="11"/>
          </p:nvPr>
        </p:nvSpPr>
        <p:spPr/>
        <p:txBody>
          <a:bodyPr/>
          <a:lstStyle>
            <a:lvl1pPr>
              <a:defRPr/>
            </a:lvl1pPr>
          </a:lstStyle>
          <a:p>
            <a:r>
              <a:rPr lang="en-GB" dirty="0"/>
              <a:t>Yongsen Ma, et al., Samsung</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dirty="0"/>
          </a:p>
        </p:txBody>
      </p:sp>
      <p:sp>
        <p:nvSpPr>
          <p:cNvPr id="3" name="Footer Placeholder 2"/>
          <p:cNvSpPr>
            <a:spLocks noGrp="1"/>
          </p:cNvSpPr>
          <p:nvPr>
            <p:ph type="ftr" idx="11"/>
          </p:nvPr>
        </p:nvSpPr>
        <p:spPr/>
        <p:txBody>
          <a:bodyPr/>
          <a:lstStyle>
            <a:lvl1pPr>
              <a:defRPr/>
            </a:lvl1pPr>
          </a:lstStyle>
          <a:p>
            <a:r>
              <a:rPr lang="en-GB" dirty="0"/>
              <a:t>Yongsen Ma, et al., Samsung</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dirty="0"/>
          </a:p>
        </p:txBody>
      </p:sp>
      <p:sp>
        <p:nvSpPr>
          <p:cNvPr id="5" name="Footer Placeholder 4"/>
          <p:cNvSpPr>
            <a:spLocks noGrp="1"/>
          </p:cNvSpPr>
          <p:nvPr>
            <p:ph type="ftr" idx="11"/>
          </p:nvPr>
        </p:nvSpPr>
        <p:spPr/>
        <p:txBody>
          <a:bodyPr/>
          <a:lstStyle>
            <a:lvl1pPr>
              <a:defRPr/>
            </a:lvl1pPr>
          </a:lstStyle>
          <a:p>
            <a:r>
              <a:rPr lang="en-GB" dirty="0"/>
              <a:t>Yongsen Ma, et al., Samsung</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dirty="0"/>
          </a:p>
        </p:txBody>
      </p:sp>
      <p:sp>
        <p:nvSpPr>
          <p:cNvPr id="5" name="Footer Placeholder 4"/>
          <p:cNvSpPr>
            <a:spLocks noGrp="1"/>
          </p:cNvSpPr>
          <p:nvPr>
            <p:ph type="ftr" idx="11"/>
          </p:nvPr>
        </p:nvSpPr>
        <p:spPr/>
        <p:txBody>
          <a:bodyPr/>
          <a:lstStyle>
            <a:lvl1pPr>
              <a:defRPr/>
            </a:lvl1pPr>
          </a:lstStyle>
          <a:p>
            <a:r>
              <a:rPr lang="en-GB" dirty="0"/>
              <a:t>Yongsen Ma, et al., Samsung</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Yongsen Ma, et al., Samsung</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802.11-24/0589r0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Dynamic TID-To-Link Mapping for AP MLD Power Save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2024-01-17</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da-DK"/>
              <a:t>Yongsen Ma, et al.,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08548068"/>
              </p:ext>
            </p:extLst>
          </p:nvPr>
        </p:nvGraphicFramePr>
        <p:xfrm>
          <a:off x="993775" y="2417763"/>
          <a:ext cx="10217150" cy="2479675"/>
        </p:xfrm>
        <a:graphic>
          <a:graphicData uri="http://schemas.openxmlformats.org/presentationml/2006/ole">
            <mc:AlternateContent xmlns:mc="http://schemas.openxmlformats.org/markup-compatibility/2006">
              <mc:Choice xmlns:v="urn:schemas-microsoft-com:vml" Requires="v">
                <p:oleObj spid="_x0000_s1670" name="Document" r:id="rId4" imgW="10448057" imgH="2539535" progId="Word.Document.8">
                  <p:embed/>
                </p:oleObj>
              </mc:Choice>
              <mc:Fallback>
                <p:oleObj name="Document" r:id="rId4" imgW="10448057" imgH="2539535" progId="Word.Document.8">
                  <p:embed/>
                  <p:pic>
                    <p:nvPicPr>
                      <p:cNvPr id="0" name="Picture 3"/>
                      <p:cNvPicPr>
                        <a:picLocks noChangeAspect="1" noChangeArrowheads="1"/>
                      </p:cNvPicPr>
                      <p:nvPr/>
                    </p:nvPicPr>
                    <p:blipFill>
                      <a:blip r:embed="rId5"/>
                      <a:srcRect/>
                      <a:stretch>
                        <a:fillRect/>
                      </a:stretch>
                    </p:blipFill>
                    <p:spPr bwMode="auto">
                      <a:xfrm>
                        <a:off x="993775" y="2417763"/>
                        <a:ext cx="10217150" cy="24796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5A994-F17C-49C1-A5C5-4DECB2DD2766}"/>
              </a:ext>
            </a:extLst>
          </p:cNvPr>
          <p:cNvSpPr>
            <a:spLocks noGrp="1"/>
          </p:cNvSpPr>
          <p:nvPr>
            <p:ph type="title"/>
          </p:nvPr>
        </p:nvSpPr>
        <p:spPr/>
        <p:txBody>
          <a:bodyPr/>
          <a:lstStyle/>
          <a:p>
            <a:r>
              <a:rPr lang="en-US" dirty="0"/>
              <a:t>802.11be TTLM Element used for AP MLD Power Save</a:t>
            </a:r>
          </a:p>
        </p:txBody>
      </p:sp>
      <p:sp>
        <p:nvSpPr>
          <p:cNvPr id="3" name="Content Placeholder 2">
            <a:extLst>
              <a:ext uri="{FF2B5EF4-FFF2-40B4-BE49-F238E27FC236}">
                <a16:creationId xmlns:a16="http://schemas.microsoft.com/office/drawing/2014/main" id="{57953C23-40D5-4699-B512-286DCF31203F}"/>
              </a:ext>
            </a:extLst>
          </p:cNvPr>
          <p:cNvSpPr>
            <a:spLocks noGrp="1"/>
          </p:cNvSpPr>
          <p:nvPr>
            <p:ph idx="1"/>
          </p:nvPr>
        </p:nvSpPr>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Timing information:</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Mapping Switch Time and Expected Duration provide timing and scheduling information</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Mostly static operations, two TTLM instances allowed/required, not easy to support periodic/predictable/dynamic TTLM patterns</a:t>
            </a:r>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Link disablement/enablement:</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High transition overhead/delay, long turn-around time.</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Need BSS termination/transition for (dis/re)association for non-MLD non-AP STAs for disabled link(s)</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Unassociated non-AP STAs shall not transmit multi-link probe request, Authentication, and (Re)association Request frames on disabled link(s)</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Takes time and introduces overhead for TTLM maintenance/update, ML (re)setup, etc.</a:t>
            </a:r>
          </a:p>
        </p:txBody>
      </p:sp>
      <p:sp>
        <p:nvSpPr>
          <p:cNvPr id="4" name="Slide Number Placeholder 3">
            <a:extLst>
              <a:ext uri="{FF2B5EF4-FFF2-40B4-BE49-F238E27FC236}">
                <a16:creationId xmlns:a16="http://schemas.microsoft.com/office/drawing/2014/main" id="{EF00026C-612D-4298-91A8-FA0DFC4A16C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797F767-128C-4214-B0CA-7C3B727B0DAF}"/>
              </a:ext>
            </a:extLst>
          </p:cNvPr>
          <p:cNvSpPr>
            <a:spLocks noGrp="1"/>
          </p:cNvSpPr>
          <p:nvPr>
            <p:ph type="ftr" idx="14"/>
          </p:nvPr>
        </p:nvSpPr>
        <p:spPr/>
        <p:txBody>
          <a:bodyPr/>
          <a:lstStyle/>
          <a:p>
            <a:r>
              <a:rPr lang="en-GB"/>
              <a:t>Yongsen Ma, et al., Samsung</a:t>
            </a:r>
            <a:endParaRPr lang="en-GB" dirty="0"/>
          </a:p>
        </p:txBody>
      </p:sp>
      <p:sp>
        <p:nvSpPr>
          <p:cNvPr id="6" name="Date Placeholder 5">
            <a:extLst>
              <a:ext uri="{FF2B5EF4-FFF2-40B4-BE49-F238E27FC236}">
                <a16:creationId xmlns:a16="http://schemas.microsoft.com/office/drawing/2014/main" id="{B353891D-9A76-4777-AFE8-D99507EF3402}"/>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57666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5A994-F17C-49C1-A5C5-4DECB2DD2766}"/>
              </a:ext>
            </a:extLst>
          </p:cNvPr>
          <p:cNvSpPr>
            <a:spLocks noGrp="1"/>
          </p:cNvSpPr>
          <p:nvPr>
            <p:ph type="title"/>
          </p:nvPr>
        </p:nvSpPr>
        <p:spPr/>
        <p:txBody>
          <a:bodyPr/>
          <a:lstStyle/>
          <a:p>
            <a:r>
              <a:rPr lang="en-US" dirty="0"/>
              <a:t>Potential Changes to Extend the TTLM Element</a:t>
            </a:r>
          </a:p>
        </p:txBody>
      </p:sp>
      <p:sp>
        <p:nvSpPr>
          <p:cNvPr id="3" name="Content Placeholder 2">
            <a:extLst>
              <a:ext uri="{FF2B5EF4-FFF2-40B4-BE49-F238E27FC236}">
                <a16:creationId xmlns:a16="http://schemas.microsoft.com/office/drawing/2014/main" id="{57953C23-40D5-4699-B512-286DCF31203F}"/>
              </a:ext>
            </a:extLst>
          </p:cNvPr>
          <p:cNvSpPr>
            <a:spLocks noGrp="1"/>
          </p:cNvSpPr>
          <p:nvPr>
            <p:ph idx="1"/>
          </p:nvPr>
        </p:nvSpPr>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support periodic/predictable/dynamic patterns:</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Add subfields, such as interval, persistence, and count information</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AP can adjust the TTLM dynamically, and non-AP STAs can know the TTLM pattern and the AP’s link/power state in advance and take actions accordingly, e.g., PS mode, Probe Request, ML (re)setup.</a:t>
            </a:r>
          </a:p>
        </p:txBody>
      </p:sp>
      <p:sp>
        <p:nvSpPr>
          <p:cNvPr id="4" name="Slide Number Placeholder 3">
            <a:extLst>
              <a:ext uri="{FF2B5EF4-FFF2-40B4-BE49-F238E27FC236}">
                <a16:creationId xmlns:a16="http://schemas.microsoft.com/office/drawing/2014/main" id="{EF00026C-612D-4298-91A8-FA0DFC4A16CA}"/>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797F767-128C-4214-B0CA-7C3B727B0DAF}"/>
              </a:ext>
            </a:extLst>
          </p:cNvPr>
          <p:cNvSpPr>
            <a:spLocks noGrp="1"/>
          </p:cNvSpPr>
          <p:nvPr>
            <p:ph type="ftr" idx="14"/>
          </p:nvPr>
        </p:nvSpPr>
        <p:spPr/>
        <p:txBody>
          <a:bodyPr/>
          <a:lstStyle/>
          <a:p>
            <a:r>
              <a:rPr lang="en-GB"/>
              <a:t>Yongsen Ma, et al., Samsung</a:t>
            </a:r>
            <a:endParaRPr lang="en-GB" dirty="0"/>
          </a:p>
        </p:txBody>
      </p:sp>
      <p:sp>
        <p:nvSpPr>
          <p:cNvPr id="6" name="Date Placeholder 5">
            <a:extLst>
              <a:ext uri="{FF2B5EF4-FFF2-40B4-BE49-F238E27FC236}">
                <a16:creationId xmlns:a16="http://schemas.microsoft.com/office/drawing/2014/main" id="{B353891D-9A76-4777-AFE8-D99507EF3402}"/>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86370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5A994-F17C-49C1-A5C5-4DECB2DD2766}"/>
              </a:ext>
            </a:extLst>
          </p:cNvPr>
          <p:cNvSpPr>
            <a:spLocks noGrp="1"/>
          </p:cNvSpPr>
          <p:nvPr>
            <p:ph type="title"/>
          </p:nvPr>
        </p:nvSpPr>
        <p:spPr/>
        <p:txBody>
          <a:bodyPr/>
          <a:lstStyle/>
          <a:p>
            <a:r>
              <a:rPr lang="en-US" dirty="0"/>
              <a:t>Potential Changes to Extend the TTLM Element (Cont.)</a:t>
            </a:r>
          </a:p>
        </p:txBody>
      </p:sp>
      <p:sp>
        <p:nvSpPr>
          <p:cNvPr id="3" name="Content Placeholder 2">
            <a:extLst>
              <a:ext uri="{FF2B5EF4-FFF2-40B4-BE49-F238E27FC236}">
                <a16:creationId xmlns:a16="http://schemas.microsoft.com/office/drawing/2014/main" id="{57953C23-40D5-4699-B512-286DCF31203F}"/>
              </a:ext>
            </a:extLst>
          </p:cNvPr>
          <p:cNvSpPr>
            <a:spLocks noGrp="1"/>
          </p:cNvSpPr>
          <p:nvPr>
            <p:ph idx="1"/>
          </p:nvPr>
        </p:nvSpPr>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reduce transition overhead:</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Add subfields for simplified BSS/MLD operations for link disablement/enablement</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Can have a mode for a link being partially disabled for user data (no TID mapped to the link), while keeping up to support management operations, and have options for non-AP MLDs and AP MLDs to negotiate/indicate such mode on certain link(s).</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AP can switch between Active state and Doze state quickly on certain link(s), and non-AP STAs can have reduced transition overhead for BSS transition/termination and ML (re)setup.</a:t>
            </a:r>
          </a:p>
        </p:txBody>
      </p:sp>
      <p:sp>
        <p:nvSpPr>
          <p:cNvPr id="4" name="Slide Number Placeholder 3">
            <a:extLst>
              <a:ext uri="{FF2B5EF4-FFF2-40B4-BE49-F238E27FC236}">
                <a16:creationId xmlns:a16="http://schemas.microsoft.com/office/drawing/2014/main" id="{EF00026C-612D-4298-91A8-FA0DFC4A16C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797F767-128C-4214-B0CA-7C3B727B0DAF}"/>
              </a:ext>
            </a:extLst>
          </p:cNvPr>
          <p:cNvSpPr>
            <a:spLocks noGrp="1"/>
          </p:cNvSpPr>
          <p:nvPr>
            <p:ph type="ftr" idx="14"/>
          </p:nvPr>
        </p:nvSpPr>
        <p:spPr/>
        <p:txBody>
          <a:bodyPr/>
          <a:lstStyle/>
          <a:p>
            <a:r>
              <a:rPr lang="en-GB"/>
              <a:t>Yongsen Ma, et al., Samsung</a:t>
            </a:r>
            <a:endParaRPr lang="en-GB" dirty="0"/>
          </a:p>
        </p:txBody>
      </p:sp>
      <p:sp>
        <p:nvSpPr>
          <p:cNvPr id="6" name="Date Placeholder 5">
            <a:extLst>
              <a:ext uri="{FF2B5EF4-FFF2-40B4-BE49-F238E27FC236}">
                <a16:creationId xmlns:a16="http://schemas.microsoft.com/office/drawing/2014/main" id="{B353891D-9A76-4777-AFE8-D99507EF3402}"/>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802641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Content Placeholder 13">
            <a:extLst>
              <a:ext uri="{FF2B5EF4-FFF2-40B4-BE49-F238E27FC236}">
                <a16:creationId xmlns:a16="http://schemas.microsoft.com/office/drawing/2014/main" id="{CA84E368-6060-420B-9D35-B4714E659A0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4904" y="3906491"/>
            <a:ext cx="5029200" cy="2332382"/>
          </a:xfrm>
        </p:spPr>
      </p:pic>
      <p:sp>
        <p:nvSpPr>
          <p:cNvPr id="2" name="Title 1">
            <a:extLst>
              <a:ext uri="{FF2B5EF4-FFF2-40B4-BE49-F238E27FC236}">
                <a16:creationId xmlns:a16="http://schemas.microsoft.com/office/drawing/2014/main" id="{4035A994-F17C-49C1-A5C5-4DECB2DD2766}"/>
              </a:ext>
            </a:extLst>
          </p:cNvPr>
          <p:cNvSpPr>
            <a:spLocks noGrp="1"/>
          </p:cNvSpPr>
          <p:nvPr>
            <p:ph type="title"/>
          </p:nvPr>
        </p:nvSpPr>
        <p:spPr/>
        <p:txBody>
          <a:bodyPr/>
          <a:lstStyle/>
          <a:p>
            <a:r>
              <a:rPr lang="en-US" dirty="0"/>
              <a:t>Dynamic TTLM for AP MLD Power Save: Use Cases</a:t>
            </a:r>
          </a:p>
        </p:txBody>
      </p:sp>
      <p:sp>
        <p:nvSpPr>
          <p:cNvPr id="4" name="Slide Number Placeholder 3">
            <a:extLst>
              <a:ext uri="{FF2B5EF4-FFF2-40B4-BE49-F238E27FC236}">
                <a16:creationId xmlns:a16="http://schemas.microsoft.com/office/drawing/2014/main" id="{EF00026C-612D-4298-91A8-FA0DFC4A16CA}"/>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797F767-128C-4214-B0CA-7C3B727B0DAF}"/>
              </a:ext>
            </a:extLst>
          </p:cNvPr>
          <p:cNvSpPr>
            <a:spLocks noGrp="1"/>
          </p:cNvSpPr>
          <p:nvPr>
            <p:ph type="ftr" idx="14"/>
          </p:nvPr>
        </p:nvSpPr>
        <p:spPr/>
        <p:txBody>
          <a:bodyPr/>
          <a:lstStyle/>
          <a:p>
            <a:r>
              <a:rPr lang="en-GB"/>
              <a:t>Yongsen Ma, et al., Samsung</a:t>
            </a:r>
            <a:endParaRPr lang="en-GB" dirty="0"/>
          </a:p>
        </p:txBody>
      </p:sp>
      <p:sp>
        <p:nvSpPr>
          <p:cNvPr id="6" name="Date Placeholder 5">
            <a:extLst>
              <a:ext uri="{FF2B5EF4-FFF2-40B4-BE49-F238E27FC236}">
                <a16:creationId xmlns:a16="http://schemas.microsoft.com/office/drawing/2014/main" id="{B353891D-9A76-4777-AFE8-D99507EF3402}"/>
              </a:ext>
            </a:extLst>
          </p:cNvPr>
          <p:cNvSpPr>
            <a:spLocks noGrp="1"/>
          </p:cNvSpPr>
          <p:nvPr>
            <p:ph type="dt" idx="15"/>
          </p:nvPr>
        </p:nvSpPr>
        <p:spPr/>
        <p:txBody>
          <a:bodyPr/>
          <a:lstStyle/>
          <a:p>
            <a:r>
              <a:rPr lang="en-US"/>
              <a:t>March 2024</a:t>
            </a:r>
            <a:endParaRPr lang="en-GB" dirty="0"/>
          </a:p>
        </p:txBody>
      </p:sp>
      <p:grpSp>
        <p:nvGrpSpPr>
          <p:cNvPr id="25" name="Group 24">
            <a:extLst>
              <a:ext uri="{FF2B5EF4-FFF2-40B4-BE49-F238E27FC236}">
                <a16:creationId xmlns:a16="http://schemas.microsoft.com/office/drawing/2014/main" id="{40C23142-8188-4EAA-A0AE-F7BD014DC485}"/>
              </a:ext>
            </a:extLst>
          </p:cNvPr>
          <p:cNvGrpSpPr/>
          <p:nvPr/>
        </p:nvGrpSpPr>
        <p:grpSpPr>
          <a:xfrm>
            <a:off x="160988" y="1615524"/>
            <a:ext cx="5469223" cy="2129688"/>
            <a:chOff x="160988" y="1615524"/>
            <a:chExt cx="5469223" cy="2129688"/>
          </a:xfrm>
        </p:grpSpPr>
        <p:pic>
          <p:nvPicPr>
            <p:cNvPr id="10" name="Picture 9" descr="Load balancing and link disablement/enablement based on traffic/load">
              <a:extLst>
                <a:ext uri="{FF2B5EF4-FFF2-40B4-BE49-F238E27FC236}">
                  <a16:creationId xmlns:a16="http://schemas.microsoft.com/office/drawing/2014/main" id="{59365644-3FB4-49FD-94AC-EDF49039F67A}"/>
                </a:ext>
                <a:ext uri="{C183D7F6-B498-43B3-948B-1728B52AA6E4}">
                  <adec:decorative xmlns:adec="http://schemas.microsoft.com/office/drawing/2017/decorative" val="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988" y="1615524"/>
              <a:ext cx="5469223" cy="1910852"/>
            </a:xfrm>
            <a:prstGeom prst="rect">
              <a:avLst/>
            </a:prstGeom>
          </p:spPr>
        </p:pic>
        <p:sp>
          <p:nvSpPr>
            <p:cNvPr id="21" name="Rectangle 20">
              <a:extLst>
                <a:ext uri="{FF2B5EF4-FFF2-40B4-BE49-F238E27FC236}">
                  <a16:creationId xmlns:a16="http://schemas.microsoft.com/office/drawing/2014/main" id="{D2AF89CF-BA3A-43C2-8836-EE086F48BA94}"/>
                </a:ext>
              </a:extLst>
            </p:cNvPr>
            <p:cNvSpPr/>
            <p:nvPr/>
          </p:nvSpPr>
          <p:spPr>
            <a:xfrm>
              <a:off x="374904" y="3437435"/>
              <a:ext cx="5255307" cy="307777"/>
            </a:xfrm>
            <a:prstGeom prst="rect">
              <a:avLst/>
            </a:prstGeom>
          </p:spPr>
          <p:txBody>
            <a:bodyPr wrap="square">
              <a:spAutoFit/>
            </a:bodyPr>
            <a:lstStyle/>
            <a:p>
              <a:r>
                <a:rPr lang="en-US" sz="1400" dirty="0">
                  <a:solidFill>
                    <a:schemeClr val="tx1"/>
                  </a:solidFill>
                </a:rPr>
                <a:t>Load balancing and link disablement/enablement based on traffic/load</a:t>
              </a:r>
            </a:p>
          </p:txBody>
        </p:sp>
      </p:grpSp>
      <p:grpSp>
        <p:nvGrpSpPr>
          <p:cNvPr id="26" name="Group 25">
            <a:extLst>
              <a:ext uri="{FF2B5EF4-FFF2-40B4-BE49-F238E27FC236}">
                <a16:creationId xmlns:a16="http://schemas.microsoft.com/office/drawing/2014/main" id="{933E7B59-D34B-4C1C-855A-677A346B117F}"/>
              </a:ext>
            </a:extLst>
          </p:cNvPr>
          <p:cNvGrpSpPr/>
          <p:nvPr/>
        </p:nvGrpSpPr>
        <p:grpSpPr>
          <a:xfrm>
            <a:off x="5876652" y="1751014"/>
            <a:ext cx="6143622" cy="1985763"/>
            <a:chOff x="5876652" y="1751014"/>
            <a:chExt cx="6143622" cy="1985763"/>
          </a:xfrm>
        </p:grpSpPr>
        <p:pic>
          <p:nvPicPr>
            <p:cNvPr id="20" name="Picture 19">
              <a:extLst>
                <a:ext uri="{FF2B5EF4-FFF2-40B4-BE49-F238E27FC236}">
                  <a16:creationId xmlns:a16="http://schemas.microsoft.com/office/drawing/2014/main" id="{7CCA1157-C755-456A-9BA1-DF374149F8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76652" y="1751014"/>
              <a:ext cx="6143622" cy="1715378"/>
            </a:xfrm>
            <a:prstGeom prst="rect">
              <a:avLst/>
            </a:prstGeom>
          </p:spPr>
        </p:pic>
        <p:sp>
          <p:nvSpPr>
            <p:cNvPr id="22" name="Rectangle 21">
              <a:extLst>
                <a:ext uri="{FF2B5EF4-FFF2-40B4-BE49-F238E27FC236}">
                  <a16:creationId xmlns:a16="http://schemas.microsoft.com/office/drawing/2014/main" id="{8D0AC5E8-0739-422E-88C3-F5F0A7F30B93}"/>
                </a:ext>
              </a:extLst>
            </p:cNvPr>
            <p:cNvSpPr/>
            <p:nvPr/>
          </p:nvSpPr>
          <p:spPr>
            <a:xfrm>
              <a:off x="7174250" y="3429000"/>
              <a:ext cx="3548425" cy="307777"/>
            </a:xfrm>
            <a:prstGeom prst="rect">
              <a:avLst/>
            </a:prstGeom>
          </p:spPr>
          <p:txBody>
            <a:bodyPr wrap="square">
              <a:spAutoFit/>
            </a:bodyPr>
            <a:lstStyle/>
            <a:p>
              <a:r>
                <a:rPr lang="en-US" sz="1400" dirty="0">
                  <a:solidFill>
                    <a:schemeClr val="tx1"/>
                  </a:solidFill>
                </a:rPr>
                <a:t>Duty cycling by link disablement/enablement</a:t>
              </a:r>
            </a:p>
          </p:txBody>
        </p:sp>
      </p:grpSp>
      <p:grpSp>
        <p:nvGrpSpPr>
          <p:cNvPr id="27" name="Group 26">
            <a:extLst>
              <a:ext uri="{FF2B5EF4-FFF2-40B4-BE49-F238E27FC236}">
                <a16:creationId xmlns:a16="http://schemas.microsoft.com/office/drawing/2014/main" id="{CEC1C046-BC9B-47F8-90DB-B0142307ABD0}"/>
              </a:ext>
            </a:extLst>
          </p:cNvPr>
          <p:cNvGrpSpPr/>
          <p:nvPr/>
        </p:nvGrpSpPr>
        <p:grpSpPr>
          <a:xfrm>
            <a:off x="5876652" y="4558034"/>
            <a:ext cx="6143625" cy="2007867"/>
            <a:chOff x="5858364" y="4272850"/>
            <a:chExt cx="6143625" cy="2007867"/>
          </a:xfrm>
        </p:grpSpPr>
        <p:pic>
          <p:nvPicPr>
            <p:cNvPr id="18" name="Picture 17">
              <a:extLst>
                <a:ext uri="{FF2B5EF4-FFF2-40B4-BE49-F238E27FC236}">
                  <a16:creationId xmlns:a16="http://schemas.microsoft.com/office/drawing/2014/main" id="{00947B50-91BC-4801-8AD7-9E6EF723C8A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58364" y="4272850"/>
              <a:ext cx="6143625" cy="1713271"/>
            </a:xfrm>
            <a:prstGeom prst="rect">
              <a:avLst/>
            </a:prstGeom>
          </p:spPr>
        </p:pic>
        <p:sp>
          <p:nvSpPr>
            <p:cNvPr id="23" name="Rectangle 22">
              <a:extLst>
                <a:ext uri="{FF2B5EF4-FFF2-40B4-BE49-F238E27FC236}">
                  <a16:creationId xmlns:a16="http://schemas.microsoft.com/office/drawing/2014/main" id="{0AA29FC8-9FE7-49EA-A72C-743BD70ED480}"/>
                </a:ext>
              </a:extLst>
            </p:cNvPr>
            <p:cNvSpPr/>
            <p:nvPr/>
          </p:nvSpPr>
          <p:spPr>
            <a:xfrm>
              <a:off x="6528372" y="5908306"/>
              <a:ext cx="4803609" cy="372411"/>
            </a:xfrm>
            <a:prstGeom prst="rect">
              <a:avLst/>
            </a:prstGeom>
          </p:spPr>
          <p:txBody>
            <a:bodyPr wrap="square">
              <a:spAutoFit/>
            </a:bodyPr>
            <a:lstStyle/>
            <a:p>
              <a:r>
                <a:rPr lang="en-US" sz="1400" dirty="0">
                  <a:solidFill>
                    <a:schemeClr val="tx1"/>
                  </a:solidFill>
                </a:rPr>
                <a:t>Duty cycling by traffic/TID load balance and reduced capability</a:t>
              </a:r>
            </a:p>
          </p:txBody>
        </p:sp>
      </p:grpSp>
      <p:sp>
        <p:nvSpPr>
          <p:cNvPr id="24" name="Rectangle 23">
            <a:extLst>
              <a:ext uri="{FF2B5EF4-FFF2-40B4-BE49-F238E27FC236}">
                <a16:creationId xmlns:a16="http://schemas.microsoft.com/office/drawing/2014/main" id="{21FD85C9-6576-438E-A23C-67040238D62A}"/>
              </a:ext>
            </a:extLst>
          </p:cNvPr>
          <p:cNvSpPr/>
          <p:nvPr/>
        </p:nvSpPr>
        <p:spPr>
          <a:xfrm>
            <a:off x="400144" y="6167637"/>
            <a:ext cx="4978719" cy="307777"/>
          </a:xfrm>
          <a:prstGeom prst="rect">
            <a:avLst/>
          </a:prstGeom>
        </p:spPr>
        <p:txBody>
          <a:bodyPr wrap="square">
            <a:spAutoFit/>
          </a:bodyPr>
          <a:lstStyle/>
          <a:p>
            <a:r>
              <a:rPr lang="en-US" sz="1400" dirty="0">
                <a:solidFill>
                  <a:schemeClr val="tx1"/>
                </a:solidFill>
              </a:rPr>
              <a:t>Link1 disabled for MLD user data, management operations still on</a:t>
            </a:r>
          </a:p>
        </p:txBody>
      </p:sp>
    </p:spTree>
    <p:extLst>
      <p:ext uri="{BB962C8B-B14F-4D97-AF65-F5344CB8AC3E}">
        <p14:creationId xmlns:p14="http://schemas.microsoft.com/office/powerpoint/2010/main" val="2894944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27D92-1AF4-427F-9B22-78F88FD3CBEC}"/>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29FDBDE2-9C1F-4F57-95BE-AAE50780C414}"/>
              </a:ext>
            </a:extLst>
          </p:cNvPr>
          <p:cNvSpPr>
            <a:spLocks noGrp="1"/>
          </p:cNvSpPr>
          <p:nvPr>
            <p:ph idx="1"/>
          </p:nvPr>
        </p:nvSpPr>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This contribution presents a power save protocol for AP MLDs utilizing TID-To-Link Mapping</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Reuse TTLM for traffic load balancing, link disablement/enablement, and duty cycling to improve energy efficiency of AP MLDs</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Potentially to extend the TTLM element to support periodic/predictable/dynamic TTLM patterns and to reduce transition overhead</a:t>
            </a:r>
          </a:p>
        </p:txBody>
      </p:sp>
      <p:sp>
        <p:nvSpPr>
          <p:cNvPr id="4" name="Slide Number Placeholder 3">
            <a:extLst>
              <a:ext uri="{FF2B5EF4-FFF2-40B4-BE49-F238E27FC236}">
                <a16:creationId xmlns:a16="http://schemas.microsoft.com/office/drawing/2014/main" id="{60BC6932-9273-4654-B6B9-06F04506BE1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7EFD5CD2-2C96-47D0-A839-0F4B46100398}"/>
              </a:ext>
            </a:extLst>
          </p:cNvPr>
          <p:cNvSpPr>
            <a:spLocks noGrp="1"/>
          </p:cNvSpPr>
          <p:nvPr>
            <p:ph type="ftr" idx="14"/>
          </p:nvPr>
        </p:nvSpPr>
        <p:spPr/>
        <p:txBody>
          <a:bodyPr/>
          <a:lstStyle/>
          <a:p>
            <a:r>
              <a:rPr lang="en-GB"/>
              <a:t>Yongsen Ma, et al., Samsung</a:t>
            </a:r>
            <a:endParaRPr lang="en-GB" dirty="0"/>
          </a:p>
        </p:txBody>
      </p:sp>
      <p:sp>
        <p:nvSpPr>
          <p:cNvPr id="6" name="Date Placeholder 5">
            <a:extLst>
              <a:ext uri="{FF2B5EF4-FFF2-40B4-BE49-F238E27FC236}">
                <a16:creationId xmlns:a16="http://schemas.microsoft.com/office/drawing/2014/main" id="{FB3BA77A-D8FE-4E4F-97D4-5D1391EBE028}"/>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69022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8177F-4851-475B-825A-08E462F4E6EE}"/>
              </a:ext>
            </a:extLst>
          </p:cNvPr>
          <p:cNvSpPr>
            <a:spLocks noGrp="1"/>
          </p:cNvSpPr>
          <p:nvPr>
            <p:ph type="title"/>
          </p:nvPr>
        </p:nvSpPr>
        <p:spPr/>
        <p:txBody>
          <a:bodyPr/>
          <a:lstStyle/>
          <a:p>
            <a:r>
              <a:rPr lang="en-GB"/>
              <a:t>References</a:t>
            </a:r>
            <a:endParaRPr lang="en-US" dirty="0"/>
          </a:p>
        </p:txBody>
      </p:sp>
      <p:sp>
        <p:nvSpPr>
          <p:cNvPr id="3" name="Content Placeholder 2">
            <a:extLst>
              <a:ext uri="{FF2B5EF4-FFF2-40B4-BE49-F238E27FC236}">
                <a16:creationId xmlns:a16="http://schemas.microsoft.com/office/drawing/2014/main" id="{562CFDFB-7FF2-463A-BA82-5099BD2661E4}"/>
              </a:ext>
            </a:extLst>
          </p:cNvPr>
          <p:cNvSpPr>
            <a:spLocks noGrp="1"/>
          </p:cNvSpPr>
          <p:nvPr>
            <p:ph idx="1"/>
          </p:nvPr>
        </p:nvSpPr>
        <p:spPr/>
        <p:txBody>
          <a:bodyPr/>
          <a:lstStyle/>
          <a:p>
            <a:r>
              <a:rPr lang="en-GB" sz="1200" dirty="0"/>
              <a:t>[1] Dorothy Stanley, Liaison statement from Wi-Fi Alliance re: energy efficiency, IEEE 802.11-23/0917r0, 2023</a:t>
            </a:r>
          </a:p>
          <a:p>
            <a:r>
              <a:rPr lang="en-GB" sz="1200" dirty="0"/>
              <a:t>[2] Amelia </a:t>
            </a:r>
            <a:r>
              <a:rPr lang="en-GB" sz="1200" dirty="0" err="1"/>
              <a:t>Andersdotter</a:t>
            </a:r>
            <a:r>
              <a:rPr lang="en-GB" sz="1200" dirty="0"/>
              <a:t>, et al., 802.11 AP Power Save PAR addition proposal, IEEE 802.11-23/0244r1, 2023</a:t>
            </a:r>
          </a:p>
          <a:p>
            <a:r>
              <a:rPr lang="en-GB" sz="1200" dirty="0"/>
              <a:t>[3] Amelia </a:t>
            </a:r>
            <a:r>
              <a:rPr lang="en-GB" sz="1200" dirty="0" err="1"/>
              <a:t>Andersdotter</a:t>
            </a:r>
            <a:r>
              <a:rPr lang="en-GB" sz="1200" dirty="0"/>
              <a:t>, et al., </a:t>
            </a:r>
            <a:r>
              <a:rPr lang="en-US" sz="1200" dirty="0"/>
              <a:t>Green AP and resilience requirements for home networks</a:t>
            </a:r>
            <a:r>
              <a:rPr lang="en-GB" sz="1200" dirty="0"/>
              <a:t>, IEEE 802.11-22/1790r0, 2022</a:t>
            </a:r>
          </a:p>
          <a:p>
            <a:r>
              <a:rPr lang="en-GB" sz="1200" dirty="0"/>
              <a:t>[4] Lili </a:t>
            </a:r>
            <a:r>
              <a:rPr lang="en-GB" sz="1200" dirty="0" err="1"/>
              <a:t>Hervieu</a:t>
            </a:r>
            <a:r>
              <a:rPr lang="en-GB" sz="1200" dirty="0"/>
              <a:t>, et al., </a:t>
            </a:r>
            <a:r>
              <a:rPr lang="en-US" sz="1200" dirty="0"/>
              <a:t>A Perspective on UHR Features for Operator Residential Deployments</a:t>
            </a:r>
            <a:r>
              <a:rPr lang="en-GB" sz="1200" dirty="0"/>
              <a:t>, IEEE 802.11-22/1809r0, 2022</a:t>
            </a:r>
          </a:p>
          <a:p>
            <a:r>
              <a:rPr lang="en-GB" sz="1200" dirty="0"/>
              <a:t>[5] Yongsen Ma, et al., AP Power Management, IEEE 802.11-23/1835r0, 2023</a:t>
            </a:r>
          </a:p>
          <a:p>
            <a:r>
              <a:rPr lang="en-GB" sz="1200" dirty="0"/>
              <a:t>[6] </a:t>
            </a:r>
            <a:r>
              <a:rPr lang="en-GB" sz="1200" dirty="0" err="1"/>
              <a:t>Liwen</a:t>
            </a:r>
            <a:r>
              <a:rPr lang="en-GB" sz="1200" dirty="0"/>
              <a:t> Chu, et al., AP MLD power management, IEEE 802.11-23/0015r0, 2023</a:t>
            </a:r>
          </a:p>
          <a:p>
            <a:r>
              <a:rPr lang="en-GB" sz="1200" dirty="0"/>
              <a:t>[7] Alfred </a:t>
            </a:r>
            <a:r>
              <a:rPr lang="en-GB" sz="1200" dirty="0" err="1"/>
              <a:t>Asterjadhi</a:t>
            </a:r>
            <a:r>
              <a:rPr lang="en-GB" sz="1200" dirty="0"/>
              <a:t>, et al., Considerations for enabling AP power save, IEEE 802.11-23/0010r0, 2023</a:t>
            </a:r>
          </a:p>
          <a:p>
            <a:r>
              <a:rPr lang="en-GB" sz="1200" dirty="0"/>
              <a:t>[8] </a:t>
            </a:r>
            <a:r>
              <a:rPr lang="en-GB" sz="1200" dirty="0" err="1"/>
              <a:t>Guogang</a:t>
            </a:r>
            <a:r>
              <a:rPr lang="en-GB" sz="1200" dirty="0"/>
              <a:t> Huang, et al., Considering Unscheduled AP Power Save, IEEE 802.11-23/0225r0, 2023</a:t>
            </a:r>
          </a:p>
          <a:p>
            <a:r>
              <a:rPr lang="en-GB" sz="1200" dirty="0"/>
              <a:t>[9] Stefan </a:t>
            </a:r>
            <a:r>
              <a:rPr lang="en-GB" sz="1200" dirty="0" err="1"/>
              <a:t>Aust</a:t>
            </a:r>
            <a:r>
              <a:rPr lang="en-GB" sz="1200" dirty="0"/>
              <a:t>, AP Power Saving, IEEE 802.11-11/0046r2, 2011</a:t>
            </a:r>
          </a:p>
          <a:p>
            <a:r>
              <a:rPr lang="en-GB" sz="1200" dirty="0"/>
              <a:t>[10] Stefan </a:t>
            </a:r>
            <a:r>
              <a:rPr lang="en-GB" sz="1200" dirty="0" err="1"/>
              <a:t>Aust</a:t>
            </a:r>
            <a:r>
              <a:rPr lang="en-GB" sz="1200" dirty="0"/>
              <a:t>, </a:t>
            </a:r>
            <a:r>
              <a:rPr lang="en-US" sz="1200" dirty="0" err="1"/>
              <a:t>TGah</a:t>
            </a:r>
            <a:r>
              <a:rPr lang="en-US" sz="1200" dirty="0"/>
              <a:t> Use Case AP Power Saving in Smart Grid, IEEE 802.11-11/0273r0, 2011</a:t>
            </a:r>
            <a:endParaRPr lang="en-GB" sz="1200" dirty="0"/>
          </a:p>
          <a:p>
            <a:r>
              <a:rPr lang="en-GB" sz="1200" dirty="0"/>
              <a:t>[11] </a:t>
            </a:r>
            <a:r>
              <a:rPr lang="en-GB" sz="1200" dirty="0" err="1"/>
              <a:t>Xiaofei</a:t>
            </a:r>
            <a:r>
              <a:rPr lang="en-GB" sz="1200" dirty="0"/>
              <a:t> Wang, et al., AP Power Saving, IEEE 802.11-17/0728r2, 2017</a:t>
            </a:r>
          </a:p>
          <a:p>
            <a:r>
              <a:rPr lang="en-GB" sz="1200" dirty="0"/>
              <a:t>[12] </a:t>
            </a:r>
            <a:r>
              <a:rPr lang="en-GB" sz="1200" dirty="0" err="1"/>
              <a:t>Xiaofei</a:t>
            </a:r>
            <a:r>
              <a:rPr lang="en-GB" sz="1200" dirty="0"/>
              <a:t> Wang, et al., On AP Power Saving Usage Model, IEEE 802.11-17/1388r2, 2017</a:t>
            </a:r>
          </a:p>
          <a:p>
            <a:r>
              <a:rPr lang="en-GB" sz="1200" dirty="0"/>
              <a:t>[13] Jay Yang, et al., </a:t>
            </a:r>
            <a:r>
              <a:rPr lang="en-US" sz="1200" dirty="0"/>
              <a:t>MLD AP Power-saving(PS) Considerations</a:t>
            </a:r>
            <a:r>
              <a:rPr lang="en-GB" sz="1200" dirty="0"/>
              <a:t>, IEEE 802.11-20/1115r6, 2020</a:t>
            </a:r>
          </a:p>
          <a:p>
            <a:r>
              <a:rPr lang="en-GB" sz="1200" dirty="0"/>
              <a:t>[14] </a:t>
            </a:r>
            <a:r>
              <a:rPr lang="en-GB" sz="1200" dirty="0" err="1"/>
              <a:t>Kyumin</a:t>
            </a:r>
            <a:r>
              <a:rPr lang="en-GB" sz="1200" dirty="0"/>
              <a:t> Kang, et al., Considerations on Soft AP Power Saving, IEEE 802.11-21/0885r1, 2021</a:t>
            </a:r>
          </a:p>
          <a:p>
            <a:r>
              <a:rPr lang="en-GB" sz="1200" dirty="0"/>
              <a:t>[15] </a:t>
            </a:r>
            <a:r>
              <a:rPr lang="en-US" sz="1200" dirty="0"/>
              <a:t>George Cherian , et al., Enabling AP power </a:t>
            </a:r>
            <a:r>
              <a:rPr lang="en-US" sz="1200" dirty="0" err="1"/>
              <a:t>save_follow</a:t>
            </a:r>
            <a:r>
              <a:rPr lang="en-US" sz="1200" dirty="0"/>
              <a:t> up, IEEE 802.11-23/2040r1, 2023</a:t>
            </a:r>
          </a:p>
          <a:p>
            <a:r>
              <a:rPr lang="en-US" sz="1200" dirty="0"/>
              <a:t>[16] </a:t>
            </a:r>
            <a:r>
              <a:rPr lang="en-US" sz="1200" dirty="0" err="1"/>
              <a:t>Liwen</a:t>
            </a:r>
            <a:r>
              <a:rPr lang="en-US" sz="1200" dirty="0"/>
              <a:t> Chu, et al., AP MLD power save follow up, IEEE 802.11-23/1936, 2023</a:t>
            </a:r>
          </a:p>
          <a:p>
            <a:r>
              <a:rPr lang="en-US" sz="1200" dirty="0"/>
              <a:t>[17] Yongsen Ma, et al., AP Power Management – Follow-up, IEEE 802.11-24/0097, 2024</a:t>
            </a:r>
          </a:p>
          <a:p>
            <a:endParaRPr lang="en-US" sz="1200" dirty="0"/>
          </a:p>
          <a:p>
            <a:endParaRPr lang="en-US" sz="1200" dirty="0"/>
          </a:p>
          <a:p>
            <a:endParaRPr lang="en-GB" sz="1200" dirty="0"/>
          </a:p>
        </p:txBody>
      </p:sp>
      <p:sp>
        <p:nvSpPr>
          <p:cNvPr id="4" name="Slide Number Placeholder 3">
            <a:extLst>
              <a:ext uri="{FF2B5EF4-FFF2-40B4-BE49-F238E27FC236}">
                <a16:creationId xmlns:a16="http://schemas.microsoft.com/office/drawing/2014/main" id="{34E90B0C-425E-44B5-A950-1BA2B0A4A09A}"/>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5EF53063-2618-4D41-92AC-060CF28E5E8A}"/>
              </a:ext>
            </a:extLst>
          </p:cNvPr>
          <p:cNvSpPr>
            <a:spLocks noGrp="1"/>
          </p:cNvSpPr>
          <p:nvPr>
            <p:ph type="ftr" idx="14"/>
          </p:nvPr>
        </p:nvSpPr>
        <p:spPr/>
        <p:txBody>
          <a:bodyPr/>
          <a:lstStyle/>
          <a:p>
            <a:r>
              <a:rPr lang="en-GB" dirty="0"/>
              <a:t>Yongsen Ma, et al., Samsung</a:t>
            </a:r>
          </a:p>
        </p:txBody>
      </p:sp>
      <p:sp>
        <p:nvSpPr>
          <p:cNvPr id="6" name="Date Placeholder 5">
            <a:extLst>
              <a:ext uri="{FF2B5EF4-FFF2-40B4-BE49-F238E27FC236}">
                <a16:creationId xmlns:a16="http://schemas.microsoft.com/office/drawing/2014/main" id="{F247C906-A769-4F12-91F2-630581B0DEC4}"/>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503726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20E0C-4052-4FEA-9D6D-B440F1DFECEB}"/>
              </a:ext>
            </a:extLst>
          </p:cNvPr>
          <p:cNvSpPr>
            <a:spLocks noGrp="1"/>
          </p:cNvSpPr>
          <p:nvPr>
            <p:ph type="title"/>
          </p:nvPr>
        </p:nvSpPr>
        <p:spPr/>
        <p:txBody>
          <a:bodyPr/>
          <a:lstStyle/>
          <a:p>
            <a:r>
              <a:rPr lang="en-GB" dirty="0"/>
              <a:t>Abstract</a:t>
            </a:r>
            <a:endParaRPr lang="en-US" dirty="0"/>
          </a:p>
        </p:txBody>
      </p:sp>
      <p:sp>
        <p:nvSpPr>
          <p:cNvPr id="3" name="Content Placeholder 2">
            <a:extLst>
              <a:ext uri="{FF2B5EF4-FFF2-40B4-BE49-F238E27FC236}">
                <a16:creationId xmlns:a16="http://schemas.microsoft.com/office/drawing/2014/main" id="{76E30C86-E570-46BF-A970-A393FB996AFA}"/>
              </a:ext>
            </a:extLst>
          </p:cNvPr>
          <p:cNvSpPr>
            <a:spLocks noGrp="1"/>
          </p:cNvSpPr>
          <p:nvPr>
            <p:ph idx="1"/>
          </p:nvPr>
        </p:nvSpPr>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There are requirements and recommendations to improve the energy efficiency of APs [1-4].</a:t>
            </a:r>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Previous contributions and proposals [5-16] for scheduled, unscheduled and dynamic AP power save</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for example, utilizing TWT, SMPS, MLD, EMLSR, and limiting BW/NSS</a:t>
            </a:r>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This contribution presents a traffic aware power save protocol for AP MLD utilizing TID-To-Link Mapping</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AP MLD can use TID-To-Link Mapping (TTLM) for traffic/TID load balancing, link disablement/enablement, and duty cycling</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Can be used together with other AP power save protocols</a:t>
            </a:r>
          </a:p>
        </p:txBody>
      </p:sp>
      <p:sp>
        <p:nvSpPr>
          <p:cNvPr id="4" name="Slide Number Placeholder 3">
            <a:extLst>
              <a:ext uri="{FF2B5EF4-FFF2-40B4-BE49-F238E27FC236}">
                <a16:creationId xmlns:a16="http://schemas.microsoft.com/office/drawing/2014/main" id="{0C4770DE-2A3C-48F2-BBA3-91831AF92A32}"/>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544CA848-9F41-4228-BA3C-36545D960D44}"/>
              </a:ext>
            </a:extLst>
          </p:cNvPr>
          <p:cNvSpPr>
            <a:spLocks noGrp="1"/>
          </p:cNvSpPr>
          <p:nvPr>
            <p:ph type="ftr" idx="14"/>
          </p:nvPr>
        </p:nvSpPr>
        <p:spPr/>
        <p:txBody>
          <a:bodyPr/>
          <a:lstStyle/>
          <a:p>
            <a:r>
              <a:rPr lang="en-GB" dirty="0"/>
              <a:t>Yongsen Ma, et al., Samsung</a:t>
            </a:r>
          </a:p>
        </p:txBody>
      </p:sp>
      <p:sp>
        <p:nvSpPr>
          <p:cNvPr id="6" name="Date Placeholder 5">
            <a:extLst>
              <a:ext uri="{FF2B5EF4-FFF2-40B4-BE49-F238E27FC236}">
                <a16:creationId xmlns:a16="http://schemas.microsoft.com/office/drawing/2014/main" id="{7BF38B86-41E5-40C3-82CE-1B7EF495A544}"/>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81027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47C42-261B-435E-94AF-EEE2120C107C}"/>
              </a:ext>
            </a:extLst>
          </p:cNvPr>
          <p:cNvSpPr>
            <a:spLocks noGrp="1"/>
          </p:cNvSpPr>
          <p:nvPr>
            <p:ph type="title"/>
          </p:nvPr>
        </p:nvSpPr>
        <p:spPr/>
        <p:txBody>
          <a:bodyPr/>
          <a:lstStyle/>
          <a:p>
            <a:r>
              <a:rPr lang="en-US" dirty="0"/>
              <a:t>Related Work</a:t>
            </a:r>
          </a:p>
        </p:txBody>
      </p:sp>
      <p:sp>
        <p:nvSpPr>
          <p:cNvPr id="3" name="Content Placeholder 2">
            <a:extLst>
              <a:ext uri="{FF2B5EF4-FFF2-40B4-BE49-F238E27FC236}">
                <a16:creationId xmlns:a16="http://schemas.microsoft.com/office/drawing/2014/main" id="{1B6A6AE8-1B5D-4597-918D-34BC32074771}"/>
              </a:ext>
            </a:extLst>
          </p:cNvPr>
          <p:cNvSpPr>
            <a:spLocks noGrp="1"/>
          </p:cNvSpPr>
          <p:nvPr>
            <p:ph idx="1"/>
          </p:nvPr>
        </p:nvSpPr>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Existing protocols and proposals </a:t>
            </a:r>
            <a:r>
              <a:rPr lang="en-US" sz="2000" dirty="0"/>
              <a:t>mainly focus on limiting the AP’s capability in timing (TWT), frequency (BW/MLD), spatial (NSS, SMPS), power state (Active/Doze) domains [5]</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Limit the channel bandwidth, # antenna, NSS [7] or the 802.11 generation/version/feature</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BSS Termination (AP power down notification) [9]</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802.11ba WUR and Wake Up AP [11, 12]</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RAW/S-APSD/TWT with limited SP or Listen Interval [13, 14], then the AP turns into Doze state</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Unscheduled AP PS and utilize MLD: certain link in active mode and other links in PS mode [6, 7, 8, 15, 16]</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Scheduled: TWT-based duty cycling [7, 14, 16]</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Dynamic: SMPS/EMLSR for APs [7], limited AP capability (BW/NSS) [15]</a:t>
            </a:r>
          </a:p>
        </p:txBody>
      </p:sp>
      <p:sp>
        <p:nvSpPr>
          <p:cNvPr id="4" name="Slide Number Placeholder 3">
            <a:extLst>
              <a:ext uri="{FF2B5EF4-FFF2-40B4-BE49-F238E27FC236}">
                <a16:creationId xmlns:a16="http://schemas.microsoft.com/office/drawing/2014/main" id="{D6BAA738-A300-430E-A64F-85F1F1DC688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5FF24B21-7B04-49B1-9618-9767B3A6B5AC}"/>
              </a:ext>
            </a:extLst>
          </p:cNvPr>
          <p:cNvSpPr>
            <a:spLocks noGrp="1"/>
          </p:cNvSpPr>
          <p:nvPr>
            <p:ph type="ftr" idx="14"/>
          </p:nvPr>
        </p:nvSpPr>
        <p:spPr/>
        <p:txBody>
          <a:bodyPr/>
          <a:lstStyle/>
          <a:p>
            <a:r>
              <a:rPr lang="en-GB" dirty="0"/>
              <a:t>Yongsen Ma, et al., Samsung</a:t>
            </a:r>
          </a:p>
        </p:txBody>
      </p:sp>
      <p:sp>
        <p:nvSpPr>
          <p:cNvPr id="6" name="Date Placeholder 5">
            <a:extLst>
              <a:ext uri="{FF2B5EF4-FFF2-40B4-BE49-F238E27FC236}">
                <a16:creationId xmlns:a16="http://schemas.microsoft.com/office/drawing/2014/main" id="{4BE9C115-50CB-4C74-9AF8-0409FA40E784}"/>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399028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5A994-F17C-49C1-A5C5-4DECB2DD2766}"/>
              </a:ext>
            </a:extLst>
          </p:cNvPr>
          <p:cNvSpPr>
            <a:spLocks noGrp="1"/>
          </p:cNvSpPr>
          <p:nvPr>
            <p:ph type="title"/>
          </p:nvPr>
        </p:nvSpPr>
        <p:spPr/>
        <p:txBody>
          <a:bodyPr/>
          <a:lstStyle/>
          <a:p>
            <a:r>
              <a:rPr lang="en-US" dirty="0"/>
              <a:t>Motivation and Proposal</a:t>
            </a:r>
          </a:p>
        </p:txBody>
      </p:sp>
      <p:sp>
        <p:nvSpPr>
          <p:cNvPr id="3" name="Content Placeholder 2">
            <a:extLst>
              <a:ext uri="{FF2B5EF4-FFF2-40B4-BE49-F238E27FC236}">
                <a16:creationId xmlns:a16="http://schemas.microsoft.com/office/drawing/2014/main" id="{57953C23-40D5-4699-B512-286DCF31203F}"/>
              </a:ext>
            </a:extLst>
          </p:cNvPr>
          <p:cNvSpPr>
            <a:spLocks noGrp="1"/>
          </p:cNvSpPr>
          <p:nvPr>
            <p:ph idx="1"/>
          </p:nvPr>
        </p:nvSpPr>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Motivation:</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Traffic load and TID distribution can have different patterns during different time of the day in some scenarios such as home, shopping mall, office, warehouse, stadium, etc.</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Different TID-To-Link Mapping settings can have different impact on energy efficiency for AP MLDs.</a:t>
            </a:r>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Proposal: Dynamic TID-To-Link Mapping for AP MLD power save</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The AP MLD can adjust the TTLM, for example based on number of STAs, buffer status, channel load, traffic load of each TID/link on downlink and uplink.</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It can adapt and support different modes: load balancing, link disablement/enablement, duty cycling.</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It can be used together with other AP power save options, e.g., adjust settings such as TWT, BW, and NSS.</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dirty="0"/>
          </a:p>
          <a:p>
            <a:pPr marL="517524" lvl="1"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p:txBody>
      </p:sp>
      <p:sp>
        <p:nvSpPr>
          <p:cNvPr id="4" name="Slide Number Placeholder 3">
            <a:extLst>
              <a:ext uri="{FF2B5EF4-FFF2-40B4-BE49-F238E27FC236}">
                <a16:creationId xmlns:a16="http://schemas.microsoft.com/office/drawing/2014/main" id="{EF00026C-612D-4298-91A8-FA0DFC4A16C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797F767-128C-4214-B0CA-7C3B727B0DAF}"/>
              </a:ext>
            </a:extLst>
          </p:cNvPr>
          <p:cNvSpPr>
            <a:spLocks noGrp="1"/>
          </p:cNvSpPr>
          <p:nvPr>
            <p:ph type="ftr" idx="14"/>
          </p:nvPr>
        </p:nvSpPr>
        <p:spPr/>
        <p:txBody>
          <a:bodyPr/>
          <a:lstStyle/>
          <a:p>
            <a:r>
              <a:rPr lang="en-GB"/>
              <a:t>Yongsen Ma, et al., Samsung</a:t>
            </a:r>
            <a:endParaRPr lang="en-GB" dirty="0"/>
          </a:p>
        </p:txBody>
      </p:sp>
      <p:sp>
        <p:nvSpPr>
          <p:cNvPr id="6" name="Date Placeholder 5">
            <a:extLst>
              <a:ext uri="{FF2B5EF4-FFF2-40B4-BE49-F238E27FC236}">
                <a16:creationId xmlns:a16="http://schemas.microsoft.com/office/drawing/2014/main" id="{B353891D-9A76-4777-AFE8-D99507EF3402}"/>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182650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035B8EF1-548A-4A98-B34A-A1DADE6E1AFC}"/>
              </a:ext>
            </a:extLst>
          </p:cNvPr>
          <p:cNvPicPr>
            <a:picLocks noChangeAspect="1"/>
          </p:cNvPicPr>
          <p:nvPr/>
        </p:nvPicPr>
        <p:blipFill>
          <a:blip r:embed="rId2"/>
          <a:stretch>
            <a:fillRect/>
          </a:stretch>
        </p:blipFill>
        <p:spPr>
          <a:xfrm>
            <a:off x="403380" y="4557638"/>
            <a:ext cx="5221768" cy="1228651"/>
          </a:xfrm>
          <a:prstGeom prst="rect">
            <a:avLst/>
          </a:prstGeom>
        </p:spPr>
      </p:pic>
      <p:sp>
        <p:nvSpPr>
          <p:cNvPr id="2" name="Title 1">
            <a:extLst>
              <a:ext uri="{FF2B5EF4-FFF2-40B4-BE49-F238E27FC236}">
                <a16:creationId xmlns:a16="http://schemas.microsoft.com/office/drawing/2014/main" id="{D2893B71-800E-4659-836F-720922296493}"/>
              </a:ext>
            </a:extLst>
          </p:cNvPr>
          <p:cNvSpPr>
            <a:spLocks noGrp="1"/>
          </p:cNvSpPr>
          <p:nvPr>
            <p:ph type="title"/>
          </p:nvPr>
        </p:nvSpPr>
        <p:spPr/>
        <p:txBody>
          <a:bodyPr/>
          <a:lstStyle/>
          <a:p>
            <a:r>
              <a:rPr lang="en-US" dirty="0"/>
              <a:t>Recap: TID-To-Link Mapping for AP Power Save [17]</a:t>
            </a:r>
          </a:p>
        </p:txBody>
      </p:sp>
      <p:sp>
        <p:nvSpPr>
          <p:cNvPr id="3" name="Content Placeholder 2">
            <a:extLst>
              <a:ext uri="{FF2B5EF4-FFF2-40B4-BE49-F238E27FC236}">
                <a16:creationId xmlns:a16="http://schemas.microsoft.com/office/drawing/2014/main" id="{02EADC93-AE10-470E-ACF2-79C3C0FB4832}"/>
              </a:ext>
            </a:extLst>
          </p:cNvPr>
          <p:cNvSpPr>
            <a:spLocks noGrp="1"/>
          </p:cNvSpPr>
          <p:nvPr>
            <p:ph idx="1"/>
          </p:nvPr>
        </p:nvSpPr>
        <p:spPr>
          <a:xfrm>
            <a:off x="914401" y="1981201"/>
            <a:ext cx="10361084" cy="2514599"/>
          </a:xfrm>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The AP can specify the schedule and capability (when, how long/often, what state/capability) by reusing the TID-To-Link Mapping element [17].</a:t>
            </a:r>
            <a:endParaRPr lang="en-US" sz="1600" dirty="0"/>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p:txBody>
      </p:sp>
      <p:sp>
        <p:nvSpPr>
          <p:cNvPr id="4" name="Slide Number Placeholder 3">
            <a:extLst>
              <a:ext uri="{FF2B5EF4-FFF2-40B4-BE49-F238E27FC236}">
                <a16:creationId xmlns:a16="http://schemas.microsoft.com/office/drawing/2014/main" id="{E9D74E20-F8B0-4343-8EB2-4F10F8D6328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5A8E734-6EF2-4EE4-807D-DC1F54C48F4B}"/>
              </a:ext>
            </a:extLst>
          </p:cNvPr>
          <p:cNvSpPr>
            <a:spLocks noGrp="1"/>
          </p:cNvSpPr>
          <p:nvPr>
            <p:ph type="ftr" idx="14"/>
          </p:nvPr>
        </p:nvSpPr>
        <p:spPr/>
        <p:txBody>
          <a:bodyPr/>
          <a:lstStyle/>
          <a:p>
            <a:r>
              <a:rPr lang="en-GB"/>
              <a:t>Yongsen Ma, et al., Samsung</a:t>
            </a:r>
            <a:endParaRPr lang="en-GB" dirty="0"/>
          </a:p>
        </p:txBody>
      </p:sp>
      <p:sp>
        <p:nvSpPr>
          <p:cNvPr id="6" name="Date Placeholder 5">
            <a:extLst>
              <a:ext uri="{FF2B5EF4-FFF2-40B4-BE49-F238E27FC236}">
                <a16:creationId xmlns:a16="http://schemas.microsoft.com/office/drawing/2014/main" id="{F479D86B-7127-466F-81DC-465085E55289}"/>
              </a:ext>
            </a:extLst>
          </p:cNvPr>
          <p:cNvSpPr>
            <a:spLocks noGrp="1"/>
          </p:cNvSpPr>
          <p:nvPr>
            <p:ph type="dt" idx="15"/>
          </p:nvPr>
        </p:nvSpPr>
        <p:spPr/>
        <p:txBody>
          <a:bodyPr/>
          <a:lstStyle/>
          <a:p>
            <a:r>
              <a:rPr lang="en-US"/>
              <a:t>March 2024</a:t>
            </a:r>
            <a:endParaRPr lang="en-GB" dirty="0"/>
          </a:p>
        </p:txBody>
      </p:sp>
      <p:graphicFrame>
        <p:nvGraphicFramePr>
          <p:cNvPr id="7" name="Table 6">
            <a:extLst>
              <a:ext uri="{FF2B5EF4-FFF2-40B4-BE49-F238E27FC236}">
                <a16:creationId xmlns:a16="http://schemas.microsoft.com/office/drawing/2014/main" id="{D64F8548-AE1F-415D-96DE-E54A0C6A1C62}"/>
              </a:ext>
            </a:extLst>
          </p:cNvPr>
          <p:cNvGraphicFramePr>
            <a:graphicFrameLocks noGrp="1"/>
          </p:cNvGraphicFramePr>
          <p:nvPr>
            <p:extLst>
              <p:ext uri="{D42A27DB-BD31-4B8C-83A1-F6EECF244321}">
                <p14:modId xmlns:p14="http://schemas.microsoft.com/office/powerpoint/2010/main" val="2440026392"/>
              </p:ext>
            </p:extLst>
          </p:nvPr>
        </p:nvGraphicFramePr>
        <p:xfrm>
          <a:off x="5203283" y="3014228"/>
          <a:ext cx="6430481" cy="822960"/>
        </p:xfrm>
        <a:graphic>
          <a:graphicData uri="http://schemas.openxmlformats.org/drawingml/2006/table">
            <a:tbl>
              <a:tblPr firstRow="1" bandRow="1">
                <a:tableStyleId>{5940675A-B579-460E-94D1-54222C63F5DA}</a:tableStyleId>
              </a:tblPr>
              <a:tblGrid>
                <a:gridCol w="882323">
                  <a:extLst>
                    <a:ext uri="{9D8B030D-6E8A-4147-A177-3AD203B41FA5}">
                      <a16:colId xmlns:a16="http://schemas.microsoft.com/office/drawing/2014/main" val="3790500929"/>
                    </a:ext>
                  </a:extLst>
                </a:gridCol>
                <a:gridCol w="672642">
                  <a:extLst>
                    <a:ext uri="{9D8B030D-6E8A-4147-A177-3AD203B41FA5}">
                      <a16:colId xmlns:a16="http://schemas.microsoft.com/office/drawing/2014/main" val="1334447274"/>
                    </a:ext>
                  </a:extLst>
                </a:gridCol>
                <a:gridCol w="1046333">
                  <a:extLst>
                    <a:ext uri="{9D8B030D-6E8A-4147-A177-3AD203B41FA5}">
                      <a16:colId xmlns:a16="http://schemas.microsoft.com/office/drawing/2014/main" val="2751235371"/>
                    </a:ext>
                  </a:extLst>
                </a:gridCol>
                <a:gridCol w="373690">
                  <a:extLst>
                    <a:ext uri="{9D8B030D-6E8A-4147-A177-3AD203B41FA5}">
                      <a16:colId xmlns:a16="http://schemas.microsoft.com/office/drawing/2014/main" val="1391502809"/>
                    </a:ext>
                  </a:extLst>
                </a:gridCol>
                <a:gridCol w="896856">
                  <a:extLst>
                    <a:ext uri="{9D8B030D-6E8A-4147-A177-3AD203B41FA5}">
                      <a16:colId xmlns:a16="http://schemas.microsoft.com/office/drawing/2014/main" val="3636872054"/>
                    </a:ext>
                  </a:extLst>
                </a:gridCol>
                <a:gridCol w="1270547">
                  <a:extLst>
                    <a:ext uri="{9D8B030D-6E8A-4147-A177-3AD203B41FA5}">
                      <a16:colId xmlns:a16="http://schemas.microsoft.com/office/drawing/2014/main" val="2497979936"/>
                    </a:ext>
                  </a:extLst>
                </a:gridCol>
                <a:gridCol w="914400">
                  <a:extLst>
                    <a:ext uri="{9D8B030D-6E8A-4147-A177-3AD203B41FA5}">
                      <a16:colId xmlns:a16="http://schemas.microsoft.com/office/drawing/2014/main" val="3223099023"/>
                    </a:ext>
                  </a:extLst>
                </a:gridCol>
                <a:gridCol w="373690">
                  <a:extLst>
                    <a:ext uri="{9D8B030D-6E8A-4147-A177-3AD203B41FA5}">
                      <a16:colId xmlns:a16="http://schemas.microsoft.com/office/drawing/2014/main" val="1437949229"/>
                    </a:ext>
                  </a:extLst>
                </a:gridCol>
              </a:tblGrid>
              <a:tr h="265456">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Power state info (for each link)</a:t>
                      </a: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400"/>
                    </a:p>
                  </a:txBody>
                  <a:tcPr/>
                </a:tc>
                <a:tc hMerge="1">
                  <a:txBody>
                    <a:bodyPr/>
                    <a:lstStyle/>
                    <a:p>
                      <a:endParaRPr lang="en-US" sz="1400" dirty="0"/>
                    </a:p>
                  </a:txBody>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Extension (capability info)</a:t>
                      </a: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extLst>
                  <a:ext uri="{0D108BD9-81ED-4DB2-BD59-A6C34878D82A}">
                    <a16:rowId xmlns:a16="http://schemas.microsoft.com/office/drawing/2014/main" val="215196378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ID and other info</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Power state</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Power state transition</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Extension present</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Supported channel width</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Supported NSS</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73260447"/>
                  </a:ext>
                </a:extLst>
              </a:tr>
            </a:tbl>
          </a:graphicData>
        </a:graphic>
      </p:graphicFrame>
      <p:sp>
        <p:nvSpPr>
          <p:cNvPr id="12" name="TextBox 11">
            <a:extLst>
              <a:ext uri="{FF2B5EF4-FFF2-40B4-BE49-F238E27FC236}">
                <a16:creationId xmlns:a16="http://schemas.microsoft.com/office/drawing/2014/main" id="{D6FD0834-E7DB-44F0-B654-A571A004CF24}"/>
              </a:ext>
            </a:extLst>
          </p:cNvPr>
          <p:cNvSpPr txBox="1"/>
          <p:nvPr/>
        </p:nvSpPr>
        <p:spPr>
          <a:xfrm>
            <a:off x="1001437" y="2968823"/>
            <a:ext cx="4025654" cy="307777"/>
          </a:xfrm>
          <a:prstGeom prst="rect">
            <a:avLst/>
          </a:prstGeom>
          <a:noFill/>
        </p:spPr>
        <p:txBody>
          <a:bodyPr wrap="none" rtlCol="0">
            <a:spAutoFit/>
          </a:bodyPr>
          <a:lstStyle/>
          <a:p>
            <a:r>
              <a:rPr lang="en-US" sz="1400" dirty="0">
                <a:solidFill>
                  <a:schemeClr val="tx1"/>
                </a:solidFill>
              </a:rPr>
              <a:t>Schedule and link info (reuse TID-To-Link Mapping)</a:t>
            </a:r>
          </a:p>
        </p:txBody>
      </p:sp>
      <p:pic>
        <p:nvPicPr>
          <p:cNvPr id="14" name="Picture 13">
            <a:extLst>
              <a:ext uri="{FF2B5EF4-FFF2-40B4-BE49-F238E27FC236}">
                <a16:creationId xmlns:a16="http://schemas.microsoft.com/office/drawing/2014/main" id="{A13382D7-6DA3-456D-87EC-AD55209C993B}"/>
              </a:ext>
            </a:extLst>
          </p:cNvPr>
          <p:cNvPicPr>
            <a:picLocks noChangeAspect="1"/>
          </p:cNvPicPr>
          <p:nvPr/>
        </p:nvPicPr>
        <p:blipFill>
          <a:blip r:embed="rId3"/>
          <a:stretch>
            <a:fillRect/>
          </a:stretch>
        </p:blipFill>
        <p:spPr>
          <a:xfrm>
            <a:off x="228600" y="3276600"/>
            <a:ext cx="4913164" cy="973082"/>
          </a:xfrm>
          <a:prstGeom prst="rect">
            <a:avLst/>
          </a:prstGeom>
        </p:spPr>
      </p:pic>
      <p:cxnSp>
        <p:nvCxnSpPr>
          <p:cNvPr id="27" name="Straight Connector 26">
            <a:extLst>
              <a:ext uri="{FF2B5EF4-FFF2-40B4-BE49-F238E27FC236}">
                <a16:creationId xmlns:a16="http://schemas.microsoft.com/office/drawing/2014/main" id="{318003EA-D482-4C8D-9FE5-CD4F8251DCD9}"/>
              </a:ext>
            </a:extLst>
          </p:cNvPr>
          <p:cNvCxnSpPr>
            <a:cxnSpLocks/>
          </p:cNvCxnSpPr>
          <p:nvPr/>
        </p:nvCxnSpPr>
        <p:spPr>
          <a:xfrm flipH="1">
            <a:off x="671119" y="3837188"/>
            <a:ext cx="1504945" cy="9294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8FCA8CF-4262-4FA5-B989-DDECF8E5751D}"/>
              </a:ext>
            </a:extLst>
          </p:cNvPr>
          <p:cNvCxnSpPr>
            <a:cxnSpLocks/>
          </p:cNvCxnSpPr>
          <p:nvPr/>
        </p:nvCxnSpPr>
        <p:spPr>
          <a:xfrm>
            <a:off x="2685182" y="3837188"/>
            <a:ext cx="2899101" cy="929464"/>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4006D3D-3E78-4590-9E9C-2E7C23B780E6}"/>
              </a:ext>
            </a:extLst>
          </p:cNvPr>
          <p:cNvSpPr txBox="1"/>
          <p:nvPr/>
        </p:nvSpPr>
        <p:spPr>
          <a:xfrm>
            <a:off x="5845968" y="5786289"/>
            <a:ext cx="5942652" cy="338554"/>
          </a:xfrm>
          <a:prstGeom prst="rect">
            <a:avLst/>
          </a:prstGeom>
          <a:noFill/>
        </p:spPr>
        <p:txBody>
          <a:bodyPr wrap="none" rtlCol="0">
            <a:spAutoFit/>
          </a:bodyPr>
          <a:lstStyle/>
          <a:p>
            <a:r>
              <a:rPr lang="en-US" sz="1600" dirty="0">
                <a:solidFill>
                  <a:schemeClr val="tx1"/>
                </a:solidFill>
              </a:rPr>
              <a:t>Repeat if applicable, or add subfields for periodic/predictable patterns</a:t>
            </a:r>
          </a:p>
        </p:txBody>
      </p:sp>
    </p:spTree>
    <p:extLst>
      <p:ext uri="{BB962C8B-B14F-4D97-AF65-F5344CB8AC3E}">
        <p14:creationId xmlns:p14="http://schemas.microsoft.com/office/powerpoint/2010/main" val="4047498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5A994-F17C-49C1-A5C5-4DECB2DD2766}"/>
              </a:ext>
            </a:extLst>
          </p:cNvPr>
          <p:cNvSpPr>
            <a:spLocks noGrp="1"/>
          </p:cNvSpPr>
          <p:nvPr>
            <p:ph type="title"/>
          </p:nvPr>
        </p:nvSpPr>
        <p:spPr/>
        <p:txBody>
          <a:bodyPr/>
          <a:lstStyle/>
          <a:p>
            <a:r>
              <a:rPr lang="en-US" dirty="0"/>
              <a:t>Dynamic TTLM for AP MLD Power Save: Mode 1</a:t>
            </a:r>
          </a:p>
        </p:txBody>
      </p:sp>
      <p:sp>
        <p:nvSpPr>
          <p:cNvPr id="3" name="Content Placeholder 2">
            <a:extLst>
              <a:ext uri="{FF2B5EF4-FFF2-40B4-BE49-F238E27FC236}">
                <a16:creationId xmlns:a16="http://schemas.microsoft.com/office/drawing/2014/main" id="{57953C23-40D5-4699-B512-286DCF31203F}"/>
              </a:ext>
            </a:extLst>
          </p:cNvPr>
          <p:cNvSpPr>
            <a:spLocks noGrp="1"/>
          </p:cNvSpPr>
          <p:nvPr>
            <p:ph idx="1"/>
          </p:nvPr>
        </p:nvSpPr>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Mapping of </a:t>
            </a:r>
            <a:r>
              <a:rPr lang="en-US" sz="2000" b="1" dirty="0"/>
              <a:t>some TID(s)</a:t>
            </a:r>
            <a:r>
              <a:rPr lang="en-US" sz="2000" dirty="0"/>
              <a:t> to certain link(s) -&gt; Traffic/TID load balancing between links</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Handled by MLD in UMAC, usually </a:t>
            </a:r>
            <a:r>
              <a:rPr lang="en-US" sz="1800" b="1" dirty="0"/>
              <a:t>quick</a:t>
            </a:r>
            <a:r>
              <a:rPr lang="en-US" sz="1800" dirty="0"/>
              <a:t> to switch</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The AP can allocate less traffic/TID on certain link(s) and reduce the BW/NSS/… for the link(s) with low traffic/channel load</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For example, high volume/priority traffic (e.g., real-time video/gaming) on high performance link(s), and low volume/priority traffic (e.g., background and IoT) on the link with low BW/NSS</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The goal is to use the suitable resources depending on traffic/TID/channel load and/or priority and to avoid or reduce contentions, collisions, and transitions (HW/SW/queue/power state/...) -&gt; to improve the energy efficiency for AP MLDs</a:t>
            </a:r>
          </a:p>
        </p:txBody>
      </p:sp>
      <p:sp>
        <p:nvSpPr>
          <p:cNvPr id="4" name="Slide Number Placeholder 3">
            <a:extLst>
              <a:ext uri="{FF2B5EF4-FFF2-40B4-BE49-F238E27FC236}">
                <a16:creationId xmlns:a16="http://schemas.microsoft.com/office/drawing/2014/main" id="{EF00026C-612D-4298-91A8-FA0DFC4A16C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797F767-128C-4214-B0CA-7C3B727B0DAF}"/>
              </a:ext>
            </a:extLst>
          </p:cNvPr>
          <p:cNvSpPr>
            <a:spLocks noGrp="1"/>
          </p:cNvSpPr>
          <p:nvPr>
            <p:ph type="ftr" idx="14"/>
          </p:nvPr>
        </p:nvSpPr>
        <p:spPr/>
        <p:txBody>
          <a:bodyPr/>
          <a:lstStyle/>
          <a:p>
            <a:r>
              <a:rPr lang="en-GB"/>
              <a:t>Yongsen Ma, et al., Samsung</a:t>
            </a:r>
            <a:endParaRPr lang="en-GB" dirty="0"/>
          </a:p>
        </p:txBody>
      </p:sp>
      <p:sp>
        <p:nvSpPr>
          <p:cNvPr id="6" name="Date Placeholder 5">
            <a:extLst>
              <a:ext uri="{FF2B5EF4-FFF2-40B4-BE49-F238E27FC236}">
                <a16:creationId xmlns:a16="http://schemas.microsoft.com/office/drawing/2014/main" id="{B353891D-9A76-4777-AFE8-D99507EF3402}"/>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414321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5A994-F17C-49C1-A5C5-4DECB2DD2766}"/>
              </a:ext>
            </a:extLst>
          </p:cNvPr>
          <p:cNvSpPr>
            <a:spLocks noGrp="1"/>
          </p:cNvSpPr>
          <p:nvPr>
            <p:ph type="title"/>
          </p:nvPr>
        </p:nvSpPr>
        <p:spPr/>
        <p:txBody>
          <a:bodyPr/>
          <a:lstStyle/>
          <a:p>
            <a:r>
              <a:rPr lang="en-US" dirty="0"/>
              <a:t>Dynamic TTLM for AP MLD Power Save: Mode 2</a:t>
            </a:r>
          </a:p>
        </p:txBody>
      </p:sp>
      <p:sp>
        <p:nvSpPr>
          <p:cNvPr id="3" name="Content Placeholder 2">
            <a:extLst>
              <a:ext uri="{FF2B5EF4-FFF2-40B4-BE49-F238E27FC236}">
                <a16:creationId xmlns:a16="http://schemas.microsoft.com/office/drawing/2014/main" id="{57953C23-40D5-4699-B512-286DCF31203F}"/>
              </a:ext>
            </a:extLst>
          </p:cNvPr>
          <p:cNvSpPr>
            <a:spLocks noGrp="1"/>
          </p:cNvSpPr>
          <p:nvPr>
            <p:ph idx="1"/>
          </p:nvPr>
        </p:nvSpPr>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Mapping of </a:t>
            </a:r>
            <a:r>
              <a:rPr lang="en-US" sz="2000" b="1" dirty="0"/>
              <a:t>all/none TIDs </a:t>
            </a:r>
            <a:r>
              <a:rPr lang="en-US" sz="2000" dirty="0"/>
              <a:t>to certain link(s) -&gt; link enablement/disablement, duty cycling</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Need hardware switch and other transitions, e.g., (dis/re)association, (re)setup, usually </a:t>
            </a:r>
            <a:r>
              <a:rPr lang="en-US" sz="1800" b="1" dirty="0"/>
              <a:t>slow</a:t>
            </a:r>
            <a:r>
              <a:rPr lang="en-US" sz="1800" dirty="0"/>
              <a:t> to switch</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In addition, for non-MLD non-AP STAs, the AP needs to perform BSS transition/termination for (dis/re)association on the disabled link(s) (35.3.7.5.2 Affiliated AP link disablement, 11be_D5.0)</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The AP MLD can disable certain link(s) for certain duration and enable the link(s) later, or change the duty cycle of certain link(s) by link disablement/enablement. STAs that know the AP MLD’s TTLM and link state can take actions accordingly.</a:t>
            </a:r>
          </a:p>
        </p:txBody>
      </p:sp>
      <p:sp>
        <p:nvSpPr>
          <p:cNvPr id="4" name="Slide Number Placeholder 3">
            <a:extLst>
              <a:ext uri="{FF2B5EF4-FFF2-40B4-BE49-F238E27FC236}">
                <a16:creationId xmlns:a16="http://schemas.microsoft.com/office/drawing/2014/main" id="{EF00026C-612D-4298-91A8-FA0DFC4A16C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797F767-128C-4214-B0CA-7C3B727B0DAF}"/>
              </a:ext>
            </a:extLst>
          </p:cNvPr>
          <p:cNvSpPr>
            <a:spLocks noGrp="1"/>
          </p:cNvSpPr>
          <p:nvPr>
            <p:ph type="ftr" idx="14"/>
          </p:nvPr>
        </p:nvSpPr>
        <p:spPr/>
        <p:txBody>
          <a:bodyPr/>
          <a:lstStyle/>
          <a:p>
            <a:r>
              <a:rPr lang="en-GB"/>
              <a:t>Yongsen Ma, et al., Samsung</a:t>
            </a:r>
            <a:endParaRPr lang="en-GB" dirty="0"/>
          </a:p>
        </p:txBody>
      </p:sp>
      <p:sp>
        <p:nvSpPr>
          <p:cNvPr id="6" name="Date Placeholder 5">
            <a:extLst>
              <a:ext uri="{FF2B5EF4-FFF2-40B4-BE49-F238E27FC236}">
                <a16:creationId xmlns:a16="http://schemas.microsoft.com/office/drawing/2014/main" id="{B353891D-9A76-4777-AFE8-D99507EF3402}"/>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33384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5A994-F17C-49C1-A5C5-4DECB2DD2766}"/>
              </a:ext>
            </a:extLst>
          </p:cNvPr>
          <p:cNvSpPr>
            <a:spLocks noGrp="1"/>
          </p:cNvSpPr>
          <p:nvPr>
            <p:ph type="title"/>
          </p:nvPr>
        </p:nvSpPr>
        <p:spPr/>
        <p:txBody>
          <a:bodyPr/>
          <a:lstStyle/>
          <a:p>
            <a:r>
              <a:rPr lang="en-US" dirty="0"/>
              <a:t>Dynamic TTLM for AP MLD Power Save: Operations</a:t>
            </a:r>
          </a:p>
        </p:txBody>
      </p:sp>
      <p:sp>
        <p:nvSpPr>
          <p:cNvPr id="3" name="Content Placeholder 2">
            <a:extLst>
              <a:ext uri="{FF2B5EF4-FFF2-40B4-BE49-F238E27FC236}">
                <a16:creationId xmlns:a16="http://schemas.microsoft.com/office/drawing/2014/main" id="{57953C23-40D5-4699-B512-286DCF31203F}"/>
              </a:ext>
            </a:extLst>
          </p:cNvPr>
          <p:cNvSpPr>
            <a:spLocks noGrp="1"/>
          </p:cNvSpPr>
          <p:nvPr>
            <p:ph idx="1"/>
          </p:nvPr>
        </p:nvSpPr>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AP and non-AP STA operations</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The AP can initiate a TTLM and advertise the TTLM to STAs. Non-AP STAs can negotiate a TTLM with the AP. Non-AP STAs can take proper actions based on the current/future TTLM.</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Can have a mode for a link being disabled for user data (no TID mapped to the link), while keeping up for management type operations: the AP still transmits Beacons and responds to Probe Request on the disabled link(s), unless in Doze state.</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Can have an option for a non-AP MLD to indicate which link it uses for management operations like Beacon Rx, and then the AP MLD knows if it needs to continue Beaconing or if can stop Beaconing when TTLM has disabled the link for all the STAs.</a:t>
            </a:r>
          </a:p>
        </p:txBody>
      </p:sp>
      <p:sp>
        <p:nvSpPr>
          <p:cNvPr id="4" name="Slide Number Placeholder 3">
            <a:extLst>
              <a:ext uri="{FF2B5EF4-FFF2-40B4-BE49-F238E27FC236}">
                <a16:creationId xmlns:a16="http://schemas.microsoft.com/office/drawing/2014/main" id="{EF00026C-612D-4298-91A8-FA0DFC4A16CA}"/>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797F767-128C-4214-B0CA-7C3B727B0DAF}"/>
              </a:ext>
            </a:extLst>
          </p:cNvPr>
          <p:cNvSpPr>
            <a:spLocks noGrp="1"/>
          </p:cNvSpPr>
          <p:nvPr>
            <p:ph type="ftr" idx="14"/>
          </p:nvPr>
        </p:nvSpPr>
        <p:spPr/>
        <p:txBody>
          <a:bodyPr/>
          <a:lstStyle/>
          <a:p>
            <a:r>
              <a:rPr lang="en-GB"/>
              <a:t>Yongsen Ma, et al., Samsung</a:t>
            </a:r>
            <a:endParaRPr lang="en-GB" dirty="0"/>
          </a:p>
        </p:txBody>
      </p:sp>
      <p:sp>
        <p:nvSpPr>
          <p:cNvPr id="6" name="Date Placeholder 5">
            <a:extLst>
              <a:ext uri="{FF2B5EF4-FFF2-40B4-BE49-F238E27FC236}">
                <a16:creationId xmlns:a16="http://schemas.microsoft.com/office/drawing/2014/main" id="{B353891D-9A76-4777-AFE8-D99507EF3402}"/>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9965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5A994-F17C-49C1-A5C5-4DECB2DD2766}"/>
              </a:ext>
            </a:extLst>
          </p:cNvPr>
          <p:cNvSpPr>
            <a:spLocks noGrp="1"/>
          </p:cNvSpPr>
          <p:nvPr>
            <p:ph type="title"/>
          </p:nvPr>
        </p:nvSpPr>
        <p:spPr/>
        <p:txBody>
          <a:bodyPr/>
          <a:lstStyle/>
          <a:p>
            <a:r>
              <a:rPr lang="en-US" dirty="0"/>
              <a:t>Dynamic TTLM for AP MLD Power Save: Operations</a:t>
            </a:r>
          </a:p>
        </p:txBody>
      </p:sp>
      <p:sp>
        <p:nvSpPr>
          <p:cNvPr id="3" name="Content Placeholder 2">
            <a:extLst>
              <a:ext uri="{FF2B5EF4-FFF2-40B4-BE49-F238E27FC236}">
                <a16:creationId xmlns:a16="http://schemas.microsoft.com/office/drawing/2014/main" id="{57953C23-40D5-4699-B512-286DCF31203F}"/>
              </a:ext>
            </a:extLst>
          </p:cNvPr>
          <p:cNvSpPr>
            <a:spLocks noGrp="1"/>
          </p:cNvSpPr>
          <p:nvPr>
            <p:ph idx="1"/>
          </p:nvPr>
        </p:nvSpPr>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Can be used together with other AP power save protocols/options</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For example, the AP can gradually shift the traffic/TID load from one link to another link, and the link with reducing traffic/TID load can reduce the BW/NSS or turn to Doze state.</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Multi-AP coordination for traffic/TID load balancing and spatial/time/frequency/… resource allocation</a:t>
            </a:r>
          </a:p>
        </p:txBody>
      </p:sp>
      <p:sp>
        <p:nvSpPr>
          <p:cNvPr id="4" name="Slide Number Placeholder 3">
            <a:extLst>
              <a:ext uri="{FF2B5EF4-FFF2-40B4-BE49-F238E27FC236}">
                <a16:creationId xmlns:a16="http://schemas.microsoft.com/office/drawing/2014/main" id="{EF00026C-612D-4298-91A8-FA0DFC4A16C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797F767-128C-4214-B0CA-7C3B727B0DAF}"/>
              </a:ext>
            </a:extLst>
          </p:cNvPr>
          <p:cNvSpPr>
            <a:spLocks noGrp="1"/>
          </p:cNvSpPr>
          <p:nvPr>
            <p:ph type="ftr" idx="14"/>
          </p:nvPr>
        </p:nvSpPr>
        <p:spPr/>
        <p:txBody>
          <a:bodyPr/>
          <a:lstStyle/>
          <a:p>
            <a:r>
              <a:rPr lang="en-GB"/>
              <a:t>Yongsen Ma, et al., Samsung</a:t>
            </a:r>
            <a:endParaRPr lang="en-GB" dirty="0"/>
          </a:p>
        </p:txBody>
      </p:sp>
      <p:sp>
        <p:nvSpPr>
          <p:cNvPr id="6" name="Date Placeholder 5">
            <a:extLst>
              <a:ext uri="{FF2B5EF4-FFF2-40B4-BE49-F238E27FC236}">
                <a16:creationId xmlns:a16="http://schemas.microsoft.com/office/drawing/2014/main" id="{B353891D-9A76-4777-AFE8-D99507EF3402}"/>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120445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802.11 templete1.potx" id="{DBF99F34-589B-41D3-8A44-12F30218179F}" vid="{A808D713-924E-43C9-AAD6-91484B472D3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 802.11 templete1</Template>
  <TotalTime>93523</TotalTime>
  <Words>2005</Words>
  <Application>Microsoft Office PowerPoint</Application>
  <PresentationFormat>Widescreen</PresentationFormat>
  <Paragraphs>156</Paragraphs>
  <Slides>15</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 Unicode MS</vt:lpstr>
      <vt:lpstr>MS Gothic</vt:lpstr>
      <vt:lpstr>Times New Roman</vt:lpstr>
      <vt:lpstr>Office Theme</vt:lpstr>
      <vt:lpstr>Document</vt:lpstr>
      <vt:lpstr>Dynamic TID-To-Link Mapping for AP MLD Power Save</vt:lpstr>
      <vt:lpstr>Abstract</vt:lpstr>
      <vt:lpstr>Related Work</vt:lpstr>
      <vt:lpstr>Motivation and Proposal</vt:lpstr>
      <vt:lpstr>Recap: TID-To-Link Mapping for AP Power Save [17]</vt:lpstr>
      <vt:lpstr>Dynamic TTLM for AP MLD Power Save: Mode 1</vt:lpstr>
      <vt:lpstr>Dynamic TTLM for AP MLD Power Save: Mode 2</vt:lpstr>
      <vt:lpstr>Dynamic TTLM for AP MLD Power Save: Operations</vt:lpstr>
      <vt:lpstr>Dynamic TTLM for AP MLD Power Save: Operations</vt:lpstr>
      <vt:lpstr>802.11be TTLM Element used for AP MLD Power Save</vt:lpstr>
      <vt:lpstr>Potential Changes to Extend the TTLM Element</vt:lpstr>
      <vt:lpstr>Potential Changes to Extend the TTLM Element (Cont.)</vt:lpstr>
      <vt:lpstr>Dynamic TTLM for AP MLD Power Save: Use Cases</vt:lpstr>
      <vt:lpstr>Conclusion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Power Management – Follow-up</dc:title>
  <dc:creator>Yongsen Ma</dc:creator>
  <cp:keywords/>
  <cp:lastModifiedBy>Yongsen Ma</cp:lastModifiedBy>
  <cp:revision>585</cp:revision>
  <cp:lastPrinted>1601-01-01T00:00:00Z</cp:lastPrinted>
  <dcterms:created xsi:type="dcterms:W3CDTF">2023-12-11T19:43:29Z</dcterms:created>
  <dcterms:modified xsi:type="dcterms:W3CDTF">2024-03-12T21:21:21Z</dcterms:modified>
  <cp:category>Yongsen Ma, Samsung</cp:category>
</cp:coreProperties>
</file>