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4" r:id="rId14"/>
    <p:sldId id="273" r:id="rId1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28" d="100"/>
          <a:sy n="128" d="100"/>
        </p:scale>
        <p:origin x="200" y="1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802.11-24/0583r0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March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John Doe, Some CompanyMarc Emmelmann, SELF | Koden-TI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802.11-24/0583r0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March 2024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CompanyMarc Emmelmann, SELF | Koden-TI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802.11-24/0583r0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March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CompanyMarc Emmelmann, SELF | Koden-TI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802.11-24/0583r0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March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CompanyMarc Emmelmann, SELF | Koden-TI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802.11-24/0583r0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March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CompanyMarc Emmelmann, SELF | Koden-TI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802.11-24/0583r0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March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CompanyMarc Emmelmann, SELF | Koden-TI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802.11-24/0583r0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March 2024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CompanyMarc Emmelmann, SELF | Koden-TI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March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March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Marc Emmelmann, SELF | Koden-TI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March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802.11-24/0583r1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ocuments?is_dcn=DCN%2C%20Title%2C%20Author%20or%20Affiliation&amp;is_group=0bc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chstreet.com/ieee/standards/ieee-802-11bc-2023?gateway_code=ieee&amp;vendor_id=7450&amp;product_id=2241694" TargetMode="External"/><Relationship Id="rId4" Type="http://schemas.openxmlformats.org/officeDocument/2006/relationships/hyperlink" Target="https://mentor.ieee.org/802.11/documents?is_dcn=DCN%2C%20Title%2C%20Author%20or%20Affiliation&amp;is_group=00b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802.11bc Awards Ceremony: a historical synopsis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2024-03-12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853586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2387600" progId="Word.Document.8">
                  <p:embed/>
                </p:oleObj>
              </mc:Choice>
              <mc:Fallback>
                <p:oleObj name="Document" r:id="rId3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44D4-DA5E-0C93-19E0-A9FA19DB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TGbc</a:t>
            </a:r>
            <a:r>
              <a:rPr lang="en-US" dirty="0"/>
              <a:t> Contributor Awards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9FA2D-1290-1803-91C6-29AB27F6B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Abhishek Patil: </a:t>
            </a:r>
            <a:r>
              <a:rPr lang="en-US" b="0" dirty="0"/>
              <a:t>Significant contributions on the Uplink Architecture, Relaying Services, and major contributions during comment resolution</a:t>
            </a:r>
          </a:p>
          <a:p>
            <a:endParaRPr lang="en-US" b="0" dirty="0"/>
          </a:p>
          <a:p>
            <a:r>
              <a:rPr lang="en-US" dirty="0"/>
              <a:t>Antonio de la Oliva: </a:t>
            </a:r>
            <a:r>
              <a:rPr lang="en-US" b="0" dirty="0"/>
              <a:t>Significant contributions on Service Discovery; and major contributions during comment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3F0E5-A897-32F1-D811-A3BBCAC554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B5213-D4EB-843C-3826-F741AAFF1C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D25B57-4BDB-47A4-CB9C-F7ED99B9E97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23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44D4-DA5E-0C93-19E0-A9FA19DB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TGbc</a:t>
            </a:r>
            <a:r>
              <a:rPr lang="en-US" dirty="0"/>
              <a:t> Contributor Awards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9FA2D-1290-1803-91C6-29AB27F6B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Pei Zhou: </a:t>
            </a:r>
            <a:r>
              <a:rPr lang="en-US" b="0" dirty="0"/>
              <a:t>Contributions and related comment resolutions on the Enhanced Broadcast Request ANQP-element</a:t>
            </a:r>
          </a:p>
          <a:p>
            <a:r>
              <a:rPr lang="en-US" dirty="0"/>
              <a:t>John </a:t>
            </a:r>
            <a:r>
              <a:rPr lang="en-US" dirty="0" err="1"/>
              <a:t>Wullert</a:t>
            </a:r>
            <a:r>
              <a:rPr lang="en-US" dirty="0"/>
              <a:t>: </a:t>
            </a:r>
            <a:r>
              <a:rPr lang="en-US" b="0" dirty="0"/>
              <a:t>Significant contributions during the comment resolution process</a:t>
            </a:r>
          </a:p>
          <a:p>
            <a:r>
              <a:rPr lang="en-US" dirty="0"/>
              <a:t>Boyce Bo Yang: </a:t>
            </a:r>
            <a:r>
              <a:rPr lang="en-US" b="0" dirty="0"/>
              <a:t>Contributions on Reducing Feedback Overhead in Group cast Transmissions</a:t>
            </a:r>
          </a:p>
          <a:p>
            <a:r>
              <a:rPr lang="en-US" dirty="0" err="1"/>
              <a:t>Bahar</a:t>
            </a:r>
            <a:r>
              <a:rPr lang="en-US" dirty="0"/>
              <a:t> Sadeghi: </a:t>
            </a:r>
            <a:r>
              <a:rPr lang="en-US" b="0" dirty="0"/>
              <a:t>Significant support in developing the uplink use case</a:t>
            </a:r>
          </a:p>
          <a:p>
            <a:r>
              <a:rPr lang="en-US" dirty="0"/>
              <a:t>Dave </a:t>
            </a:r>
            <a:r>
              <a:rPr lang="en-US" dirty="0" err="1"/>
              <a:t>Halasz</a:t>
            </a:r>
            <a:r>
              <a:rPr lang="en-US" dirty="0"/>
              <a:t>: </a:t>
            </a:r>
            <a:r>
              <a:rPr lang="en-US" b="0" dirty="0"/>
              <a:t>Comment resolutions on S1G</a:t>
            </a:r>
          </a:p>
          <a:p>
            <a:r>
              <a:rPr lang="en-US" dirty="0"/>
              <a:t>Michael </a:t>
            </a:r>
            <a:r>
              <a:rPr lang="en-US" dirty="0" err="1"/>
              <a:t>Montemurro</a:t>
            </a:r>
            <a:r>
              <a:rPr lang="en-US" dirty="0"/>
              <a:t>: </a:t>
            </a:r>
            <a:r>
              <a:rPr lang="en-US" b="0" dirty="0"/>
              <a:t>Technical contributions on Topology and Address Mapping; and comment resolutions for addressing scheme</a:t>
            </a:r>
          </a:p>
          <a:p>
            <a:r>
              <a:rPr lang="en-US" dirty="0"/>
              <a:t>Hiroshi Mano: </a:t>
            </a:r>
            <a:r>
              <a:rPr lang="en-US" b="0" dirty="0"/>
              <a:t>Driving and exploiting P802.11bc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3F0E5-A897-32F1-D811-A3BBCAC554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B5213-D4EB-843C-3826-F741AAFF1C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D25B57-4BDB-47A4-CB9C-F7ED99B9E97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67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88E4-7460-324E-F719-E381F9AF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celebrate and take a </a:t>
            </a:r>
            <a:r>
              <a:rPr lang="en-US" dirty="0" err="1"/>
              <a:t>TGbc</a:t>
            </a:r>
            <a:r>
              <a:rPr lang="en-US" dirty="0"/>
              <a:t> group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00588-6EDE-A9B9-D610-B981CF9CD9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AA22B-289B-E98A-11EF-32FDCF43B89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907BF6-8614-DAC8-4873-CD9471587FD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  <p:pic>
        <p:nvPicPr>
          <p:cNvPr id="12" name="Picture 11" descr="Dog in party hat blowing horn">
            <a:extLst>
              <a:ext uri="{FF2B5EF4-FFF2-40B4-BE49-F238E27FC236}">
                <a16:creationId xmlns:a16="http://schemas.microsoft.com/office/drawing/2014/main" id="{FE325111-60C7-E03D-3FE3-F402A95E7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060848"/>
            <a:ext cx="8944474" cy="4111351"/>
          </a:xfrm>
          <a:prstGeom prst="rect">
            <a:avLst/>
          </a:prstGeom>
        </p:spPr>
      </p:pic>
      <p:pic>
        <p:nvPicPr>
          <p:cNvPr id="14" name="Picture 13" descr="Person with long hair, wearing scarf, overcoat, and mittens, wearing camera strap and holding traditional film camera">
            <a:extLst>
              <a:ext uri="{FF2B5EF4-FFF2-40B4-BE49-F238E27FC236}">
                <a16:creationId xmlns:a16="http://schemas.microsoft.com/office/drawing/2014/main" id="{9ED42E9E-88E2-235F-843F-67C13BD55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02" y="2060848"/>
            <a:ext cx="6163961" cy="41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6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Contributions to the Broadcast Study Group:  </a:t>
            </a:r>
            <a:r>
              <a:rPr lang="en-GB" dirty="0">
                <a:hlinkClick r:id="rId3"/>
              </a:rPr>
              <a:t>https://mentor.ieee.org/802.11/documents?is_dcn=DCN%2C%20Title%2C%20Author%20or%20Affiliation&amp;is_group=0bcs</a:t>
            </a:r>
            <a:endParaRPr lang="en-GB" dirty="0"/>
          </a:p>
          <a:p>
            <a:endParaRPr lang="en-GB" dirty="0"/>
          </a:p>
          <a:p>
            <a:r>
              <a:rPr lang="en-GB" dirty="0"/>
              <a:t>Contributions to the </a:t>
            </a:r>
            <a:r>
              <a:rPr lang="en-GB" dirty="0" err="1"/>
              <a:t>TGbc</a:t>
            </a:r>
            <a:r>
              <a:rPr lang="en-GB" dirty="0"/>
              <a:t> Enhanced Broadcast Services Task Group: </a:t>
            </a:r>
            <a:r>
              <a:rPr lang="en-GB" dirty="0">
                <a:hlinkClick r:id="rId4"/>
              </a:rPr>
              <a:t>https://mentor.ieee.org/802.11/documents?is_dcn=DCN%2C%20Title%2C%20Author%20or%20Affiliation&amp;is_group=00bc</a:t>
            </a:r>
            <a:endParaRPr lang="en-GB" dirty="0"/>
          </a:p>
          <a:p>
            <a:endParaRPr lang="en-GB" dirty="0"/>
          </a:p>
          <a:p>
            <a:r>
              <a:rPr lang="en-GB" dirty="0"/>
              <a:t>IEEE 802.11bc Standard Amendment (for purchase): </a:t>
            </a:r>
            <a:r>
              <a:rPr lang="en-GB" dirty="0">
                <a:hlinkClick r:id="rId5"/>
              </a:rPr>
              <a:t>https://www.techstreet.com/ieee/standards/ieee-802-11bc-2023?gateway_code=ieee&amp;vendor_id=7450&amp;product_id=2241694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E8D4-3023-AAC6-A2D2-542E2224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BibTex</a:t>
            </a:r>
            <a:r>
              <a:rPr lang="en-US" dirty="0"/>
              <a:t> Reference to 802.11bc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928C3-082A-91A8-0168-4870B256A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@ARTICLE{10456575,</a:t>
            </a:r>
          </a:p>
          <a:p>
            <a:r>
              <a:rPr lang="en-US" sz="1400" dirty="0"/>
              <a:t>  author={},</a:t>
            </a:r>
          </a:p>
          <a:p>
            <a:r>
              <a:rPr lang="en-US" sz="1400" dirty="0"/>
              <a:t>  journal={IEEE Std 802.11bc-2023 (Amendment to IEEE Std 802.11-2020 as amended by IEEE 802.11ax-2021, IEEE 802.11ay-2021, IEEE 802.11ba-2021, IEEE 802.11az-2022, IEEE 802.11-2020/Cor 1-2022, IEEE 802.11bd -2022, IEEE 802.11bb-2023, and IEEE 802.11-2020/Cor 2-2024}, </a:t>
            </a:r>
          </a:p>
          <a:p>
            <a:r>
              <a:rPr lang="en-US" sz="1400" dirty="0"/>
              <a:t>  title={IEEE Standard for Information Technology--Telecommunications and Information Exchange between Systems Local and Metropolitan Area Networks--Specific Requirements Part 11: Wireless LAN Medium Access Control (MAC) and Physical Layer (PHY) Specifications Amendment 7: Enhanced Broadcast Services}, </a:t>
            </a:r>
          </a:p>
          <a:p>
            <a:r>
              <a:rPr lang="en-US" sz="1400" dirty="0"/>
              <a:t>  year={2024},</a:t>
            </a:r>
          </a:p>
          <a:p>
            <a:r>
              <a:rPr lang="en-US" sz="1400" dirty="0"/>
              <a:t>  volume={},</a:t>
            </a:r>
          </a:p>
          <a:p>
            <a:r>
              <a:rPr lang="en-US" sz="1400" dirty="0"/>
              <a:t>  number={},</a:t>
            </a:r>
          </a:p>
          <a:p>
            <a:r>
              <a:rPr lang="en-US" sz="1400" dirty="0"/>
              <a:t>  pages={1-117},</a:t>
            </a:r>
          </a:p>
          <a:p>
            <a:r>
              <a:rPr lang="en-US" sz="1400" dirty="0"/>
              <a:t>  keywords={IEEE </a:t>
            </a:r>
            <a:r>
              <a:rPr lang="en-US" sz="1400" dirty="0" err="1"/>
              <a:t>Standards;Broadcasting;Information</a:t>
            </a:r>
            <a:r>
              <a:rPr lang="en-US" sz="1400" dirty="0"/>
              <a:t> </a:t>
            </a:r>
            <a:r>
              <a:rPr lang="en-US" sz="1400" dirty="0" err="1"/>
              <a:t>technology;Information</a:t>
            </a:r>
            <a:r>
              <a:rPr lang="en-US" sz="1400" dirty="0"/>
              <a:t> </a:t>
            </a:r>
            <a:r>
              <a:rPr lang="en-US" sz="1400" dirty="0" err="1"/>
              <a:t>exchange;Local</a:t>
            </a:r>
            <a:r>
              <a:rPr lang="en-US" sz="1400" dirty="0"/>
              <a:t> area </a:t>
            </a:r>
            <a:r>
              <a:rPr lang="en-US" sz="1400" dirty="0" err="1"/>
              <a:t>networks;Metropolitan</a:t>
            </a:r>
            <a:r>
              <a:rPr lang="en-US" sz="1400" dirty="0"/>
              <a:t> area </a:t>
            </a:r>
            <a:r>
              <a:rPr lang="en-US" sz="1400" dirty="0" err="1"/>
              <a:t>networks;Wireless</a:t>
            </a:r>
            <a:r>
              <a:rPr lang="en-US" sz="1400" dirty="0"/>
              <a:t> </a:t>
            </a:r>
            <a:r>
              <a:rPr lang="en-US" sz="1400" dirty="0" err="1"/>
              <a:t>LAN;Enhanced</a:t>
            </a:r>
            <a:r>
              <a:rPr lang="en-US" sz="1400" dirty="0"/>
              <a:t> Broadcast Services (EBCS);IEEE 802®;IEEE 802.11™;IEEE 802.11bc™},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doi</a:t>
            </a:r>
            <a:r>
              <a:rPr lang="en-US" sz="1400" dirty="0"/>
              <a:t>={10.1109/IEEESTD.2024.10456575}}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B2F14-0914-6E8D-B5D7-C61B460AB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32286-8C5C-A2B4-6872-68FAA1E701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914783-6F99-3CE3-84A9-3D6BA74387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99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submission provides a historical synopsis of the 802.11 Task Group </a:t>
            </a:r>
            <a:r>
              <a:rPr lang="en-GB" dirty="0" err="1"/>
              <a:t>TGbc</a:t>
            </a:r>
            <a:r>
              <a:rPr lang="en-GB" dirty="0"/>
              <a:t> on Enhanced Broadcast Services (EBCS) from the early beginning as a study group, over time spent in “task-group-mode”, up to the publication of the standard amendment.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contribution lists task group members receiving their leadership and contributor’s awards in March 2024.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Broadcast Services in 802.11 WNG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600" dirty="0"/>
              <a:t>Introduced the idea on enhancement for BCS in 802.11 WNG in July 2017</a:t>
            </a:r>
          </a:p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600" dirty="0"/>
              <a:t>Several follow-up discussions over four consecutive 802.11 sessions</a:t>
            </a:r>
          </a:p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600" dirty="0"/>
              <a:t>Identified the “missing puzzle pieces” to enhance 802.11</a:t>
            </a:r>
          </a:p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en-GB" sz="2600" dirty="0"/>
              <a:t>Creation of a Study Group in January 2018</a:t>
            </a:r>
          </a:p>
        </p:txBody>
      </p:sp>
      <p:pic>
        <p:nvPicPr>
          <p:cNvPr id="7" name="Picture 6" descr="Different colored question marks">
            <a:extLst>
              <a:ext uri="{FF2B5EF4-FFF2-40B4-BE49-F238E27FC236}">
                <a16:creationId xmlns:a16="http://schemas.microsoft.com/office/drawing/2014/main" id="{EC0BA404-C08F-1B7A-A127-0C37BA1E6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84" y="2609057"/>
            <a:ext cx="5080000" cy="28575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March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Marc Emmelmann, SELF | Koden-TI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8DC72EFA-1DF8-481C-8B66-C8A1D5DAFDEA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Study Group on Broadcast Services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0CF4EE8-6BE5-F7E9-99D3-03488236B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r>
              <a:rPr lang="en-US" dirty="0"/>
              <a:t>BCS SG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wrap="square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January to December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Initial simulations on expected performance enhancements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Market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PAR -- Converged on need and scope of the project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D3BCCEF-F6B1-EDF3-2BFA-083CA09E3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r>
              <a:rPr lang="en-US" dirty="0"/>
              <a:t>Converge on the Need and Scope</a:t>
            </a:r>
          </a:p>
        </p:txBody>
      </p:sp>
      <p:pic>
        <p:nvPicPr>
          <p:cNvPr id="10" name="Picture 9" descr="Glasses on top of a book">
            <a:extLst>
              <a:ext uri="{FF2B5EF4-FFF2-40B4-BE49-F238E27FC236}">
                <a16:creationId xmlns:a16="http://schemas.microsoft.com/office/drawing/2014/main" id="{E056A770-D6DF-0A88-1F53-12247C009F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7" b="3"/>
          <a:stretch/>
        </p:blipFill>
        <p:spPr>
          <a:xfrm>
            <a:off x="6193368" y="2174875"/>
            <a:ext cx="5389033" cy="395128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March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Marc Emmelmann, SELF | Koden-TI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C83D890-10BB-4905-98E9-EC5FFEC1B9BB}" type="slidenum">
              <a:rPr lang="en-GB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21B4-7B7A-9FE2-A53E-F43C1867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Broadcast Service Task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04FD3-A904-56AD-5ED9-478F0BA95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852936"/>
            <a:ext cx="5397623" cy="30974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September 2018 @ Waikoloa</a:t>
            </a:r>
            <a:r>
              <a:rPr lang="en-US" dirty="0"/>
              <a:t>: Passed motion to request EC to forward PAR to </a:t>
            </a:r>
            <a:r>
              <a:rPr lang="en-US" dirty="0" err="1"/>
              <a:t>NesCom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Four years and three months of hard work: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First meeting as a TG in January 2019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Last meeting as a TG in March 2023</a:t>
            </a:r>
            <a:endParaRPr lang="en-US" dirty="0">
              <a:solidFill>
                <a:schemeClr val="accent6"/>
              </a:solidFill>
            </a:endParaRPr>
          </a:p>
          <a:p>
            <a:pPr marL="0" indent="0"/>
            <a:r>
              <a:rPr lang="en-US" dirty="0">
                <a:solidFill>
                  <a:schemeClr val="accent6"/>
                </a:solidFill>
              </a:rPr>
              <a:t>Awards ceremony in November 2023 @ Honolulu … well if not Cor-2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52D28-9B81-FAA7-5140-383539D3D5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F7059-EE9E-374E-C5A0-088670E56B9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84112C-DB07-528C-8B59-E65ECB6909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527A9-F6F6-E206-234E-551A9C7ED667}"/>
              </a:ext>
            </a:extLst>
          </p:cNvPr>
          <p:cNvSpPr txBox="1"/>
          <p:nvPr/>
        </p:nvSpPr>
        <p:spPr>
          <a:xfrm>
            <a:off x="2793799" y="1916832"/>
            <a:ext cx="7524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We started in Hawaii, we ended in Hawaii</a:t>
            </a:r>
          </a:p>
        </p:txBody>
      </p:sp>
      <p:pic>
        <p:nvPicPr>
          <p:cNvPr id="9" name="Picture 8" descr="Man diving under a wave">
            <a:extLst>
              <a:ext uri="{FF2B5EF4-FFF2-40B4-BE49-F238E27FC236}">
                <a16:creationId xmlns:a16="http://schemas.microsoft.com/office/drawing/2014/main" id="{8B2F62CB-30F6-8449-E9C8-8BE05C45D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01" y="2852936"/>
            <a:ext cx="4965083" cy="330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0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B31C-568E-72FA-9923-9A4587C6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Alone we can do so little; together we can do so much.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1D648-DAEC-ACEF-9EED-2D9EDFD24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28800"/>
            <a:ext cx="10361084" cy="1447799"/>
          </a:xfrm>
        </p:spPr>
        <p:txBody>
          <a:bodyPr/>
          <a:lstStyle/>
          <a:p>
            <a:r>
              <a:rPr lang="en-US" dirty="0"/>
              <a:t>21 active members having 18 distinct affiliations</a:t>
            </a:r>
          </a:p>
          <a:p>
            <a:r>
              <a:rPr lang="en-US" dirty="0"/>
              <a:t>About 1800 contributions</a:t>
            </a:r>
          </a:p>
          <a:p>
            <a:r>
              <a:rPr lang="en-US" dirty="0"/>
              <a:t>14 members drove 99.9% of all contributions</a:t>
            </a:r>
          </a:p>
          <a:p>
            <a:r>
              <a:rPr lang="en-US" dirty="0"/>
              <a:t>95% of all contributions driven by 7 ”core team members”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508DF-BAE8-CB9C-7832-C981BC48F6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F4B72-CDDD-1FBB-34EE-74623F20A7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F36B3E-54AE-86D4-3EAB-5CC2242EB23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  <p:pic>
        <p:nvPicPr>
          <p:cNvPr id="10" name="Picture 9" descr="A graph with a line pointing at the line&#10;&#10;Description automatically generated with medium confidence">
            <a:extLst>
              <a:ext uri="{FF2B5EF4-FFF2-40B4-BE49-F238E27FC236}">
                <a16:creationId xmlns:a16="http://schemas.microsoft.com/office/drawing/2014/main" id="{4FEE5790-74E6-72AF-8562-0093A4264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11" y="3506613"/>
            <a:ext cx="10037943" cy="287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7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E4D1-DB60-31F7-B01F-B08A39B9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it’s March 2024 and it’s time to celebrate</a:t>
            </a:r>
          </a:p>
        </p:txBody>
      </p:sp>
      <p:pic>
        <p:nvPicPr>
          <p:cNvPr id="8" name="Content Placeholder 7" descr="Trophy against golden sky background">
            <a:extLst>
              <a:ext uri="{FF2B5EF4-FFF2-40B4-BE49-F238E27FC236}">
                <a16:creationId xmlns:a16="http://schemas.microsoft.com/office/drawing/2014/main" id="{F7BA975D-501C-6189-9C33-6BD04A5AA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951735"/>
            <a:ext cx="6667496" cy="44449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75013-287B-4BD0-E3A9-59E1FD6134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6D98E-35BB-1E33-7AB8-FA7696150AF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EC6D1F-0FF5-AA18-EFC7-0692AEA5BB1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71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DC12F-FA14-A64F-7061-C2D49185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Leadership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377D9-4F9F-C989-5FF6-5A227297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Dorothy Stanley – 802.11 WG Chair</a:t>
            </a:r>
          </a:p>
          <a:p>
            <a:r>
              <a:rPr lang="en-US" dirty="0"/>
              <a:t>John W </a:t>
            </a:r>
            <a:r>
              <a:rPr lang="en-US" dirty="0" err="1"/>
              <a:t>Rosdahl</a:t>
            </a:r>
            <a:r>
              <a:rPr lang="en-US" dirty="0"/>
              <a:t> – 802.11 WG Vice Chair</a:t>
            </a:r>
          </a:p>
          <a:p>
            <a:r>
              <a:rPr lang="en-US" dirty="0"/>
              <a:t>Robert Stacy – 802.11 WG Vice Chair</a:t>
            </a:r>
          </a:p>
          <a:p>
            <a:endParaRPr lang="en-US" dirty="0"/>
          </a:p>
          <a:p>
            <a:r>
              <a:rPr lang="en-US" dirty="0"/>
              <a:t>Stephen McCann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 WG Secretary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TGbc</a:t>
            </a:r>
            <a:r>
              <a:rPr lang="en-US" dirty="0"/>
              <a:t> Vice 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Significant contributions on the MIB and PICS; and advancing the architecture discussion; and major contributions during comment resolution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146A9-4C8F-1FD1-EE68-E6B89B937E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D35DC-26A6-7634-9CAF-E7E25CFA4FB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F63262-195E-3B87-8441-F3603FC5B34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3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379A3-F06F-2437-7505-4A4D8A9D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 Leadership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F330-9F4E-CCBA-E0BD-950CEFF6A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181599" cy="4113213"/>
          </a:xfrm>
        </p:spPr>
        <p:txBody>
          <a:bodyPr/>
          <a:lstStyle/>
          <a:p>
            <a:r>
              <a:rPr lang="en-US" sz="2000" dirty="0"/>
              <a:t>Marc Emmelmann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TGbc</a:t>
            </a:r>
            <a:r>
              <a:rPr lang="en-US" sz="2000" dirty="0"/>
              <a:t> 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Contributions on Broadcast Use Cases for IEEE 802.11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/>
            <a:r>
              <a:rPr lang="en-US" sz="2000" dirty="0"/>
              <a:t>Hitoshi Morioka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TGbc</a:t>
            </a:r>
            <a:r>
              <a:rPr lang="en-US" sz="2000" dirty="0"/>
              <a:t> Vice 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Driving </a:t>
            </a:r>
            <a:r>
              <a:rPr lang="en-US" sz="2000" dirty="0" err="1"/>
              <a:t>TGbc</a:t>
            </a:r>
            <a:r>
              <a:rPr lang="en-US" sz="2000" dirty="0"/>
              <a:t> use cases, outstanding technical contributions for the downlink use case; and significant contributions during comment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59FD0-3B88-C437-C27E-6F8249514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E2F0-2926-5BD6-D9AD-D35BB7C857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Marc Emmelmann, SELF | Koden-TI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474038-B4AA-0D11-2142-F51ED0BE50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GB"/>
              <a:t>March 2024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661D64-B5A4-778A-0716-B54A4E2AA783}"/>
              </a:ext>
            </a:extLst>
          </p:cNvPr>
          <p:cNvSpPr txBox="1">
            <a:spLocks/>
          </p:cNvSpPr>
          <p:nvPr/>
        </p:nvSpPr>
        <p:spPr bwMode="auto">
          <a:xfrm>
            <a:off x="6235500" y="1954698"/>
            <a:ext cx="5181599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 err="1"/>
              <a:t>Xiaofei</a:t>
            </a:r>
            <a:r>
              <a:rPr lang="en-US" sz="2000" kern="0" dirty="0"/>
              <a:t> Wang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 err="1"/>
              <a:t>TGbc</a:t>
            </a:r>
            <a:r>
              <a:rPr lang="en-US" sz="2000" kern="0" dirty="0"/>
              <a:t> Secretary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Significant contributions on Power Efficient Broadcasting, and major contributions during comment resolution</a:t>
            </a:r>
          </a:p>
          <a:p>
            <a:pPr marL="0" indent="0"/>
            <a:endParaRPr lang="en-US" sz="2000" kern="0" dirty="0"/>
          </a:p>
          <a:p>
            <a:pPr marL="0" indent="0"/>
            <a:r>
              <a:rPr lang="en-US" sz="2000" kern="0" dirty="0"/>
              <a:t>Carol Ansley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 err="1"/>
              <a:t>TGbc</a:t>
            </a:r>
            <a:r>
              <a:rPr lang="en-US" sz="2000" kern="0" dirty="0"/>
              <a:t> Editor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Major contributions during comment resolution</a:t>
            </a:r>
          </a:p>
        </p:txBody>
      </p:sp>
    </p:spTree>
    <p:extLst>
      <p:ext uri="{BB962C8B-B14F-4D97-AF65-F5344CB8AC3E}">
        <p14:creationId xmlns:p14="http://schemas.microsoft.com/office/powerpoint/2010/main" val="2760382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1061</Words>
  <Application>Microsoft Macintosh PowerPoint</Application>
  <PresentationFormat>Widescreen</PresentationFormat>
  <Paragraphs>147</Paragraphs>
  <Slides>14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 Unicode MS</vt:lpstr>
      <vt:lpstr>Arial</vt:lpstr>
      <vt:lpstr>Times New Roman</vt:lpstr>
      <vt:lpstr>Office Theme</vt:lpstr>
      <vt:lpstr>Document</vt:lpstr>
      <vt:lpstr>802.11bc Awards Ceremony: a historical synopsis</vt:lpstr>
      <vt:lpstr>Abstract</vt:lpstr>
      <vt:lpstr>Broadcast Services in 802.11 WNG</vt:lpstr>
      <vt:lpstr>Study Group on Broadcast Services</vt:lpstr>
      <vt:lpstr>Enhanced Broadcast Service Task Group</vt:lpstr>
      <vt:lpstr>Alone we can do so little; together we can do so much.</vt:lpstr>
      <vt:lpstr>Now it’s March 2024 and it’s time to celebrate</vt:lpstr>
      <vt:lpstr>WG Leadership Awards</vt:lpstr>
      <vt:lpstr>TG Leadership Awards</vt:lpstr>
      <vt:lpstr>TGbc Contributor Awards (1/2)</vt:lpstr>
      <vt:lpstr>TGbc Contributor Awards (2/2)</vt:lpstr>
      <vt:lpstr>Time to celebrate and take a TGbc group picture</vt:lpstr>
      <vt:lpstr>References</vt:lpstr>
      <vt:lpstr>BibTex Reference to 802.11bc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802.11bc Awards Ceremony: a historical synopsis</dc:title>
  <dc:subject/>
  <dc:creator>Emmelmann, Marc</dc:creator>
  <cp:keywords/>
  <dc:description/>
  <cp:lastModifiedBy>Emmelmann, Marc</cp:lastModifiedBy>
  <cp:revision>26</cp:revision>
  <cp:lastPrinted>1601-01-01T00:00:00Z</cp:lastPrinted>
  <dcterms:created xsi:type="dcterms:W3CDTF">2023-11-12T10:55:16Z</dcterms:created>
  <dcterms:modified xsi:type="dcterms:W3CDTF">2024-03-12T22:53:08Z</dcterms:modified>
  <cp:category/>
</cp:coreProperties>
</file>