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94" r:id="rId4"/>
    <p:sldId id="295" r:id="rId5"/>
    <p:sldId id="291" r:id="rId6"/>
    <p:sldId id="276" r:id="rId7"/>
    <p:sldId id="266" r:id="rId8"/>
    <p:sldId id="280" r:id="rId9"/>
    <p:sldId id="289" r:id="rId10"/>
    <p:sldId id="286" r:id="rId11"/>
    <p:sldId id="278"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4660"/>
  </p:normalViewPr>
  <p:slideViewPr>
    <p:cSldViewPr>
      <p:cViewPr varScale="1">
        <p:scale>
          <a:sx n="136" d="100"/>
          <a:sy n="136" d="100"/>
        </p:scale>
        <p:origin x="1352" y="2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dirty="0"/>
          </a:p>
        </p:txBody>
      </p:sp>
      <p:sp>
        <p:nvSpPr>
          <p:cNvPr id="5" name="Footer Placeholder 4"/>
          <p:cNvSpPr>
            <a:spLocks noGrp="1"/>
          </p:cNvSpPr>
          <p:nvPr>
            <p:ph type="ftr" idx="11"/>
          </p:nvPr>
        </p:nvSpPr>
        <p:spPr/>
        <p:txBody>
          <a:bodyPr/>
          <a:lstStyle>
            <a:lvl1pPr>
              <a:defRPr/>
            </a:lvl1pPr>
          </a:lstStyle>
          <a:p>
            <a:r>
              <a:rPr lang="en-GB"/>
              <a:t>Jarkko Kneckt, Apple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Jarkko Kneckt, Apple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Jarkko Kneckt, Apple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Jarkko Kneckt, Apple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Jarkko Kneckt, Apple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Jarkko Kneckt, Apple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Jarkko Kneckt, Apple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Jarkko Kneckt, Apple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Jarkko Kneckt, Apple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Jarkko Kneckt, Apple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802.11-24/579r0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Periodic Obfuscation </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2024-03-07</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Jarkko Kneckt, Apple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44658385"/>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53DBA-D05C-46E6-633E-EA369B6A9BDD}"/>
              </a:ext>
            </a:extLst>
          </p:cNvPr>
          <p:cNvSpPr>
            <a:spLocks noGrp="1"/>
          </p:cNvSpPr>
          <p:nvPr>
            <p:ph type="title"/>
          </p:nvPr>
        </p:nvSpPr>
        <p:spPr>
          <a:xfrm>
            <a:off x="914401" y="685801"/>
            <a:ext cx="10361084" cy="1065213"/>
          </a:xfrm>
        </p:spPr>
        <p:txBody>
          <a:bodyPr wrap="square" anchor="ctr">
            <a:normAutofit/>
          </a:bodyPr>
          <a:lstStyle/>
          <a:p>
            <a:r>
              <a:rPr lang="en-US" dirty="0"/>
              <a:t>ANNEX: Explicit Obfuscation Alternatives </a:t>
            </a:r>
          </a:p>
        </p:txBody>
      </p:sp>
      <p:sp>
        <p:nvSpPr>
          <p:cNvPr id="3" name="Content Placeholder 2">
            <a:extLst>
              <a:ext uri="{FF2B5EF4-FFF2-40B4-BE49-F238E27FC236}">
                <a16:creationId xmlns:a16="http://schemas.microsoft.com/office/drawing/2014/main" id="{512F543F-BEF9-4C8A-E9FD-85863D250B98}"/>
              </a:ext>
            </a:extLst>
          </p:cNvPr>
          <p:cNvSpPr>
            <a:spLocks noGrp="1"/>
          </p:cNvSpPr>
          <p:nvPr>
            <p:ph sz="half" idx="2"/>
          </p:nvPr>
        </p:nvSpPr>
        <p:spPr>
          <a:xfrm>
            <a:off x="681983" y="1948210"/>
            <a:ext cx="10927518" cy="4265473"/>
          </a:xfrm>
        </p:spPr>
        <p:txBody>
          <a:bodyPr wrap="square" anchor="t">
            <a:normAutofit fontScale="92500" lnSpcReduction="20000"/>
          </a:bodyPr>
          <a:lstStyle/>
          <a:p>
            <a:pPr>
              <a:lnSpc>
                <a:spcPct val="90000"/>
              </a:lnSpc>
              <a:buFont typeface="Arial" panose="020B0604020202020204" pitchFamily="34" charset="0"/>
              <a:buChar char="•"/>
            </a:pPr>
            <a:r>
              <a:rPr lang="en-US" sz="2400" dirty="0"/>
              <a:t>Individual obfuscation defines signaling for an associated (State 4) STA and AP to setup a TSF time to change the MAC Header offset and AID</a:t>
            </a:r>
          </a:p>
          <a:p>
            <a:pPr lvl="1">
              <a:lnSpc>
                <a:spcPct val="90000"/>
              </a:lnSpc>
              <a:buFont typeface="Arial" panose="020B0604020202020204" pitchFamily="34" charset="0"/>
              <a:buChar char="•"/>
            </a:pPr>
            <a:r>
              <a:rPr lang="en-US" sz="2000" dirty="0"/>
              <a:t>The STA requests and AP accepts the obfuscation</a:t>
            </a:r>
          </a:p>
          <a:p>
            <a:pPr lvl="1">
              <a:lnSpc>
                <a:spcPct val="90000"/>
              </a:lnSpc>
              <a:buFont typeface="Arial" panose="020B0604020202020204" pitchFamily="34" charset="0"/>
              <a:buChar char="•"/>
            </a:pPr>
            <a:r>
              <a:rPr lang="en-US" sz="2000" dirty="0"/>
              <a:t>Obfuscation has no impact to association, BA setups, SCS, etc.</a:t>
            </a:r>
          </a:p>
          <a:p>
            <a:pPr lvl="1">
              <a:lnSpc>
                <a:spcPct val="90000"/>
              </a:lnSpc>
              <a:buFont typeface="Arial" panose="020B0604020202020204" pitchFamily="34" charset="0"/>
              <a:buChar char="•"/>
            </a:pPr>
            <a:r>
              <a:rPr lang="en-US" sz="2000" dirty="0"/>
              <a:t>Target is to obfuscate every ~ 10 minutes</a:t>
            </a:r>
            <a:endParaRPr lang="en-US" sz="2400" dirty="0"/>
          </a:p>
          <a:p>
            <a:pPr>
              <a:lnSpc>
                <a:spcPct val="90000"/>
              </a:lnSpc>
              <a:buFont typeface="Arial" panose="020B0604020202020204" pitchFamily="34" charset="0"/>
              <a:buChar char="•"/>
            </a:pPr>
            <a:endParaRPr lang="en-US" sz="2400" dirty="0"/>
          </a:p>
          <a:p>
            <a:pPr>
              <a:lnSpc>
                <a:spcPct val="90000"/>
              </a:lnSpc>
              <a:buFont typeface="Arial" panose="020B0604020202020204" pitchFamily="34" charset="0"/>
              <a:buChar char="•"/>
            </a:pPr>
            <a:r>
              <a:rPr lang="en-US" sz="2400" dirty="0"/>
              <a:t>Group obfuscation requires many steps of AP and STA coordination:</a:t>
            </a:r>
          </a:p>
          <a:p>
            <a:pPr marL="914400" lvl="1" indent="-457200">
              <a:lnSpc>
                <a:spcPct val="90000"/>
              </a:lnSpc>
              <a:buFont typeface="+mj-lt"/>
              <a:buAutoNum type="arabicPeriod"/>
            </a:pPr>
            <a:r>
              <a:rPr lang="en-US" sz="2200" dirty="0"/>
              <a:t>AP advertises obfuscation time</a:t>
            </a:r>
          </a:p>
          <a:p>
            <a:pPr marL="914400" lvl="1" indent="-457200">
              <a:lnSpc>
                <a:spcPct val="90000"/>
              </a:lnSpc>
              <a:buFont typeface="+mj-lt"/>
              <a:buAutoNum type="arabicPeriod"/>
            </a:pPr>
            <a:r>
              <a:rPr lang="en-US" sz="2200" dirty="0"/>
              <a:t>STA requests to obfuscate at the advertised time</a:t>
            </a:r>
          </a:p>
          <a:p>
            <a:pPr marL="914400" lvl="1" indent="-457200">
              <a:lnSpc>
                <a:spcPct val="90000"/>
              </a:lnSpc>
              <a:buFont typeface="+mj-lt"/>
              <a:buAutoNum type="arabicPeriod"/>
            </a:pPr>
            <a:r>
              <a:rPr lang="en-US" sz="2200" dirty="0"/>
              <a:t>AP informs requesting STA(s) whether the obfuscation will happen, i.e., whether the number of participating STAs is over a BSS specific threshold</a:t>
            </a:r>
          </a:p>
          <a:p>
            <a:pPr marL="914400" lvl="1" indent="-457200">
              <a:lnSpc>
                <a:spcPct val="90000"/>
              </a:lnSpc>
              <a:buFont typeface="+mj-lt"/>
              <a:buAutoNum type="arabicPeriod"/>
            </a:pPr>
            <a:r>
              <a:rPr lang="en-US" sz="2200" dirty="0"/>
              <a:t>At the agreed time, the MAC Headers, addresses and AIDs of the participating STAs are obfuscated</a:t>
            </a:r>
            <a:endParaRPr lang="en-US" sz="2600" dirty="0"/>
          </a:p>
          <a:p>
            <a:pPr lvl="1">
              <a:lnSpc>
                <a:spcPct val="90000"/>
              </a:lnSpc>
              <a:buFont typeface="Arial" panose="020B0604020202020204" pitchFamily="34" charset="0"/>
              <a:buChar char="•"/>
            </a:pPr>
            <a:r>
              <a:rPr lang="en-US" sz="2200" dirty="0"/>
              <a:t>Target is to obfuscate </a:t>
            </a:r>
            <a:r>
              <a:rPr lang="en-US" dirty="0"/>
              <a:t>every ~ 10 minutes</a:t>
            </a:r>
            <a:endParaRPr lang="en-US" sz="2200" dirty="0"/>
          </a:p>
          <a:p>
            <a:pPr lvl="1">
              <a:lnSpc>
                <a:spcPct val="90000"/>
              </a:lnSpc>
              <a:buFont typeface="Arial" panose="020B0604020202020204" pitchFamily="34" charset="0"/>
              <a:buChar char="•"/>
            </a:pPr>
            <a:r>
              <a:rPr lang="en-US" sz="2200" dirty="0"/>
              <a:t>Large number of STAs obfuscates at the same time, which makes STA tracking more difficult</a:t>
            </a:r>
          </a:p>
        </p:txBody>
      </p:sp>
      <p:sp>
        <p:nvSpPr>
          <p:cNvPr id="6" name="Date Placeholder 5">
            <a:extLst>
              <a:ext uri="{FF2B5EF4-FFF2-40B4-BE49-F238E27FC236}">
                <a16:creationId xmlns:a16="http://schemas.microsoft.com/office/drawing/2014/main" id="{63879E79-910F-DC76-1E1F-0AD63DA29EDE}"/>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March 2024</a:t>
            </a:r>
            <a:endParaRPr lang="en-GB"/>
          </a:p>
        </p:txBody>
      </p:sp>
      <p:sp>
        <p:nvSpPr>
          <p:cNvPr id="5" name="Footer Placeholder 4">
            <a:extLst>
              <a:ext uri="{FF2B5EF4-FFF2-40B4-BE49-F238E27FC236}">
                <a16:creationId xmlns:a16="http://schemas.microsoft.com/office/drawing/2014/main" id="{8B9F2DFB-6CF9-B155-E9B0-9A97CF14F4ED}"/>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Jarkko Kneckt, Apple</a:t>
            </a:r>
          </a:p>
        </p:txBody>
      </p:sp>
      <p:sp>
        <p:nvSpPr>
          <p:cNvPr id="4" name="Slide Number Placeholder 3">
            <a:extLst>
              <a:ext uri="{FF2B5EF4-FFF2-40B4-BE49-F238E27FC236}">
                <a16:creationId xmlns:a16="http://schemas.microsoft.com/office/drawing/2014/main" id="{82EC2E99-E0A1-FC3E-8C21-9413E7138FC2}"/>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10</a:t>
            </a:fld>
            <a:endParaRPr lang="en-GB"/>
          </a:p>
        </p:txBody>
      </p:sp>
    </p:spTree>
    <p:extLst>
      <p:ext uri="{BB962C8B-B14F-4D97-AF65-F5344CB8AC3E}">
        <p14:creationId xmlns:p14="http://schemas.microsoft.com/office/powerpoint/2010/main" val="4206563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0B67B28-437D-EE3F-DAC0-F9294C3FC213}"/>
              </a:ext>
            </a:extLst>
          </p:cNvPr>
          <p:cNvPicPr>
            <a:picLocks noChangeAspect="1"/>
          </p:cNvPicPr>
          <p:nvPr/>
        </p:nvPicPr>
        <p:blipFill rotWithShape="1">
          <a:blip r:embed="rId2"/>
          <a:srcRect r="5699"/>
          <a:stretch/>
        </p:blipFill>
        <p:spPr>
          <a:xfrm>
            <a:off x="4267200" y="4953279"/>
            <a:ext cx="2526206" cy="914400"/>
          </a:xfrm>
          <a:prstGeom prst="rect">
            <a:avLst/>
          </a:prstGeom>
        </p:spPr>
      </p:pic>
      <p:sp>
        <p:nvSpPr>
          <p:cNvPr id="2" name="Title 1">
            <a:extLst>
              <a:ext uri="{FF2B5EF4-FFF2-40B4-BE49-F238E27FC236}">
                <a16:creationId xmlns:a16="http://schemas.microsoft.com/office/drawing/2014/main" id="{7C708097-1476-301A-CECD-45FBA169C3FD}"/>
              </a:ext>
            </a:extLst>
          </p:cNvPr>
          <p:cNvSpPr>
            <a:spLocks noGrp="1"/>
          </p:cNvSpPr>
          <p:nvPr>
            <p:ph type="title"/>
          </p:nvPr>
        </p:nvSpPr>
        <p:spPr>
          <a:xfrm>
            <a:off x="915458" y="978194"/>
            <a:ext cx="10361084" cy="624890"/>
          </a:xfrm>
        </p:spPr>
        <p:txBody>
          <a:bodyPr/>
          <a:lstStyle/>
          <a:p>
            <a:r>
              <a:rPr lang="en-US" dirty="0"/>
              <a:t>ANNEX: Offset Calculation</a:t>
            </a:r>
          </a:p>
        </p:txBody>
      </p:sp>
      <p:sp>
        <p:nvSpPr>
          <p:cNvPr id="3" name="Content Placeholder 2">
            <a:extLst>
              <a:ext uri="{FF2B5EF4-FFF2-40B4-BE49-F238E27FC236}">
                <a16:creationId xmlns:a16="http://schemas.microsoft.com/office/drawing/2014/main" id="{1670305D-7D30-9AF9-8BE4-33BF9D994746}"/>
              </a:ext>
            </a:extLst>
          </p:cNvPr>
          <p:cNvSpPr>
            <a:spLocks noGrp="1"/>
          </p:cNvSpPr>
          <p:nvPr>
            <p:ph idx="1"/>
          </p:nvPr>
        </p:nvSpPr>
        <p:spPr>
          <a:xfrm>
            <a:off x="1165737" y="1974853"/>
            <a:ext cx="9144000" cy="2673347"/>
          </a:xfrm>
        </p:spPr>
        <p:txBody>
          <a:bodyPr/>
          <a:lstStyle/>
          <a:p>
            <a:pPr>
              <a:buFont typeface="Arial" panose="020B0604020202020204" pitchFamily="34" charset="0"/>
              <a:buChar char="•"/>
            </a:pPr>
            <a:r>
              <a:rPr lang="en-US" sz="2000" dirty="0"/>
              <a:t>Offset value = GCMP256 (“802.11bi MAC Header Obfuscation. Protecting privacy of the STAs and APs” | POK | Nonce) </a:t>
            </a:r>
          </a:p>
          <a:p>
            <a:pPr lvl="1">
              <a:buFont typeface="Arial" panose="020B0604020202020204" pitchFamily="34" charset="0"/>
              <a:buChar char="•"/>
            </a:pPr>
            <a:r>
              <a:rPr lang="en-US" sz="1600" dirty="0"/>
              <a:t>CPE STA and CPE AP use </a:t>
            </a:r>
            <a:r>
              <a:rPr lang="en-US" sz="1600" b="1" dirty="0"/>
              <a:t>Pairwise Obfuscation Key (POK)</a:t>
            </a:r>
            <a:r>
              <a:rPr lang="en-US" sz="1600" dirty="0"/>
              <a:t> for the STA specific offset creation </a:t>
            </a:r>
            <a:endParaRPr lang="en-US" sz="1400" dirty="0"/>
          </a:p>
          <a:p>
            <a:pPr lvl="1">
              <a:buFont typeface="Arial" panose="020B0604020202020204" pitchFamily="34" charset="0"/>
              <a:buChar char="•"/>
            </a:pPr>
            <a:r>
              <a:rPr lang="en-US" sz="1600" dirty="0"/>
              <a:t>The Nonce consist of link specific:</a:t>
            </a:r>
          </a:p>
          <a:p>
            <a:pPr lvl="2">
              <a:buFont typeface="Arial" panose="020B0604020202020204" pitchFamily="34" charset="0"/>
              <a:buChar char="•"/>
            </a:pPr>
            <a:r>
              <a:rPr lang="en-US" sz="1400" dirty="0"/>
              <a:t>Transmitter OTA address (A2) </a:t>
            </a:r>
          </a:p>
          <a:p>
            <a:pPr lvl="2">
              <a:buFont typeface="Arial" panose="020B0604020202020204" pitchFamily="34" charset="0"/>
              <a:buChar char="•"/>
            </a:pPr>
            <a:r>
              <a:rPr lang="en-US" sz="1400" dirty="0"/>
              <a:t>TSF of the offset change time</a:t>
            </a:r>
          </a:p>
          <a:p>
            <a:pPr lvl="1">
              <a:buFont typeface="Arial" panose="020B0604020202020204" pitchFamily="34" charset="0"/>
              <a:buChar char="•"/>
            </a:pPr>
            <a:r>
              <a:rPr lang="en-US" sz="1600" dirty="0"/>
              <a:t>The encrypted plaintext is defined in 802.11bi specification and has value: “802.11bi MAC Header Obfuscation. Protecting privacy of the STAs and APs” </a:t>
            </a:r>
            <a:endParaRPr lang="en-US" sz="2000" dirty="0"/>
          </a:p>
        </p:txBody>
      </p:sp>
      <p:sp>
        <p:nvSpPr>
          <p:cNvPr id="4" name="Slide Number Placeholder 3">
            <a:extLst>
              <a:ext uri="{FF2B5EF4-FFF2-40B4-BE49-F238E27FC236}">
                <a16:creationId xmlns:a16="http://schemas.microsoft.com/office/drawing/2014/main" id="{F31E76AC-75C5-F8A6-6036-7BF95CF6CBD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A09B585-3F75-F266-F997-30F40AA9CA25}"/>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2F3BCB0C-CE99-8269-8007-6A9D6D162C81}"/>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2525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981201"/>
            <a:ext cx="9753600" cy="411321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802.11bi has key requirements for AID and MAC Header obfuscation for improved privacy protection in post association state.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802.11bi has got proposals to obfuscate every 15 minutes. This obfuscation interval is not sufficient to prevent STA tracking in some use cases.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defines periodic obfuscation scheme which enables STAs to obfuscate AID and MAC Headers </a:t>
            </a:r>
            <a:r>
              <a:rPr lang="en-GB" u="sng" dirty="0"/>
              <a:t>in much shorter interval </a:t>
            </a:r>
            <a:r>
              <a:rPr lang="en-GB" dirty="0"/>
              <a:t>and therefore provides better privacy protection. </a:t>
            </a:r>
            <a:endParaRPr 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Jarkko Kneckt, Apple</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596D19-B12F-CF00-CA86-FF52B074B1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3C0390-8E9B-09A1-8759-2C233F1E2DE6}"/>
              </a:ext>
            </a:extLst>
          </p:cNvPr>
          <p:cNvSpPr>
            <a:spLocks noGrp="1"/>
          </p:cNvSpPr>
          <p:nvPr>
            <p:ph type="title"/>
          </p:nvPr>
        </p:nvSpPr>
        <p:spPr>
          <a:xfrm>
            <a:off x="914401" y="685801"/>
            <a:ext cx="10361084" cy="1065213"/>
          </a:xfrm>
        </p:spPr>
        <p:txBody>
          <a:bodyPr wrap="square" anchor="ctr">
            <a:normAutofit/>
          </a:bodyPr>
          <a:lstStyle/>
          <a:p>
            <a:r>
              <a:rPr lang="en-US" dirty="0"/>
              <a:t>Obfuscation Alternatives </a:t>
            </a:r>
          </a:p>
        </p:txBody>
      </p:sp>
      <p:sp>
        <p:nvSpPr>
          <p:cNvPr id="6" name="Date Placeholder 5">
            <a:extLst>
              <a:ext uri="{FF2B5EF4-FFF2-40B4-BE49-F238E27FC236}">
                <a16:creationId xmlns:a16="http://schemas.microsoft.com/office/drawing/2014/main" id="{F7E94CEB-3F21-A9C5-76B3-C75A232255DF}"/>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March 2024</a:t>
            </a:r>
            <a:endParaRPr lang="en-GB"/>
          </a:p>
        </p:txBody>
      </p:sp>
      <p:sp>
        <p:nvSpPr>
          <p:cNvPr id="5" name="Footer Placeholder 4">
            <a:extLst>
              <a:ext uri="{FF2B5EF4-FFF2-40B4-BE49-F238E27FC236}">
                <a16:creationId xmlns:a16="http://schemas.microsoft.com/office/drawing/2014/main" id="{DADC4D68-2A78-5C72-3B6E-B6F1B00BF346}"/>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Jarkko Kneckt, Apple</a:t>
            </a:r>
          </a:p>
        </p:txBody>
      </p:sp>
      <p:sp>
        <p:nvSpPr>
          <p:cNvPr id="4" name="Slide Number Placeholder 3">
            <a:extLst>
              <a:ext uri="{FF2B5EF4-FFF2-40B4-BE49-F238E27FC236}">
                <a16:creationId xmlns:a16="http://schemas.microsoft.com/office/drawing/2014/main" id="{665B2D2D-282D-AEF5-72FD-8529B9704C96}"/>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a:t>
            </a:fld>
            <a:endParaRPr lang="en-GB"/>
          </a:p>
        </p:txBody>
      </p:sp>
      <p:graphicFrame>
        <p:nvGraphicFramePr>
          <p:cNvPr id="9" name="Content Placeholder 8">
            <a:extLst>
              <a:ext uri="{FF2B5EF4-FFF2-40B4-BE49-F238E27FC236}">
                <a16:creationId xmlns:a16="http://schemas.microsoft.com/office/drawing/2014/main" id="{7BE8D275-600C-0302-0DCE-57449D4ABB5A}"/>
              </a:ext>
            </a:extLst>
          </p:cNvPr>
          <p:cNvGraphicFramePr>
            <a:graphicFrameLocks noGrp="1"/>
          </p:cNvGraphicFramePr>
          <p:nvPr>
            <p:ph sz="half" idx="2"/>
            <p:extLst>
              <p:ext uri="{D42A27DB-BD31-4B8C-83A1-F6EECF244321}">
                <p14:modId xmlns:p14="http://schemas.microsoft.com/office/powerpoint/2010/main" val="2896310469"/>
              </p:ext>
            </p:extLst>
          </p:nvPr>
        </p:nvGraphicFramePr>
        <p:xfrm>
          <a:off x="6400800" y="1742802"/>
          <a:ext cx="5275385" cy="3992880"/>
        </p:xfrm>
        <a:graphic>
          <a:graphicData uri="http://schemas.openxmlformats.org/drawingml/2006/table">
            <a:tbl>
              <a:tblPr firstRow="1" bandRow="1">
                <a:tableStyleId>{5C22544A-7EE6-4342-B048-85BDC9FD1C3A}</a:tableStyleId>
              </a:tblPr>
              <a:tblGrid>
                <a:gridCol w="1426633">
                  <a:extLst>
                    <a:ext uri="{9D8B030D-6E8A-4147-A177-3AD203B41FA5}">
                      <a16:colId xmlns:a16="http://schemas.microsoft.com/office/drawing/2014/main" val="3744298566"/>
                    </a:ext>
                  </a:extLst>
                </a:gridCol>
                <a:gridCol w="1371600">
                  <a:extLst>
                    <a:ext uri="{9D8B030D-6E8A-4147-A177-3AD203B41FA5}">
                      <a16:colId xmlns:a16="http://schemas.microsoft.com/office/drawing/2014/main" val="1448920001"/>
                    </a:ext>
                  </a:extLst>
                </a:gridCol>
                <a:gridCol w="1240367">
                  <a:extLst>
                    <a:ext uri="{9D8B030D-6E8A-4147-A177-3AD203B41FA5}">
                      <a16:colId xmlns:a16="http://schemas.microsoft.com/office/drawing/2014/main" val="2177932997"/>
                    </a:ext>
                  </a:extLst>
                </a:gridCol>
                <a:gridCol w="1236785">
                  <a:extLst>
                    <a:ext uri="{9D8B030D-6E8A-4147-A177-3AD203B41FA5}">
                      <a16:colId xmlns:a16="http://schemas.microsoft.com/office/drawing/2014/main" val="548301721"/>
                    </a:ext>
                  </a:extLst>
                </a:gridCol>
              </a:tblGrid>
              <a:tr h="715607">
                <a:tc>
                  <a:txBody>
                    <a:bodyPr/>
                    <a:lstStyle/>
                    <a:p>
                      <a:r>
                        <a:rPr lang="en-US" sz="1400" dirty="0"/>
                        <a:t>Obfuscation Alternative</a:t>
                      </a:r>
                    </a:p>
                  </a:txBody>
                  <a:tcPr/>
                </a:tc>
                <a:tc>
                  <a:txBody>
                    <a:bodyPr/>
                    <a:lstStyle/>
                    <a:p>
                      <a:r>
                        <a:rPr lang="en-US" sz="1400" dirty="0"/>
                        <a:t>AID obfuscation</a:t>
                      </a:r>
                    </a:p>
                  </a:txBody>
                  <a:tcPr/>
                </a:tc>
                <a:tc>
                  <a:txBody>
                    <a:bodyPr/>
                    <a:lstStyle/>
                    <a:p>
                      <a:r>
                        <a:rPr lang="en-US" sz="1400" dirty="0"/>
                        <a:t>Obfuscation Setup Signaling </a:t>
                      </a:r>
                    </a:p>
                  </a:txBody>
                  <a:tcPr/>
                </a:tc>
                <a:tc>
                  <a:txBody>
                    <a:bodyPr/>
                    <a:lstStyle/>
                    <a:p>
                      <a:r>
                        <a:rPr lang="en-US" sz="1400" dirty="0"/>
                        <a:t>NOTE</a:t>
                      </a:r>
                    </a:p>
                  </a:txBody>
                  <a:tcPr/>
                </a:tc>
                <a:extLst>
                  <a:ext uri="{0D108BD9-81ED-4DB2-BD59-A6C34878D82A}">
                    <a16:rowId xmlns:a16="http://schemas.microsoft.com/office/drawing/2014/main" val="1042885793"/>
                  </a:ext>
                </a:extLst>
              </a:tr>
              <a:tr h="699944">
                <a:tc>
                  <a:txBody>
                    <a:bodyPr/>
                    <a:lstStyle/>
                    <a:p>
                      <a:r>
                        <a:rPr lang="en-US" sz="1400" b="0" dirty="0"/>
                        <a:t>Individual</a:t>
                      </a:r>
                    </a:p>
                  </a:txBody>
                  <a:tcPr/>
                </a:tc>
                <a:tc rowSpan="2">
                  <a:txBody>
                    <a:bodyPr/>
                    <a:lstStyle/>
                    <a:p>
                      <a:r>
                        <a:rPr lang="en-US" sz="1400" dirty="0"/>
                        <a:t>Signaled by the AP </a:t>
                      </a:r>
                    </a:p>
                  </a:txBody>
                  <a:tcPr/>
                </a:tc>
                <a:tc>
                  <a:txBody>
                    <a:bodyPr/>
                    <a:lstStyle/>
                    <a:p>
                      <a:r>
                        <a:rPr lang="en-US" sz="1400" dirty="0"/>
                        <a:t>Obfuscation setup signaling per obfuscation </a:t>
                      </a:r>
                    </a:p>
                  </a:txBody>
                  <a:tcPr/>
                </a:tc>
                <a:tc rowSpan="2">
                  <a:txBody>
                    <a:bodyPr/>
                    <a:lstStyle/>
                    <a:p>
                      <a:r>
                        <a:rPr lang="en-US" sz="1400" dirty="0"/>
                        <a:t>Large signaling overhead, if frequent obfuscations. Current proposal is to obfuscate every 15 minutes</a:t>
                      </a:r>
                    </a:p>
                  </a:txBody>
                  <a:tcPr/>
                </a:tc>
                <a:extLst>
                  <a:ext uri="{0D108BD9-81ED-4DB2-BD59-A6C34878D82A}">
                    <a16:rowId xmlns:a16="http://schemas.microsoft.com/office/drawing/2014/main" val="3916752075"/>
                  </a:ext>
                </a:extLst>
              </a:tr>
              <a:tr h="869032">
                <a:tc>
                  <a:txBody>
                    <a:bodyPr/>
                    <a:lstStyle/>
                    <a:p>
                      <a:r>
                        <a:rPr lang="en-US" sz="1400" dirty="0"/>
                        <a:t>Group</a:t>
                      </a:r>
                    </a:p>
                  </a:txBody>
                  <a:tcPr/>
                </a:tc>
                <a:tc vMerge="1">
                  <a:txBody>
                    <a:bodyPr/>
                    <a:lstStyle/>
                    <a:p>
                      <a:endParaRPr dirty="0"/>
                    </a:p>
                  </a:txBody>
                  <a:tcPr/>
                </a:tc>
                <a:tc>
                  <a:txBody>
                    <a:bodyPr/>
                    <a:lstStyle/>
                    <a:p>
                      <a:r>
                        <a:rPr lang="en-US" sz="1400" dirty="0"/>
                        <a:t>AP coordinated signaling, multiple messages per obfuscation</a:t>
                      </a:r>
                    </a:p>
                  </a:txBody>
                  <a:tcPr/>
                </a:tc>
                <a:tc vMerge="1">
                  <a:txBody>
                    <a:bodyPr/>
                    <a:lstStyle/>
                    <a:p>
                      <a:endParaRPr lang="en-US" sz="1400" dirty="0"/>
                    </a:p>
                  </a:txBody>
                  <a:tcPr/>
                </a:tc>
                <a:extLst>
                  <a:ext uri="{0D108BD9-81ED-4DB2-BD59-A6C34878D82A}">
                    <a16:rowId xmlns:a16="http://schemas.microsoft.com/office/drawing/2014/main" val="1658155389"/>
                  </a:ext>
                </a:extLst>
              </a:tr>
              <a:tr h="869032">
                <a:tc>
                  <a:txBody>
                    <a:bodyPr/>
                    <a:lstStyle/>
                    <a:p>
                      <a:r>
                        <a:rPr lang="en-US" sz="1400" b="1" dirty="0"/>
                        <a:t>Periodic</a:t>
                      </a:r>
                    </a:p>
                  </a:txBody>
                  <a:tcPr/>
                </a:tc>
                <a:tc>
                  <a:txBody>
                    <a:bodyPr/>
                    <a:lstStyle/>
                    <a:p>
                      <a:r>
                        <a:rPr lang="en-US" sz="1400" b="1" dirty="0"/>
                        <a:t>BSS specific AID offset</a:t>
                      </a:r>
                    </a:p>
                  </a:txBody>
                  <a:tcPr/>
                </a:tc>
                <a:tc>
                  <a:txBody>
                    <a:bodyPr/>
                    <a:lstStyle/>
                    <a:p>
                      <a:r>
                        <a:rPr lang="en-US" sz="1400" b="1" dirty="0"/>
                        <a:t>BSS specific schedule, obfuscation at TBTT</a:t>
                      </a:r>
                    </a:p>
                  </a:txBody>
                  <a:tcPr/>
                </a:tc>
                <a:tc>
                  <a:txBody>
                    <a:bodyPr/>
                    <a:lstStyle/>
                    <a:p>
                      <a:r>
                        <a:rPr lang="en-US" sz="1400" b="0" dirty="0"/>
                        <a:t>No signaling per obfuscation</a:t>
                      </a:r>
                    </a:p>
                  </a:txBody>
                  <a:tcPr/>
                </a:tc>
                <a:extLst>
                  <a:ext uri="{0D108BD9-81ED-4DB2-BD59-A6C34878D82A}">
                    <a16:rowId xmlns:a16="http://schemas.microsoft.com/office/drawing/2014/main" val="4089247076"/>
                  </a:ext>
                </a:extLst>
              </a:tr>
            </a:tbl>
          </a:graphicData>
        </a:graphic>
      </p:graphicFrame>
      <p:sp>
        <p:nvSpPr>
          <p:cNvPr id="12" name="TextBox 11">
            <a:extLst>
              <a:ext uri="{FF2B5EF4-FFF2-40B4-BE49-F238E27FC236}">
                <a16:creationId xmlns:a16="http://schemas.microsoft.com/office/drawing/2014/main" id="{26E7D32E-8CA0-3F17-D6B4-DFD56820376E}"/>
              </a:ext>
            </a:extLst>
          </p:cNvPr>
          <p:cNvSpPr txBox="1"/>
          <p:nvPr/>
        </p:nvSpPr>
        <p:spPr>
          <a:xfrm>
            <a:off x="762000" y="5245631"/>
            <a:ext cx="4853608" cy="830997"/>
          </a:xfrm>
          <a:prstGeom prst="rect">
            <a:avLst/>
          </a:prstGeom>
          <a:noFill/>
        </p:spPr>
        <p:txBody>
          <a:bodyPr wrap="square">
            <a:spAutoFit/>
          </a:bodyPr>
          <a:lstStyle/>
          <a:p>
            <a:r>
              <a:rPr lang="en-US" dirty="0">
                <a:solidFill>
                  <a:schemeClr val="tx1"/>
                </a:solidFill>
              </a:rPr>
              <a:t>MAC Header obfuscation (XOR with offset) is the same on all alternatives </a:t>
            </a:r>
          </a:p>
        </p:txBody>
      </p:sp>
      <p:pic>
        <p:nvPicPr>
          <p:cNvPr id="7" name="Picture 6">
            <a:extLst>
              <a:ext uri="{FF2B5EF4-FFF2-40B4-BE49-F238E27FC236}">
                <a16:creationId xmlns:a16="http://schemas.microsoft.com/office/drawing/2014/main" id="{FC159653-C22F-AAC4-018D-73E97B85F0F8}"/>
              </a:ext>
            </a:extLst>
          </p:cNvPr>
          <p:cNvPicPr>
            <a:picLocks noChangeAspect="1"/>
          </p:cNvPicPr>
          <p:nvPr/>
        </p:nvPicPr>
        <p:blipFill>
          <a:blip r:embed="rId2"/>
          <a:stretch>
            <a:fillRect/>
          </a:stretch>
        </p:blipFill>
        <p:spPr>
          <a:xfrm>
            <a:off x="351079" y="1923947"/>
            <a:ext cx="6049721" cy="2922899"/>
          </a:xfrm>
          <a:prstGeom prst="rect">
            <a:avLst/>
          </a:prstGeom>
        </p:spPr>
      </p:pic>
    </p:spTree>
    <p:extLst>
      <p:ext uri="{BB962C8B-B14F-4D97-AF65-F5344CB8AC3E}">
        <p14:creationId xmlns:p14="http://schemas.microsoft.com/office/powerpoint/2010/main" val="2529025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0D3A33-8608-C462-B54F-29F4ECBB90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6502B8-187E-DC0F-0625-34592ED802F8}"/>
              </a:ext>
            </a:extLst>
          </p:cNvPr>
          <p:cNvSpPr>
            <a:spLocks noGrp="1"/>
          </p:cNvSpPr>
          <p:nvPr>
            <p:ph type="title"/>
          </p:nvPr>
        </p:nvSpPr>
        <p:spPr>
          <a:xfrm>
            <a:off x="916516" y="457200"/>
            <a:ext cx="10361084" cy="1157815"/>
          </a:xfrm>
        </p:spPr>
        <p:txBody>
          <a:bodyPr/>
          <a:lstStyle/>
          <a:p>
            <a:r>
              <a:rPr lang="en-US" dirty="0"/>
              <a:t>Proposal: BSS-Specific Periodic Obfuscation</a:t>
            </a:r>
          </a:p>
        </p:txBody>
      </p:sp>
      <p:sp>
        <p:nvSpPr>
          <p:cNvPr id="4" name="Content Placeholder 3">
            <a:extLst>
              <a:ext uri="{FF2B5EF4-FFF2-40B4-BE49-F238E27FC236}">
                <a16:creationId xmlns:a16="http://schemas.microsoft.com/office/drawing/2014/main" id="{D705234C-7767-0A46-9AE5-8CBF0FC87DE0}"/>
              </a:ext>
            </a:extLst>
          </p:cNvPr>
          <p:cNvSpPr>
            <a:spLocks noGrp="1"/>
          </p:cNvSpPr>
          <p:nvPr>
            <p:ph sz="half" idx="2"/>
          </p:nvPr>
        </p:nvSpPr>
        <p:spPr>
          <a:xfrm>
            <a:off x="1196009" y="4038600"/>
            <a:ext cx="10056284" cy="1828800"/>
          </a:xfrm>
        </p:spPr>
        <p:txBody>
          <a:bodyPr/>
          <a:lstStyle/>
          <a:p>
            <a:pPr marL="457200" indent="-457200">
              <a:buFont typeface="Arial" panose="020B0604020202020204" pitchFamily="34" charset="0"/>
              <a:buChar char="•"/>
            </a:pPr>
            <a:r>
              <a:rPr lang="en-US" sz="2200" dirty="0"/>
              <a:t>MAC Header and AID offset are changed at a BSS specific interval, e.g., at TBTTs of TIM or DTIM Beacon</a:t>
            </a:r>
          </a:p>
          <a:p>
            <a:pPr marL="457200" indent="-457200">
              <a:buFont typeface="Arial" panose="020B0604020202020204" pitchFamily="34" charset="0"/>
              <a:buChar char="•"/>
            </a:pPr>
            <a:r>
              <a:rPr lang="en-US" sz="2200" dirty="0"/>
              <a:t>The AP and STAs may prepare the new addresses prior to offsets change</a:t>
            </a:r>
          </a:p>
          <a:p>
            <a:pPr marL="857250" lvl="1" indent="-457200">
              <a:buFont typeface="Arial" panose="020B0604020202020204" pitchFamily="34" charset="0"/>
              <a:buChar char="•"/>
            </a:pPr>
            <a:r>
              <a:rPr lang="en-US" sz="1800" dirty="0"/>
              <a:t>At the offsets change, frames with old or new addresses are received for a short period</a:t>
            </a:r>
          </a:p>
          <a:p>
            <a:pPr marL="1257300" lvl="2" indent="-457200">
              <a:buFont typeface="Arial" panose="020B0604020202020204" pitchFamily="34" charset="0"/>
              <a:buChar char="•"/>
            </a:pPr>
            <a:endParaRPr lang="en-US" sz="1800" dirty="0">
              <a:solidFill>
                <a:schemeClr val="tx1"/>
              </a:solidFill>
            </a:endParaRPr>
          </a:p>
        </p:txBody>
      </p:sp>
      <p:sp>
        <p:nvSpPr>
          <p:cNvPr id="5" name="Date Placeholder 4">
            <a:extLst>
              <a:ext uri="{FF2B5EF4-FFF2-40B4-BE49-F238E27FC236}">
                <a16:creationId xmlns:a16="http://schemas.microsoft.com/office/drawing/2014/main" id="{578E34FC-FB87-7EFA-3FFF-0B3155F17854}"/>
              </a:ext>
            </a:extLst>
          </p:cNvPr>
          <p:cNvSpPr>
            <a:spLocks noGrp="1"/>
          </p:cNvSpPr>
          <p:nvPr>
            <p:ph type="dt" idx="10"/>
          </p:nvPr>
        </p:nvSpPr>
        <p:spPr/>
        <p:txBody>
          <a:bodyPr/>
          <a:lstStyle/>
          <a:p>
            <a:r>
              <a:rPr lang="en-US"/>
              <a:t>March 2024</a:t>
            </a:r>
            <a:endParaRPr lang="en-GB"/>
          </a:p>
        </p:txBody>
      </p:sp>
      <p:sp>
        <p:nvSpPr>
          <p:cNvPr id="6" name="Footer Placeholder 5">
            <a:extLst>
              <a:ext uri="{FF2B5EF4-FFF2-40B4-BE49-F238E27FC236}">
                <a16:creationId xmlns:a16="http://schemas.microsoft.com/office/drawing/2014/main" id="{14329140-08ED-8C87-FDF9-D80A61AFF092}"/>
              </a:ext>
            </a:extLst>
          </p:cNvPr>
          <p:cNvSpPr>
            <a:spLocks noGrp="1"/>
          </p:cNvSpPr>
          <p:nvPr>
            <p:ph type="ftr" idx="11"/>
          </p:nvPr>
        </p:nvSpPr>
        <p:spPr/>
        <p:txBody>
          <a:bodyPr/>
          <a:lstStyle/>
          <a:p>
            <a:r>
              <a:rPr lang="en-GB"/>
              <a:t>Jarkko Kneckt, Apple</a:t>
            </a:r>
          </a:p>
        </p:txBody>
      </p:sp>
      <p:sp>
        <p:nvSpPr>
          <p:cNvPr id="7" name="Slide Number Placeholder 6">
            <a:extLst>
              <a:ext uri="{FF2B5EF4-FFF2-40B4-BE49-F238E27FC236}">
                <a16:creationId xmlns:a16="http://schemas.microsoft.com/office/drawing/2014/main" id="{82BA6667-483C-592A-8EC8-29A83D2D6530}"/>
              </a:ext>
            </a:extLst>
          </p:cNvPr>
          <p:cNvSpPr>
            <a:spLocks noGrp="1"/>
          </p:cNvSpPr>
          <p:nvPr>
            <p:ph type="sldNum" idx="12"/>
          </p:nvPr>
        </p:nvSpPr>
        <p:spPr/>
        <p:txBody>
          <a:bodyPr/>
          <a:lstStyle/>
          <a:p>
            <a:r>
              <a:rPr lang="en-GB"/>
              <a:t>Slide </a:t>
            </a:r>
            <a:fld id="{1CD163DD-D5E7-41DA-95F2-71530C24F8C3}" type="slidenum">
              <a:rPr lang="en-GB" smtClean="0"/>
              <a:pPr/>
              <a:t>4</a:t>
            </a:fld>
            <a:endParaRPr lang="en-GB"/>
          </a:p>
        </p:txBody>
      </p:sp>
      <p:pic>
        <p:nvPicPr>
          <p:cNvPr id="8" name="Picture 7">
            <a:extLst>
              <a:ext uri="{FF2B5EF4-FFF2-40B4-BE49-F238E27FC236}">
                <a16:creationId xmlns:a16="http://schemas.microsoft.com/office/drawing/2014/main" id="{AE81402F-75ED-DC1B-B65A-B2D0AC52ECC4}"/>
              </a:ext>
            </a:extLst>
          </p:cNvPr>
          <p:cNvPicPr>
            <a:picLocks noChangeAspect="1"/>
          </p:cNvPicPr>
          <p:nvPr/>
        </p:nvPicPr>
        <p:blipFill>
          <a:blip r:embed="rId2"/>
          <a:stretch>
            <a:fillRect/>
          </a:stretch>
        </p:blipFill>
        <p:spPr>
          <a:xfrm>
            <a:off x="1066800" y="1742607"/>
            <a:ext cx="10361084" cy="1725004"/>
          </a:xfrm>
          <a:prstGeom prst="rect">
            <a:avLst/>
          </a:prstGeom>
        </p:spPr>
      </p:pic>
    </p:spTree>
    <p:extLst>
      <p:ext uri="{BB962C8B-B14F-4D97-AF65-F5344CB8AC3E}">
        <p14:creationId xmlns:p14="http://schemas.microsoft.com/office/powerpoint/2010/main" val="3551019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9D5F3-159D-952E-0AF1-BC2A53525A8A}"/>
              </a:ext>
            </a:extLst>
          </p:cNvPr>
          <p:cNvSpPr>
            <a:spLocks noGrp="1"/>
          </p:cNvSpPr>
          <p:nvPr>
            <p:ph type="title"/>
          </p:nvPr>
        </p:nvSpPr>
        <p:spPr>
          <a:xfrm>
            <a:off x="914401" y="685801"/>
            <a:ext cx="10361084" cy="1065213"/>
          </a:xfrm>
        </p:spPr>
        <p:txBody>
          <a:bodyPr wrap="square" anchor="ctr">
            <a:normAutofit/>
          </a:bodyPr>
          <a:lstStyle/>
          <a:p>
            <a:r>
              <a:rPr lang="en-US" dirty="0"/>
              <a:t>Proposal: AID Obfuscation </a:t>
            </a:r>
          </a:p>
        </p:txBody>
      </p:sp>
      <p:pic>
        <p:nvPicPr>
          <p:cNvPr id="8" name="Picture 7">
            <a:extLst>
              <a:ext uri="{FF2B5EF4-FFF2-40B4-BE49-F238E27FC236}">
                <a16:creationId xmlns:a16="http://schemas.microsoft.com/office/drawing/2014/main" id="{337B8B37-E40B-24ED-A82E-18186AE53C55}"/>
              </a:ext>
            </a:extLst>
          </p:cNvPr>
          <p:cNvPicPr>
            <a:picLocks noChangeAspect="1"/>
          </p:cNvPicPr>
          <p:nvPr/>
        </p:nvPicPr>
        <p:blipFill>
          <a:blip r:embed="rId2"/>
          <a:stretch>
            <a:fillRect/>
          </a:stretch>
        </p:blipFill>
        <p:spPr>
          <a:xfrm>
            <a:off x="1524000" y="1830390"/>
            <a:ext cx="2584805" cy="4113213"/>
          </a:xfrm>
          <a:prstGeom prst="rect">
            <a:avLst/>
          </a:prstGeom>
          <a:noFill/>
        </p:spPr>
      </p:pic>
      <p:sp>
        <p:nvSpPr>
          <p:cNvPr id="4" name="Content Placeholder 3">
            <a:extLst>
              <a:ext uri="{FF2B5EF4-FFF2-40B4-BE49-F238E27FC236}">
                <a16:creationId xmlns:a16="http://schemas.microsoft.com/office/drawing/2014/main" id="{5DCC66B8-F4DF-CAC6-1115-3AC2D96312EE}"/>
              </a:ext>
            </a:extLst>
          </p:cNvPr>
          <p:cNvSpPr>
            <a:spLocks noGrp="1"/>
          </p:cNvSpPr>
          <p:nvPr>
            <p:ph sz="half" idx="2"/>
          </p:nvPr>
        </p:nvSpPr>
        <p:spPr>
          <a:xfrm>
            <a:off x="4572000" y="1981201"/>
            <a:ext cx="6703484" cy="4113213"/>
          </a:xfrm>
        </p:spPr>
        <p:txBody>
          <a:bodyPr wrap="square" anchor="t">
            <a:normAutofit/>
          </a:bodyPr>
          <a:lstStyle/>
          <a:p>
            <a:pPr marL="285750">
              <a:lnSpc>
                <a:spcPct val="90000"/>
              </a:lnSpc>
              <a:buFont typeface="Arial" panose="020B0604020202020204" pitchFamily="34" charset="0"/>
              <a:buChar char="•"/>
            </a:pPr>
            <a:r>
              <a:rPr lang="en-US" sz="2200" dirty="0"/>
              <a:t>Example of AID values obfuscation:</a:t>
            </a:r>
          </a:p>
          <a:p>
            <a:pPr marL="857250" lvl="1" indent="-457200">
              <a:lnSpc>
                <a:spcPct val="90000"/>
              </a:lnSpc>
              <a:buFont typeface="Arial" panose="020B0604020202020204" pitchFamily="34" charset="0"/>
              <a:buChar char="•"/>
            </a:pPr>
            <a:r>
              <a:rPr lang="en-US" sz="2000" dirty="0"/>
              <a:t>AP assigns a range of AID values (100 – 500) to obfuscating STAs</a:t>
            </a:r>
          </a:p>
          <a:p>
            <a:pPr marL="857250" lvl="1" indent="-457200">
              <a:lnSpc>
                <a:spcPct val="90000"/>
              </a:lnSpc>
              <a:buFont typeface="Arial" panose="020B0604020202020204" pitchFamily="34" charset="0"/>
              <a:buChar char="•"/>
            </a:pPr>
            <a:r>
              <a:rPr lang="en-US" sz="2000" dirty="0"/>
              <a:t>Obfuscating STAs use the same BSS specific AID Offset, so there are no AID collisions </a:t>
            </a:r>
          </a:p>
          <a:p>
            <a:pPr marL="857250" lvl="1" indent="-457200">
              <a:lnSpc>
                <a:spcPct val="90000"/>
              </a:lnSpc>
              <a:buFont typeface="Arial" panose="020B0604020202020204" pitchFamily="34" charset="0"/>
              <a:buChar char="•"/>
            </a:pPr>
            <a:r>
              <a:rPr lang="en-US" sz="2000" dirty="0" err="1"/>
              <a:t>AID</a:t>
            </a:r>
            <a:r>
              <a:rPr lang="en-US" sz="2000" baseline="-25000" dirty="0" err="1"/>
              <a:t>Obfuscated</a:t>
            </a:r>
            <a:r>
              <a:rPr lang="en-US" sz="2000" dirty="0"/>
              <a:t> = 100 + (</a:t>
            </a:r>
            <a:r>
              <a:rPr lang="en-US" sz="2000" dirty="0" err="1"/>
              <a:t>AID</a:t>
            </a:r>
            <a:r>
              <a:rPr lang="en-US" sz="2000" baseline="-25000" dirty="0" err="1"/>
              <a:t>Assigned</a:t>
            </a:r>
            <a:r>
              <a:rPr lang="en-US" sz="2000" baseline="-25000" dirty="0"/>
              <a:t> </a:t>
            </a:r>
            <a:r>
              <a:rPr lang="en-US" sz="2000" dirty="0"/>
              <a:t>+ Offset) MOD 400</a:t>
            </a:r>
          </a:p>
          <a:p>
            <a:pPr marL="457200" indent="-457200">
              <a:lnSpc>
                <a:spcPct val="90000"/>
              </a:lnSpc>
              <a:buFont typeface="Arial" panose="020B0604020202020204" pitchFamily="34" charset="0"/>
              <a:buChar char="•"/>
            </a:pPr>
            <a:endParaRPr lang="en-US" sz="2200" dirty="0"/>
          </a:p>
          <a:p>
            <a:pPr marL="457200" indent="-457200">
              <a:lnSpc>
                <a:spcPct val="90000"/>
              </a:lnSpc>
              <a:buFont typeface="Arial" panose="020B0604020202020204" pitchFamily="34" charset="0"/>
              <a:buChar char="•"/>
            </a:pPr>
            <a:r>
              <a:rPr lang="en-US" sz="2200" dirty="0"/>
              <a:t>An associated STA may change its </a:t>
            </a:r>
            <a:r>
              <a:rPr lang="en-US" sz="2200" dirty="0" err="1"/>
              <a:t>AID</a:t>
            </a:r>
            <a:r>
              <a:rPr lang="en-US" sz="2200" baseline="-25000" dirty="0" err="1"/>
              <a:t>Assigned</a:t>
            </a:r>
            <a:r>
              <a:rPr lang="en-US" sz="2200" baseline="-25000" dirty="0"/>
              <a:t> </a:t>
            </a:r>
            <a:r>
              <a:rPr lang="en-US" sz="2200" dirty="0"/>
              <a:t>by using explicit individual obfuscation</a:t>
            </a:r>
          </a:p>
          <a:p>
            <a:pPr marL="857250" lvl="1" indent="-457200">
              <a:lnSpc>
                <a:spcPct val="90000"/>
              </a:lnSpc>
              <a:buFont typeface="Arial" panose="020B0604020202020204" pitchFamily="34" charset="0"/>
              <a:buChar char="•"/>
            </a:pPr>
            <a:endParaRPr lang="en-US" sz="2200" dirty="0"/>
          </a:p>
        </p:txBody>
      </p:sp>
      <p:sp>
        <p:nvSpPr>
          <p:cNvPr id="5" name="Date Placeholder 4">
            <a:extLst>
              <a:ext uri="{FF2B5EF4-FFF2-40B4-BE49-F238E27FC236}">
                <a16:creationId xmlns:a16="http://schemas.microsoft.com/office/drawing/2014/main" id="{82993B0C-7077-D938-421B-9F4EDC04EEAE}"/>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March 2024</a:t>
            </a:r>
            <a:endParaRPr lang="en-GB"/>
          </a:p>
        </p:txBody>
      </p:sp>
      <p:sp>
        <p:nvSpPr>
          <p:cNvPr id="6" name="Footer Placeholder 5">
            <a:extLst>
              <a:ext uri="{FF2B5EF4-FFF2-40B4-BE49-F238E27FC236}">
                <a16:creationId xmlns:a16="http://schemas.microsoft.com/office/drawing/2014/main" id="{86ABF720-3EDE-CDF2-3BD5-AF26466A6AB7}"/>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Jarkko Kneckt, Apple</a:t>
            </a:r>
          </a:p>
        </p:txBody>
      </p:sp>
      <p:sp>
        <p:nvSpPr>
          <p:cNvPr id="7" name="Slide Number Placeholder 6">
            <a:extLst>
              <a:ext uri="{FF2B5EF4-FFF2-40B4-BE49-F238E27FC236}">
                <a16:creationId xmlns:a16="http://schemas.microsoft.com/office/drawing/2014/main" id="{0C683253-0006-3363-3C6E-F8215FDC8676}"/>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1CD163DD-D5E7-41DA-95F2-71530C24F8C3}" type="slidenum">
              <a:rPr lang="en-GB" smtClean="0"/>
              <a:pPr>
                <a:spcAft>
                  <a:spcPts val="600"/>
                </a:spcAft>
              </a:pPr>
              <a:t>5</a:t>
            </a:fld>
            <a:endParaRPr lang="en-GB"/>
          </a:p>
        </p:txBody>
      </p:sp>
    </p:spTree>
    <p:extLst>
      <p:ext uri="{BB962C8B-B14F-4D97-AF65-F5344CB8AC3E}">
        <p14:creationId xmlns:p14="http://schemas.microsoft.com/office/powerpoint/2010/main" val="382328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83750-F01A-E759-8D0B-7ABB9DDF75DF}"/>
              </a:ext>
            </a:extLst>
          </p:cNvPr>
          <p:cNvSpPr>
            <a:spLocks noGrp="1"/>
          </p:cNvSpPr>
          <p:nvPr>
            <p:ph type="title"/>
          </p:nvPr>
        </p:nvSpPr>
        <p:spPr/>
        <p:txBody>
          <a:bodyPr/>
          <a:lstStyle/>
          <a:p>
            <a:r>
              <a:rPr lang="en-US" dirty="0"/>
              <a:t>Proposal: MAC Header Obfuscation </a:t>
            </a:r>
          </a:p>
        </p:txBody>
      </p:sp>
      <p:sp>
        <p:nvSpPr>
          <p:cNvPr id="3" name="Content Placeholder 2">
            <a:extLst>
              <a:ext uri="{FF2B5EF4-FFF2-40B4-BE49-F238E27FC236}">
                <a16:creationId xmlns:a16="http://schemas.microsoft.com/office/drawing/2014/main" id="{1743738B-B051-79D1-4832-72F1002F316B}"/>
              </a:ext>
            </a:extLst>
          </p:cNvPr>
          <p:cNvSpPr>
            <a:spLocks noGrp="1"/>
          </p:cNvSpPr>
          <p:nvPr>
            <p:ph idx="1"/>
          </p:nvPr>
        </p:nvSpPr>
        <p:spPr>
          <a:xfrm>
            <a:off x="645584" y="3200400"/>
            <a:ext cx="10744200" cy="2670552"/>
          </a:xfrm>
        </p:spPr>
        <p:txBody>
          <a:bodyPr/>
          <a:lstStyle/>
          <a:p>
            <a:pPr>
              <a:buFont typeface="Arial" panose="020B0604020202020204" pitchFamily="34" charset="0"/>
              <a:buChar char="•"/>
            </a:pPr>
            <a:r>
              <a:rPr lang="en-US" sz="2000" dirty="0"/>
              <a:t>All obfuscation schemes obfuscate OTA MAC Headers in the same way</a:t>
            </a:r>
            <a:endParaRPr lang="en-US" sz="1800" dirty="0"/>
          </a:p>
          <a:p>
            <a:pPr lvl="1">
              <a:buFont typeface="Arial" panose="020B0604020202020204" pitchFamily="34" charset="0"/>
              <a:buChar char="•"/>
            </a:pPr>
            <a:r>
              <a:rPr lang="en-US" sz="1600" dirty="0"/>
              <a:t>Obfuscation setup signaling and obfuscation frequency are scheme specific</a:t>
            </a:r>
          </a:p>
          <a:p>
            <a:pPr>
              <a:buFont typeface="Arial" panose="020B0604020202020204" pitchFamily="34" charset="0"/>
              <a:buChar char="•"/>
            </a:pPr>
            <a:r>
              <a:rPr lang="en-US" sz="2000" dirty="0" err="1"/>
              <a:t>MACHeader</a:t>
            </a:r>
            <a:r>
              <a:rPr lang="en-US" sz="2000" dirty="0"/>
              <a:t>[N]</a:t>
            </a:r>
            <a:r>
              <a:rPr lang="en-US" sz="2000" baseline="-25000" dirty="0"/>
              <a:t>OTA</a:t>
            </a:r>
            <a:r>
              <a:rPr lang="en-US" sz="2000" dirty="0"/>
              <a:t>= </a:t>
            </a:r>
            <a:r>
              <a:rPr lang="en-US" sz="2000" dirty="0" err="1"/>
              <a:t>MACHeader</a:t>
            </a:r>
            <a:r>
              <a:rPr lang="en-US" sz="2000" dirty="0"/>
              <a:t>[N]</a:t>
            </a:r>
            <a:r>
              <a:rPr lang="en-US" sz="2000" baseline="-25000" dirty="0"/>
              <a:t>CLEAR</a:t>
            </a:r>
            <a:r>
              <a:rPr lang="en-US" sz="2000" dirty="0"/>
              <a:t> XOR (Offset[N] AND </a:t>
            </a:r>
            <a:r>
              <a:rPr lang="en-US" sz="2000" dirty="0" err="1"/>
              <a:t>ObfuscationMask</a:t>
            </a:r>
            <a:r>
              <a:rPr lang="en-US" sz="2000" dirty="0"/>
              <a:t>[N]</a:t>
            </a:r>
            <a:r>
              <a:rPr lang="en-US" dirty="0"/>
              <a:t>)</a:t>
            </a:r>
            <a:r>
              <a:rPr lang="en-US" sz="2000" dirty="0"/>
              <a:t> </a:t>
            </a:r>
          </a:p>
          <a:p>
            <a:pPr lvl="1">
              <a:buFont typeface="Arial" panose="020B0604020202020204" pitchFamily="34" charset="0"/>
              <a:buChar char="•"/>
            </a:pPr>
            <a:r>
              <a:rPr lang="en-US" sz="1600" dirty="0"/>
              <a:t>The offset is created with a one-time calculation by using STA-specific key and nonce </a:t>
            </a:r>
          </a:p>
          <a:p>
            <a:pPr lvl="1">
              <a:buFont typeface="Arial" panose="020B0604020202020204" pitchFamily="34" charset="0"/>
              <a:buChar char="•"/>
            </a:pPr>
            <a:r>
              <a:rPr lang="en-US" sz="1600" dirty="0"/>
              <a:t>802.11bi specification defines the obfuscated fields, i.e., specifies the Obfuscation Mask</a:t>
            </a:r>
          </a:p>
          <a:p>
            <a:pPr lvl="1">
              <a:buFont typeface="Arial" panose="020B0604020202020204" pitchFamily="34" charset="0"/>
              <a:buChar char="•"/>
            </a:pPr>
            <a:r>
              <a:rPr lang="en-US" sz="1600" dirty="0"/>
              <a:t>N is the position of the obfuscated bit in the MAC Header</a:t>
            </a:r>
          </a:p>
          <a:p>
            <a:pPr>
              <a:buFont typeface="Arial" panose="020B0604020202020204" pitchFamily="34" charset="0"/>
              <a:buChar char="•"/>
            </a:pPr>
            <a:r>
              <a:rPr lang="en-US" sz="2000" dirty="0"/>
              <a:t>Some Frame Control fields are transmitted clear OTA to enable all receivers to detect:</a:t>
            </a:r>
          </a:p>
          <a:p>
            <a:pPr lvl="1">
              <a:buFont typeface="Arial" panose="020B0604020202020204" pitchFamily="34" charset="0"/>
              <a:buChar char="•"/>
            </a:pPr>
            <a:r>
              <a:rPr lang="en-US" sz="1600" dirty="0"/>
              <a:t>Frame type and subtype</a:t>
            </a:r>
          </a:p>
          <a:p>
            <a:pPr lvl="1">
              <a:buFont typeface="Arial" panose="020B0604020202020204" pitchFamily="34" charset="0"/>
              <a:buChar char="•"/>
            </a:pPr>
            <a:r>
              <a:rPr lang="en-US" sz="1600" dirty="0"/>
              <a:t>Whether the MAC Header includes Address 4 and HT-Control fields </a:t>
            </a:r>
          </a:p>
        </p:txBody>
      </p:sp>
      <p:sp>
        <p:nvSpPr>
          <p:cNvPr id="4" name="Slide Number Placeholder 3">
            <a:extLst>
              <a:ext uri="{FF2B5EF4-FFF2-40B4-BE49-F238E27FC236}">
                <a16:creationId xmlns:a16="http://schemas.microsoft.com/office/drawing/2014/main" id="{B1E0A314-45E0-358C-9F70-932ECF16177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2F14994-559B-A80E-6D6C-28289E67E1C2}"/>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63B51601-176E-891E-72AA-4C3A09F5A00C}"/>
              </a:ext>
            </a:extLst>
          </p:cNvPr>
          <p:cNvSpPr>
            <a:spLocks noGrp="1"/>
          </p:cNvSpPr>
          <p:nvPr>
            <p:ph type="dt" idx="15"/>
          </p:nvPr>
        </p:nvSpPr>
        <p:spPr/>
        <p:txBody>
          <a:bodyPr/>
          <a:lstStyle/>
          <a:p>
            <a:r>
              <a:rPr lang="en-US"/>
              <a:t>March 2024</a:t>
            </a:r>
            <a:endParaRPr lang="en-GB" dirty="0"/>
          </a:p>
        </p:txBody>
      </p:sp>
      <p:pic>
        <p:nvPicPr>
          <p:cNvPr id="8" name="Picture 7">
            <a:extLst>
              <a:ext uri="{FF2B5EF4-FFF2-40B4-BE49-F238E27FC236}">
                <a16:creationId xmlns:a16="http://schemas.microsoft.com/office/drawing/2014/main" id="{BF628908-AE4E-12B7-41E6-C3075B403FDB}"/>
              </a:ext>
            </a:extLst>
          </p:cNvPr>
          <p:cNvPicPr>
            <a:picLocks noChangeAspect="1"/>
          </p:cNvPicPr>
          <p:nvPr/>
        </p:nvPicPr>
        <p:blipFill>
          <a:blip r:embed="rId2"/>
          <a:stretch>
            <a:fillRect/>
          </a:stretch>
        </p:blipFill>
        <p:spPr>
          <a:xfrm>
            <a:off x="2057400" y="1751014"/>
            <a:ext cx="7772400" cy="1302735"/>
          </a:xfrm>
          <a:prstGeom prst="rect">
            <a:avLst/>
          </a:prstGeom>
        </p:spPr>
      </p:pic>
    </p:spTree>
    <p:extLst>
      <p:ext uri="{BB962C8B-B14F-4D97-AF65-F5344CB8AC3E}">
        <p14:creationId xmlns:p14="http://schemas.microsoft.com/office/powerpoint/2010/main" val="808690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82929-D942-81F3-00CE-8912E9D69B43}"/>
              </a:ext>
            </a:extLst>
          </p:cNvPr>
          <p:cNvSpPr>
            <a:spLocks noGrp="1"/>
          </p:cNvSpPr>
          <p:nvPr>
            <p:ph type="title"/>
          </p:nvPr>
        </p:nvSpPr>
        <p:spPr/>
        <p:txBody>
          <a:bodyPr/>
          <a:lstStyle/>
          <a:p>
            <a:r>
              <a:rPr lang="en-US" dirty="0"/>
              <a:t>Thank you!  Benefits of the Periodic Obfuscation</a:t>
            </a:r>
          </a:p>
        </p:txBody>
      </p:sp>
      <p:sp>
        <p:nvSpPr>
          <p:cNvPr id="3" name="Content Placeholder 2">
            <a:extLst>
              <a:ext uri="{FF2B5EF4-FFF2-40B4-BE49-F238E27FC236}">
                <a16:creationId xmlns:a16="http://schemas.microsoft.com/office/drawing/2014/main" id="{E19E82DF-7A0C-BBA7-D97B-59B337CEBBA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Excellent STA privacy</a:t>
            </a:r>
          </a:p>
          <a:p>
            <a:pPr lvl="1">
              <a:buFont typeface="Arial" panose="020B0604020202020204" pitchFamily="34" charset="0"/>
              <a:buChar char="•"/>
            </a:pPr>
            <a:r>
              <a:rPr lang="en-US" dirty="0"/>
              <a:t>Obfuscated addresses, AID, SN, PN, etc. fields are very complicated to track</a:t>
            </a:r>
          </a:p>
          <a:p>
            <a:pPr>
              <a:buFont typeface="Arial" panose="020B0604020202020204" pitchFamily="34" charset="0"/>
              <a:buChar char="•"/>
            </a:pPr>
            <a:endParaRPr lang="en-US" dirty="0"/>
          </a:p>
          <a:p>
            <a:pPr>
              <a:buFont typeface="Arial" panose="020B0604020202020204" pitchFamily="34" charset="0"/>
              <a:buChar char="•"/>
            </a:pPr>
            <a:r>
              <a:rPr lang="en-US" dirty="0"/>
              <a:t>Throughputs and transmission delays are not affected</a:t>
            </a:r>
          </a:p>
          <a:p>
            <a:pPr lvl="1">
              <a:buFont typeface="Arial" panose="020B0604020202020204" pitchFamily="34" charset="0"/>
              <a:buChar char="•"/>
            </a:pPr>
            <a:r>
              <a:rPr lang="en-US" dirty="0"/>
              <a:t>Periodic obfuscation causes no additional delays to the frame transmissions or receptions</a:t>
            </a:r>
          </a:p>
          <a:p>
            <a:pPr lvl="1">
              <a:buFont typeface="Arial" panose="020B0604020202020204" pitchFamily="34" charset="0"/>
              <a:buChar char="•"/>
            </a:pPr>
            <a:r>
              <a:rPr lang="en-US" dirty="0"/>
              <a:t>No additional transmitted fields or additional frames </a:t>
            </a:r>
          </a:p>
          <a:p>
            <a:pPr>
              <a:buFont typeface="Arial" panose="020B0604020202020204" pitchFamily="34" charset="0"/>
              <a:buChar char="•"/>
            </a:pPr>
            <a:endParaRPr lang="en-US" dirty="0"/>
          </a:p>
          <a:p>
            <a:pPr>
              <a:buFont typeface="Arial" panose="020B0604020202020204" pitchFamily="34" charset="0"/>
              <a:buChar char="•"/>
            </a:pPr>
            <a:r>
              <a:rPr lang="en-US" dirty="0"/>
              <a:t>No additional wake-ups or frame transmissions that increase non-AP STA power consumption</a:t>
            </a:r>
          </a:p>
        </p:txBody>
      </p:sp>
      <p:sp>
        <p:nvSpPr>
          <p:cNvPr id="4" name="Slide Number Placeholder 3">
            <a:extLst>
              <a:ext uri="{FF2B5EF4-FFF2-40B4-BE49-F238E27FC236}">
                <a16:creationId xmlns:a16="http://schemas.microsoft.com/office/drawing/2014/main" id="{2F2903D5-D92E-C807-5901-F2651E88EE4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6C2D8AF-52F4-4376-56F0-9DA5F3674D70}"/>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CD3E3764-0648-CBD9-8F15-9B10CF100683}"/>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96893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AC0751-BEEA-4277-3D56-C8200BDC1A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565560-0927-D92E-1610-DB486C891868}"/>
              </a:ext>
            </a:extLst>
          </p:cNvPr>
          <p:cNvSpPr>
            <a:spLocks noGrp="1"/>
          </p:cNvSpPr>
          <p:nvPr>
            <p:ph type="title"/>
          </p:nvPr>
        </p:nvSpPr>
        <p:spPr>
          <a:xfrm>
            <a:off x="914401" y="611187"/>
            <a:ext cx="10361084" cy="1065213"/>
          </a:xfrm>
        </p:spPr>
        <p:txBody>
          <a:bodyPr/>
          <a:lstStyle/>
          <a:p>
            <a:r>
              <a:rPr lang="en-US" dirty="0"/>
              <a:t> ANNEX, </a:t>
            </a:r>
            <a:r>
              <a:rPr lang="en-US" sz="2800" dirty="0">
                <a:solidFill>
                  <a:schemeClr val="tx1"/>
                </a:solidFill>
              </a:rPr>
              <a:t>This submission meets </a:t>
            </a:r>
            <a:r>
              <a:rPr lang="en-US" sz="2800" u="sng" dirty="0">
                <a:solidFill>
                  <a:schemeClr val="tx1"/>
                </a:solidFill>
              </a:rPr>
              <a:t>16</a:t>
            </a:r>
            <a:r>
              <a:rPr lang="en-US" sz="2800" dirty="0">
                <a:solidFill>
                  <a:schemeClr val="tx1"/>
                </a:solidFill>
              </a:rPr>
              <a:t> 802.11bi Requirements [23/892r3]</a:t>
            </a:r>
            <a:endParaRPr lang="en-US" dirty="0">
              <a:solidFill>
                <a:schemeClr val="tx1"/>
              </a:solidFill>
            </a:endParaRPr>
          </a:p>
        </p:txBody>
      </p:sp>
      <p:sp>
        <p:nvSpPr>
          <p:cNvPr id="4" name="Slide Number Placeholder 3">
            <a:extLst>
              <a:ext uri="{FF2B5EF4-FFF2-40B4-BE49-F238E27FC236}">
                <a16:creationId xmlns:a16="http://schemas.microsoft.com/office/drawing/2014/main" id="{6BD668F3-1923-2522-D30D-8C850F3518F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617A01C-83BE-222D-0B58-523B38C78381}"/>
              </a:ext>
            </a:extLst>
          </p:cNvPr>
          <p:cNvSpPr>
            <a:spLocks noGrp="1"/>
          </p:cNvSpPr>
          <p:nvPr>
            <p:ph type="ftr" idx="14"/>
          </p:nvPr>
        </p:nvSpPr>
        <p:spPr/>
        <p:txBody>
          <a:bodyPr/>
          <a:lstStyle/>
          <a:p>
            <a:r>
              <a:rPr lang="en-GB"/>
              <a:t>Jarkko Kneckt, Apple</a:t>
            </a:r>
            <a:endParaRPr lang="en-GB" dirty="0"/>
          </a:p>
        </p:txBody>
      </p:sp>
      <p:sp>
        <p:nvSpPr>
          <p:cNvPr id="6" name="Date Placeholder 5">
            <a:extLst>
              <a:ext uri="{FF2B5EF4-FFF2-40B4-BE49-F238E27FC236}">
                <a16:creationId xmlns:a16="http://schemas.microsoft.com/office/drawing/2014/main" id="{F1C66E10-37B8-C578-6DDC-221451938CD4}"/>
              </a:ext>
            </a:extLst>
          </p:cNvPr>
          <p:cNvSpPr>
            <a:spLocks noGrp="1"/>
          </p:cNvSpPr>
          <p:nvPr>
            <p:ph type="dt" idx="15"/>
          </p:nvPr>
        </p:nvSpPr>
        <p:spPr/>
        <p:txBody>
          <a:bodyPr/>
          <a:lstStyle/>
          <a:p>
            <a:r>
              <a:rPr lang="en-US"/>
              <a:t>March 2024</a:t>
            </a:r>
            <a:endParaRPr lang="en-GB" dirty="0"/>
          </a:p>
        </p:txBody>
      </p:sp>
      <p:graphicFrame>
        <p:nvGraphicFramePr>
          <p:cNvPr id="14" name="Table 13">
            <a:extLst>
              <a:ext uri="{FF2B5EF4-FFF2-40B4-BE49-F238E27FC236}">
                <a16:creationId xmlns:a16="http://schemas.microsoft.com/office/drawing/2014/main" id="{E1166488-52BB-570A-86E3-E871CFA80C5D}"/>
              </a:ext>
            </a:extLst>
          </p:cNvPr>
          <p:cNvGraphicFramePr>
            <a:graphicFrameLocks noGrp="1"/>
          </p:cNvGraphicFramePr>
          <p:nvPr/>
        </p:nvGraphicFramePr>
        <p:xfrm>
          <a:off x="6567512" y="1815904"/>
          <a:ext cx="5019262" cy="4584896"/>
        </p:xfrm>
        <a:graphic>
          <a:graphicData uri="http://schemas.openxmlformats.org/drawingml/2006/table">
            <a:tbl>
              <a:tblPr/>
              <a:tblGrid>
                <a:gridCol w="685800">
                  <a:extLst>
                    <a:ext uri="{9D8B030D-6E8A-4147-A177-3AD203B41FA5}">
                      <a16:colId xmlns:a16="http://schemas.microsoft.com/office/drawing/2014/main" val="2129077226"/>
                    </a:ext>
                  </a:extLst>
                </a:gridCol>
                <a:gridCol w="304800">
                  <a:extLst>
                    <a:ext uri="{9D8B030D-6E8A-4147-A177-3AD203B41FA5}">
                      <a16:colId xmlns:a16="http://schemas.microsoft.com/office/drawing/2014/main" val="798954911"/>
                    </a:ext>
                  </a:extLst>
                </a:gridCol>
                <a:gridCol w="4028662">
                  <a:extLst>
                    <a:ext uri="{9D8B030D-6E8A-4147-A177-3AD203B41FA5}">
                      <a16:colId xmlns:a16="http://schemas.microsoft.com/office/drawing/2014/main" val="3049274548"/>
                    </a:ext>
                  </a:extLst>
                </a:gridCol>
              </a:tblGrid>
              <a:tr h="231173">
                <a:tc>
                  <a:txBody>
                    <a:bodyPr/>
                    <a:lstStyle/>
                    <a:p>
                      <a:r>
                        <a:rPr lang="en-US" sz="1100" b="1" dirty="0">
                          <a:solidFill>
                            <a:srgbClr val="000000"/>
                          </a:solidFill>
                          <a:effectLst/>
                          <a:latin typeface="Helvetica Neue" panose="02000503000000020004" pitchFamily="2" charset="0"/>
                        </a:rPr>
                        <a:t> </a:t>
                      </a:r>
                      <a:endParaRPr lang="en-US" sz="1100" dirty="0">
                        <a:effectLst/>
                      </a:endParaRPr>
                    </a:p>
                  </a:txBody>
                  <a:tcPr marL="10928" marR="10928" marT="10928" marB="1092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0B3B2"/>
                    </a:solidFill>
                  </a:tcPr>
                </a:tc>
                <a:tc>
                  <a:txBody>
                    <a:bodyPr/>
                    <a:lstStyle/>
                    <a:p>
                      <a:pPr algn="ctr"/>
                      <a:r>
                        <a:rPr lang="en-US" sz="1100" b="1" dirty="0">
                          <a:solidFill>
                            <a:srgbClr val="000000"/>
                          </a:solidFill>
                          <a:effectLst/>
                          <a:latin typeface="Helvetica Neue" panose="02000503000000020004" pitchFamily="2" charset="0"/>
                        </a:rPr>
                        <a:t>#</a:t>
                      </a:r>
                      <a:endParaRPr lang="en-US" sz="1100" dirty="0">
                        <a:effectLst/>
                      </a:endParaRPr>
                    </a:p>
                  </a:txBody>
                  <a:tcPr marL="10928" marR="10928" marT="10928" marB="1092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0B3B2"/>
                    </a:solidFill>
                  </a:tcPr>
                </a:tc>
                <a:tc>
                  <a:txBody>
                    <a:bodyPr/>
                    <a:lstStyle/>
                    <a:p>
                      <a:r>
                        <a:rPr lang="en-US" sz="1100" b="1" dirty="0">
                          <a:solidFill>
                            <a:srgbClr val="000000"/>
                          </a:solidFill>
                          <a:effectLst/>
                          <a:latin typeface="Helvetica Neue" panose="02000503000000020004" pitchFamily="2" charset="0"/>
                        </a:rPr>
                        <a:t>BPE Requirement (Additional requirements for BPE STAs)</a:t>
                      </a:r>
                      <a:endParaRPr lang="en-US" sz="1100" dirty="0">
                        <a:effectLst/>
                      </a:endParaRPr>
                    </a:p>
                  </a:txBody>
                  <a:tcPr marL="10928" marR="10928" marT="10928" marB="1092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0B3B2"/>
                    </a:solidFill>
                  </a:tcPr>
                </a:tc>
                <a:extLst>
                  <a:ext uri="{0D108BD9-81ED-4DB2-BD59-A6C34878D82A}">
                    <a16:rowId xmlns:a16="http://schemas.microsoft.com/office/drawing/2014/main" val="2352808469"/>
                  </a:ext>
                </a:extLst>
              </a:tr>
              <a:tr h="705273">
                <a:tc>
                  <a:txBody>
                    <a:bodyPr/>
                    <a:lstStyle/>
                    <a:p>
                      <a:pPr algn="just"/>
                      <a:r>
                        <a:rPr lang="en-US" sz="1100" b="1" dirty="0">
                          <a:solidFill>
                            <a:srgbClr val="000000"/>
                          </a:solidFill>
                          <a:effectLst/>
                          <a:latin typeface="Times New Roman" panose="02020603050405020304" pitchFamily="18" charset="0"/>
                        </a:rPr>
                        <a:t>BPE AP</a:t>
                      </a:r>
                      <a:endParaRPr lang="en-US" sz="1100" b="1" dirty="0">
                        <a:effectLst/>
                      </a:endParaRPr>
                    </a:p>
                  </a:txBody>
                  <a:tcPr marL="19670" marR="19670"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1100" dirty="0">
                          <a:solidFill>
                            <a:srgbClr val="000000"/>
                          </a:solidFill>
                          <a:effectLst/>
                          <a:latin typeface="Times New Roman" panose="02020603050405020304" pitchFamily="18" charset="0"/>
                        </a:rPr>
                        <a:t>19</a:t>
                      </a:r>
                      <a:endParaRPr lang="en-US" sz="1100" dirty="0">
                        <a:effectLst/>
                      </a:endParaRPr>
                    </a:p>
                  </a:txBody>
                  <a:tcPr marL="19670" marR="19670"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r>
                        <a:rPr lang="en-US" sz="1100">
                          <a:solidFill>
                            <a:srgbClr val="000000"/>
                          </a:solidFill>
                          <a:effectLst/>
                          <a:latin typeface="Helvetica" pitchFamily="2" charset="0"/>
                        </a:rPr>
                        <a:t>11bi shall define a mechanism for a BPE Client and BPE AP to establish a BPE AP’s identifier (TBD), (48 bit-value) without the identifier being transmitted in the clear.</a:t>
                      </a:r>
                      <a:r>
                        <a:rPr lang="en-US" sz="1100" i="1">
                          <a:solidFill>
                            <a:srgbClr val="000000"/>
                          </a:solidFill>
                          <a:effectLst/>
                          <a:latin typeface="Helvetica" pitchFamily="2" charset="0"/>
                        </a:rPr>
                        <a:t> </a:t>
                      </a:r>
                      <a:endParaRPr lang="en-US" sz="1100">
                        <a:effectLst/>
                      </a:endParaRPr>
                    </a:p>
                    <a:p>
                      <a:pPr algn="just"/>
                      <a:r>
                        <a:rPr lang="en-US" sz="1100" i="1">
                          <a:solidFill>
                            <a:srgbClr val="000000"/>
                          </a:solidFill>
                          <a:effectLst/>
                          <a:latin typeface="Helvetica" pitchFamily="2" charset="0"/>
                        </a:rPr>
                        <a:t>This will likely be the same mechanism as used in Req 12.</a:t>
                      </a:r>
                      <a:endParaRPr lang="en-US" sz="1100" dirty="0">
                        <a:effectLst/>
                      </a:endParaRPr>
                    </a:p>
                  </a:txBody>
                  <a:tcPr marL="19670" marR="1967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1845069"/>
                  </a:ext>
                </a:extLst>
              </a:tr>
              <a:tr h="521207">
                <a:tc rowSpan="2">
                  <a:txBody>
                    <a:bodyPr/>
                    <a:lstStyle/>
                    <a:p>
                      <a:pPr algn="just"/>
                      <a:r>
                        <a:rPr lang="en-US" sz="1100" b="1" dirty="0">
                          <a:effectLst/>
                          <a:latin typeface="Times New Roman" panose="02020603050405020304" pitchFamily="18" charset="0"/>
                        </a:rPr>
                        <a:t>BPE MAC address change while associated</a:t>
                      </a:r>
                    </a:p>
                  </a:txBody>
                  <a:tcPr marL="19670" marR="19670"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1100" dirty="0">
                          <a:solidFill>
                            <a:srgbClr val="000000"/>
                          </a:solidFill>
                          <a:effectLst/>
                          <a:latin typeface="Times New Roman" panose="02020603050405020304" pitchFamily="18" charset="0"/>
                        </a:rPr>
                        <a:t>39</a:t>
                      </a:r>
                      <a:endParaRPr lang="en-US" sz="1100" dirty="0">
                        <a:effectLst/>
                      </a:endParaRPr>
                    </a:p>
                  </a:txBody>
                  <a:tcPr marL="19670" marR="19670"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r>
                        <a:rPr lang="en-US" sz="1100">
                          <a:effectLst/>
                          <a:latin typeface="Times New Roman" panose="02020603050405020304" pitchFamily="18" charset="0"/>
                        </a:rPr>
                        <a:t>11bi shall define a mechanism for a BPE AP and a BPE Client to change the OTA MAC addresses, SN and PN they use for unicast transmissions.</a:t>
                      </a:r>
                      <a:endParaRPr lang="en-US" sz="1100">
                        <a:effectLst/>
                      </a:endParaRPr>
                    </a:p>
                  </a:txBody>
                  <a:tcPr marL="19670" marR="1967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1168566"/>
                  </a:ext>
                </a:extLst>
              </a:tr>
              <a:tr h="521207">
                <a:tc vMerge="1">
                  <a:txBody>
                    <a:bodyPr/>
                    <a:lstStyle/>
                    <a:p>
                      <a:endParaRPr dirty="0"/>
                    </a:p>
                  </a:txBody>
                  <a:tcPr marL="19670" marR="1967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1100" dirty="0">
                          <a:solidFill>
                            <a:srgbClr val="000000"/>
                          </a:solidFill>
                          <a:effectLst/>
                          <a:latin typeface="Times New Roman" panose="02020603050405020304" pitchFamily="18" charset="0"/>
                        </a:rPr>
                        <a:t>41</a:t>
                      </a:r>
                      <a:endParaRPr lang="en-US" sz="1100" dirty="0">
                        <a:effectLst/>
                      </a:endParaRPr>
                    </a:p>
                  </a:txBody>
                  <a:tcPr marL="19670" marR="19670"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r>
                        <a:rPr lang="en-US" sz="1100">
                          <a:effectLst/>
                          <a:latin typeface="Times New Roman" panose="02020603050405020304" pitchFamily="18" charset="0"/>
                        </a:rPr>
                        <a:t>BPE Clients and BPE APs shall reset the Scrambler Seed on individual and group addressed frames when a TA MAC address is changed.</a:t>
                      </a:r>
                      <a:endParaRPr lang="en-US" sz="1100">
                        <a:effectLst/>
                      </a:endParaRPr>
                    </a:p>
                  </a:txBody>
                  <a:tcPr marL="19670" marR="1967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34782104"/>
                  </a:ext>
                </a:extLst>
              </a:tr>
              <a:tr h="521207">
                <a:tc>
                  <a:txBody>
                    <a:bodyPr/>
                    <a:lstStyle/>
                    <a:p>
                      <a:pPr algn="just"/>
                      <a:r>
                        <a:rPr lang="en-US" sz="1100" b="1" dirty="0">
                          <a:effectLst/>
                          <a:latin typeface="Times New Roman" panose="02020603050405020304" pitchFamily="18" charset="0"/>
                        </a:rPr>
                        <a:t>BPE MAC Header</a:t>
                      </a:r>
                      <a:endParaRPr lang="en-US" sz="1100" b="1" dirty="0">
                        <a:effectLst/>
                      </a:endParaRPr>
                    </a:p>
                  </a:txBody>
                  <a:tcPr marL="19670" marR="19670"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1100" dirty="0">
                          <a:solidFill>
                            <a:srgbClr val="000000"/>
                          </a:solidFill>
                          <a:effectLst/>
                          <a:latin typeface="Times New Roman" panose="02020603050405020304" pitchFamily="18" charset="0"/>
                        </a:rPr>
                        <a:t>45</a:t>
                      </a:r>
                      <a:endParaRPr lang="en-US" sz="1100" dirty="0">
                        <a:effectLst/>
                      </a:endParaRPr>
                    </a:p>
                  </a:txBody>
                  <a:tcPr marL="19670" marR="19670"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r>
                        <a:rPr lang="en-US" sz="1100">
                          <a:effectLst/>
                          <a:latin typeface="Times New Roman" panose="02020603050405020304" pitchFamily="18" charset="0"/>
                        </a:rPr>
                        <a:t>11bi shall define a mechanism for BPE Clients and BPE APs to encrypt or obfuscate (TBD) a subset of MAC Header fields (specific fields TBD).</a:t>
                      </a:r>
                      <a:endParaRPr lang="en-US" sz="1100">
                        <a:effectLst/>
                      </a:endParaRPr>
                    </a:p>
                  </a:txBody>
                  <a:tcPr marL="19670" marR="1967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6697871"/>
                  </a:ext>
                </a:extLst>
              </a:tr>
              <a:tr h="347472">
                <a:tc>
                  <a:txBody>
                    <a:bodyPr/>
                    <a:lstStyle/>
                    <a:p>
                      <a:pPr algn="just"/>
                      <a:r>
                        <a:rPr lang="en-US" sz="1100" b="1" dirty="0">
                          <a:effectLst/>
                          <a:latin typeface="Times New Roman" panose="02020603050405020304" pitchFamily="18" charset="0"/>
                        </a:rPr>
                        <a:t>BPE A-Control</a:t>
                      </a:r>
                      <a:endParaRPr lang="en-US" sz="1100" b="1" dirty="0">
                        <a:effectLst/>
                      </a:endParaRPr>
                    </a:p>
                  </a:txBody>
                  <a:tcPr marL="19670" marR="19670"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1100" dirty="0">
                          <a:solidFill>
                            <a:srgbClr val="000000"/>
                          </a:solidFill>
                          <a:effectLst/>
                          <a:latin typeface="Times New Roman" panose="02020603050405020304" pitchFamily="18" charset="0"/>
                        </a:rPr>
                        <a:t>46</a:t>
                      </a:r>
                      <a:endParaRPr lang="en-US" sz="1100" dirty="0">
                        <a:effectLst/>
                      </a:endParaRPr>
                    </a:p>
                  </a:txBody>
                  <a:tcPr marL="19670" marR="19670"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r>
                        <a:rPr lang="en-US" sz="1100">
                          <a:effectLst/>
                          <a:latin typeface="Times New Roman" panose="02020603050405020304" pitchFamily="18" charset="0"/>
                        </a:rPr>
                        <a:t>11bi shall define a mechanism for BPE Clients and BPE APs to encrypt the +HTC field and the HT Control field.</a:t>
                      </a:r>
                      <a:endParaRPr lang="en-US" sz="1100" dirty="0">
                        <a:effectLst/>
                      </a:endParaRPr>
                    </a:p>
                  </a:txBody>
                  <a:tcPr marL="19670" marR="1967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3057541"/>
                  </a:ext>
                </a:extLst>
              </a:tr>
              <a:tr h="694943">
                <a:tc>
                  <a:txBody>
                    <a:bodyPr/>
                    <a:lstStyle/>
                    <a:p>
                      <a:pPr algn="just"/>
                      <a:r>
                        <a:rPr lang="en-US" sz="1100" b="1" dirty="0">
                          <a:effectLst/>
                          <a:latin typeface="Times New Roman" panose="02020603050405020304" pitchFamily="18" charset="0"/>
                        </a:rPr>
                        <a:t>BPE TID</a:t>
                      </a:r>
                      <a:endParaRPr lang="en-US" sz="1100" b="1" dirty="0">
                        <a:effectLst/>
                      </a:endParaRPr>
                    </a:p>
                  </a:txBody>
                  <a:tcPr marL="19670" marR="19670"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1100">
                          <a:solidFill>
                            <a:srgbClr val="000000"/>
                          </a:solidFill>
                          <a:effectLst/>
                          <a:latin typeface="Times New Roman" panose="02020603050405020304" pitchFamily="18" charset="0"/>
                        </a:rPr>
                        <a:t>44</a:t>
                      </a:r>
                      <a:endParaRPr lang="en-US" sz="1100">
                        <a:effectLst/>
                      </a:endParaRPr>
                    </a:p>
                  </a:txBody>
                  <a:tcPr marL="19670" marR="19670"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r>
                        <a:rPr lang="en-US" sz="1100">
                          <a:effectLst/>
                          <a:latin typeface="Times New Roman" panose="02020603050405020304" pitchFamily="18" charset="0"/>
                        </a:rPr>
                        <a:t>11bi shall define a mechanism for a BPE Client and BPE AP to obfuscate the transmitted TID to an uncorrelated new value on downlink and uplink to new values in Associate STA State 4, without any loss of connection.</a:t>
                      </a:r>
                      <a:endParaRPr lang="en-US" sz="1100" dirty="0">
                        <a:effectLst/>
                      </a:endParaRPr>
                    </a:p>
                  </a:txBody>
                  <a:tcPr marL="19670" marR="1967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53668441"/>
                  </a:ext>
                </a:extLst>
              </a:tr>
              <a:tr h="521207">
                <a:tc>
                  <a:txBody>
                    <a:bodyPr/>
                    <a:lstStyle/>
                    <a:p>
                      <a:pPr algn="just"/>
                      <a:r>
                        <a:rPr lang="en-US" sz="1100" b="1" dirty="0">
                          <a:effectLst/>
                          <a:latin typeface="Times New Roman" panose="02020603050405020304" pitchFamily="18" charset="0"/>
                        </a:rPr>
                        <a:t>BPE Group frames</a:t>
                      </a:r>
                      <a:endParaRPr lang="en-US" sz="1100" b="1" dirty="0">
                        <a:effectLst/>
                      </a:endParaRPr>
                    </a:p>
                  </a:txBody>
                  <a:tcPr marL="19670" marR="19670"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1100" dirty="0">
                          <a:solidFill>
                            <a:srgbClr val="000000"/>
                          </a:solidFill>
                          <a:effectLst/>
                          <a:latin typeface="Times New Roman" panose="02020603050405020304" pitchFamily="18" charset="0"/>
                        </a:rPr>
                        <a:t>40</a:t>
                      </a:r>
                      <a:endParaRPr lang="en-US" sz="1100" dirty="0">
                        <a:effectLst/>
                      </a:endParaRPr>
                    </a:p>
                  </a:txBody>
                  <a:tcPr marL="19670" marR="19670"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r>
                        <a:rPr lang="en-US" sz="1100">
                          <a:effectLst/>
                          <a:latin typeface="Times New Roman" panose="02020603050405020304" pitchFamily="18" charset="0"/>
                        </a:rPr>
                        <a:t>11bi shall define a mechanism for a BPE AP to obfuscate the RA, SN and PN of the group frames to avoid BPE AP tracking.</a:t>
                      </a:r>
                      <a:endParaRPr lang="en-US" sz="1100" dirty="0">
                        <a:effectLst/>
                      </a:endParaRPr>
                    </a:p>
                  </a:txBody>
                  <a:tcPr marL="19670" marR="1967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44216810"/>
                  </a:ext>
                </a:extLst>
              </a:tr>
              <a:tr h="521207">
                <a:tc>
                  <a:txBody>
                    <a:bodyPr/>
                    <a:lstStyle/>
                    <a:p>
                      <a:pPr algn="just"/>
                      <a:r>
                        <a:rPr lang="en-US" sz="1100" b="1" dirty="0">
                          <a:effectLst/>
                          <a:latin typeface="Times New Roman" panose="02020603050405020304" pitchFamily="18" charset="0"/>
                        </a:rPr>
                        <a:t>BPE AP MLD</a:t>
                      </a:r>
                      <a:endParaRPr lang="en-US" sz="1100" b="1" dirty="0">
                        <a:effectLst/>
                      </a:endParaRPr>
                    </a:p>
                  </a:txBody>
                  <a:tcPr marL="19670" marR="19670"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1100" dirty="0">
                          <a:solidFill>
                            <a:srgbClr val="000000"/>
                          </a:solidFill>
                          <a:effectLst/>
                          <a:latin typeface="Times New Roman" panose="02020603050405020304" pitchFamily="18" charset="0"/>
                        </a:rPr>
                        <a:t>38</a:t>
                      </a:r>
                      <a:endParaRPr lang="en-US" sz="1100" dirty="0">
                        <a:effectLst/>
                      </a:endParaRPr>
                    </a:p>
                  </a:txBody>
                  <a:tcPr marL="19670" marR="19670"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r>
                        <a:rPr lang="en-US" sz="1100" dirty="0">
                          <a:effectLst/>
                          <a:latin typeface="Times New Roman" panose="02020603050405020304" pitchFamily="18" charset="0"/>
                        </a:rPr>
                        <a:t>11bi shall define a mechanism to obfuscate affiliated BPE APs parameters so that eavesdropping STAs cannot determine that they belong to the same AP MLD.</a:t>
                      </a:r>
                      <a:endParaRPr lang="en-US" sz="1100" dirty="0">
                        <a:effectLst/>
                      </a:endParaRPr>
                    </a:p>
                  </a:txBody>
                  <a:tcPr marL="19670" marR="1967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47999097"/>
                  </a:ext>
                </a:extLst>
              </a:tr>
            </a:tbl>
          </a:graphicData>
        </a:graphic>
      </p:graphicFrame>
      <p:graphicFrame>
        <p:nvGraphicFramePr>
          <p:cNvPr id="17" name="Table 16">
            <a:extLst>
              <a:ext uri="{FF2B5EF4-FFF2-40B4-BE49-F238E27FC236}">
                <a16:creationId xmlns:a16="http://schemas.microsoft.com/office/drawing/2014/main" id="{1F70A245-0EFB-0FE1-F1C9-B4A4A676DAD0}"/>
              </a:ext>
            </a:extLst>
          </p:cNvPr>
          <p:cNvGraphicFramePr>
            <a:graphicFrameLocks noGrp="1"/>
          </p:cNvGraphicFramePr>
          <p:nvPr/>
        </p:nvGraphicFramePr>
        <p:xfrm>
          <a:off x="603112" y="1815906"/>
          <a:ext cx="5488518" cy="4584894"/>
        </p:xfrm>
        <a:graphic>
          <a:graphicData uri="http://schemas.openxmlformats.org/drawingml/2006/table">
            <a:tbl>
              <a:tblPr/>
              <a:tblGrid>
                <a:gridCol w="655676">
                  <a:extLst>
                    <a:ext uri="{9D8B030D-6E8A-4147-A177-3AD203B41FA5}">
                      <a16:colId xmlns:a16="http://schemas.microsoft.com/office/drawing/2014/main" val="1970117624"/>
                    </a:ext>
                  </a:extLst>
                </a:gridCol>
                <a:gridCol w="243106">
                  <a:extLst>
                    <a:ext uri="{9D8B030D-6E8A-4147-A177-3AD203B41FA5}">
                      <a16:colId xmlns:a16="http://schemas.microsoft.com/office/drawing/2014/main" val="4074135317"/>
                    </a:ext>
                  </a:extLst>
                </a:gridCol>
                <a:gridCol w="4589736">
                  <a:extLst>
                    <a:ext uri="{9D8B030D-6E8A-4147-A177-3AD203B41FA5}">
                      <a16:colId xmlns:a16="http://schemas.microsoft.com/office/drawing/2014/main" val="2165610068"/>
                    </a:ext>
                  </a:extLst>
                </a:gridCol>
              </a:tblGrid>
              <a:tr h="185607">
                <a:tc>
                  <a:txBody>
                    <a:bodyPr/>
                    <a:lstStyle/>
                    <a:p>
                      <a:endParaRPr lang="en-US" sz="1100" dirty="0">
                        <a:effectLst/>
                      </a:endParaRPr>
                    </a:p>
                  </a:txBody>
                  <a:tcPr marL="7796" marR="7796" marT="7796" marB="779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0B3B2"/>
                    </a:solidFill>
                  </a:tcPr>
                </a:tc>
                <a:tc>
                  <a:txBody>
                    <a:bodyPr/>
                    <a:lstStyle/>
                    <a:p>
                      <a:pPr algn="ctr"/>
                      <a:r>
                        <a:rPr lang="en-US" sz="1100" b="1" dirty="0">
                          <a:solidFill>
                            <a:srgbClr val="000000"/>
                          </a:solidFill>
                          <a:effectLst/>
                          <a:latin typeface="Helvetica Neue" panose="02000503000000020004" pitchFamily="2" charset="0"/>
                        </a:rPr>
                        <a:t>#</a:t>
                      </a:r>
                      <a:endParaRPr lang="en-US" sz="1100" dirty="0">
                        <a:effectLst/>
                      </a:endParaRPr>
                    </a:p>
                  </a:txBody>
                  <a:tcPr marL="7796" marR="7796" marT="7796" marB="779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0B3B2"/>
                    </a:solidFill>
                  </a:tcPr>
                </a:tc>
                <a:tc>
                  <a:txBody>
                    <a:bodyPr/>
                    <a:lstStyle/>
                    <a:p>
                      <a:r>
                        <a:rPr lang="en-US" sz="1100" b="1" dirty="0">
                          <a:solidFill>
                            <a:srgbClr val="000000"/>
                          </a:solidFill>
                          <a:effectLst/>
                          <a:latin typeface="Helvetica Neue" panose="02000503000000020004" pitchFamily="2" charset="0"/>
                        </a:rPr>
                        <a:t>CPE Requirements (Inherited to BPE STAs as basic requirements) </a:t>
                      </a:r>
                      <a:endParaRPr lang="en-US" sz="1100" dirty="0">
                        <a:effectLst/>
                      </a:endParaRPr>
                    </a:p>
                  </a:txBody>
                  <a:tcPr marL="7796" marR="7796" marT="7796" marB="7796"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0B3B2"/>
                    </a:solidFill>
                  </a:tcPr>
                </a:tc>
                <a:extLst>
                  <a:ext uri="{0D108BD9-81ED-4DB2-BD59-A6C34878D82A}">
                    <a16:rowId xmlns:a16="http://schemas.microsoft.com/office/drawing/2014/main" val="3484815750"/>
                  </a:ext>
                </a:extLst>
              </a:tr>
              <a:tr h="509632">
                <a:tc rowSpan="2">
                  <a:txBody>
                    <a:bodyPr/>
                    <a:lstStyle/>
                    <a:p>
                      <a:r>
                        <a:rPr lang="en-US" sz="1100" b="1" dirty="0">
                          <a:solidFill>
                            <a:srgbClr val="000000"/>
                          </a:solidFill>
                          <a:effectLst/>
                          <a:latin typeface="Times New Roman" panose="02020603050405020304" pitchFamily="18" charset="0"/>
                        </a:rPr>
                        <a:t>MAC address</a:t>
                      </a:r>
                      <a:endParaRPr lang="en-US" sz="1100" b="1" dirty="0">
                        <a:effectLst/>
                      </a:endParaRPr>
                    </a:p>
                  </a:txBody>
                  <a:tcPr marL="14033" marR="14033"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1100" dirty="0">
                          <a:solidFill>
                            <a:srgbClr val="000000"/>
                          </a:solidFill>
                          <a:effectLst/>
                          <a:latin typeface="Times New Roman" panose="02020603050405020304" pitchFamily="18" charset="0"/>
                        </a:rPr>
                        <a:t>12</a:t>
                      </a:r>
                      <a:endParaRPr lang="en-US" sz="1100" dirty="0">
                        <a:effectLst/>
                      </a:endParaRPr>
                    </a:p>
                  </a:txBody>
                  <a:tcPr marL="14033" marR="14033"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r>
                        <a:rPr lang="en-US" sz="1100" dirty="0">
                          <a:solidFill>
                            <a:srgbClr val="000000"/>
                          </a:solidFill>
                          <a:effectLst/>
                          <a:latin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1100" dirty="0">
                        <a:effectLst/>
                      </a:endParaRPr>
                    </a:p>
                  </a:txBody>
                  <a:tcPr marL="14033" marR="14033"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68002668"/>
                  </a:ext>
                </a:extLst>
              </a:tr>
              <a:tr h="507346">
                <a:tc vMerge="1">
                  <a:txBody>
                    <a:bodyPr/>
                    <a:lstStyle/>
                    <a:p>
                      <a:endParaRPr lang="en-US"/>
                    </a:p>
                  </a:txBody>
                  <a:tcPr/>
                </a:tc>
                <a:tc>
                  <a:txBody>
                    <a:bodyPr/>
                    <a:lstStyle/>
                    <a:p>
                      <a:pPr algn="ctr"/>
                      <a:r>
                        <a:rPr lang="en-US" sz="1100" dirty="0">
                          <a:solidFill>
                            <a:srgbClr val="000000"/>
                          </a:solidFill>
                          <a:effectLst/>
                          <a:latin typeface="Times New Roman" panose="02020603050405020304" pitchFamily="18" charset="0"/>
                        </a:rPr>
                        <a:t>25</a:t>
                      </a:r>
                      <a:endParaRPr lang="en-US" sz="1100" dirty="0">
                        <a:effectLst/>
                      </a:endParaRPr>
                    </a:p>
                  </a:txBody>
                  <a:tcPr marL="14033" marR="14033"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r>
                        <a:rPr lang="en-US" sz="1100" dirty="0">
                          <a:solidFill>
                            <a:srgbClr val="000000"/>
                          </a:solidFill>
                          <a:effectLst/>
                          <a:latin typeface="Times New Roman" panose="02020603050405020304" pitchFamily="18" charset="0"/>
                        </a:rPr>
                        <a:t>11bi shall define a mechanism to randomize over the air MAC address of the 11bi non-AP STA or 11bi non-AP MLD (carried in Address 1 field or Address 2 field of the MAC header) during BSS transition.(related to R6)</a:t>
                      </a:r>
                      <a:endParaRPr lang="en-US" sz="1100" dirty="0">
                        <a:effectLst/>
                      </a:endParaRPr>
                    </a:p>
                  </a:txBody>
                  <a:tcPr marL="14033" marR="14033"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77632125"/>
                  </a:ext>
                </a:extLst>
              </a:tr>
              <a:tr h="338231">
                <a:tc>
                  <a:txBody>
                    <a:bodyPr/>
                    <a:lstStyle/>
                    <a:p>
                      <a:pPr algn="just"/>
                      <a:r>
                        <a:rPr lang="en-US" sz="1100" b="1" dirty="0">
                          <a:effectLst/>
                          <a:latin typeface="Times New Roman" panose="02020603050405020304" pitchFamily="18" charset="0"/>
                        </a:rPr>
                        <a:t>MAC Header</a:t>
                      </a:r>
                      <a:endParaRPr lang="en-US" sz="1100" b="1" dirty="0">
                        <a:effectLst/>
                      </a:endParaRPr>
                    </a:p>
                  </a:txBody>
                  <a:tcPr marL="14033" marR="14033"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1100">
                          <a:solidFill>
                            <a:srgbClr val="000000"/>
                          </a:solidFill>
                          <a:effectLst/>
                          <a:latin typeface="Times New Roman" panose="02020603050405020304" pitchFamily="18" charset="0"/>
                        </a:rPr>
                        <a:t>31</a:t>
                      </a:r>
                      <a:endParaRPr lang="en-US" sz="1100">
                        <a:effectLst/>
                      </a:endParaRPr>
                    </a:p>
                  </a:txBody>
                  <a:tcPr marL="14033" marR="14033"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r>
                        <a:rPr lang="en-US" sz="1100" dirty="0">
                          <a:effectLst/>
                          <a:latin typeface="Times New Roman" panose="02020603050405020304" pitchFamily="18" charset="0"/>
                        </a:rPr>
                        <a:t>11bi shall define a mechanism for CPE Clients and CPE APs to encrypt or obfuscate (TBD) a subset of MAC Header fields (specific fields TBD)</a:t>
                      </a:r>
                      <a:endParaRPr lang="en-US" sz="1100" dirty="0">
                        <a:effectLst/>
                      </a:endParaRPr>
                    </a:p>
                  </a:txBody>
                  <a:tcPr marL="14033" marR="14033"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04400599"/>
                  </a:ext>
                </a:extLst>
              </a:tr>
              <a:tr h="507346">
                <a:tc rowSpan="5">
                  <a:txBody>
                    <a:bodyPr/>
                    <a:lstStyle/>
                    <a:p>
                      <a:r>
                        <a:rPr lang="en-US" sz="1100" b="1" dirty="0">
                          <a:solidFill>
                            <a:srgbClr val="000000"/>
                          </a:solidFill>
                          <a:effectLst/>
                          <a:latin typeface="Times New Roman" panose="02020603050405020304" pitchFamily="18" charset="0"/>
                        </a:rPr>
                        <a:t>MAC address change while associated</a:t>
                      </a:r>
                      <a:endParaRPr lang="en-US" sz="1100" b="1" dirty="0">
                        <a:effectLst/>
                      </a:endParaRPr>
                    </a:p>
                    <a:p>
                      <a:br>
                        <a:rPr lang="en-US" sz="1100" b="1" dirty="0">
                          <a:effectLst/>
                          <a:latin typeface="Helvetica" pitchFamily="2" charset="0"/>
                        </a:rPr>
                      </a:br>
                      <a:endParaRPr lang="en-US" sz="1100" b="1" dirty="0">
                        <a:effectLst/>
                        <a:latin typeface="Helvetica" pitchFamily="2" charset="0"/>
                      </a:endParaRPr>
                    </a:p>
                  </a:txBody>
                  <a:tcPr marL="14033" marR="14033"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a:r>
                        <a:rPr lang="en-US" sz="1100">
                          <a:solidFill>
                            <a:srgbClr val="000000"/>
                          </a:solidFill>
                          <a:effectLst/>
                          <a:latin typeface="Times New Roman" panose="02020603050405020304" pitchFamily="18" charset="0"/>
                        </a:rPr>
                        <a:t>7</a:t>
                      </a:r>
                      <a:endParaRPr lang="en-US" sz="1100">
                        <a:effectLst/>
                      </a:endParaRPr>
                    </a:p>
                  </a:txBody>
                  <a:tcPr marL="14033" marR="14033"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r>
                        <a:rPr lang="en-US" sz="1100" dirty="0">
                          <a:solidFill>
                            <a:srgbClr val="000000"/>
                          </a:solidFill>
                          <a:effectLst/>
                          <a:latin typeface="Times New Roman" panose="02020603050405020304" pitchFamily="18" charset="0"/>
                        </a:rPr>
                        <a:t>11bi shall define a mechanism for a CPE Client to initiate </a:t>
                      </a:r>
                      <a:r>
                        <a:rPr lang="en-US" sz="1100" b="1" dirty="0">
                          <a:solidFill>
                            <a:srgbClr val="000000"/>
                          </a:solidFill>
                          <a:effectLst/>
                          <a:latin typeface="Times New Roman" panose="02020603050405020304" pitchFamily="18" charset="0"/>
                        </a:rPr>
                        <a:t>changing</a:t>
                      </a:r>
                      <a:r>
                        <a:rPr lang="en-US" sz="1100" dirty="0">
                          <a:solidFill>
                            <a:srgbClr val="000000"/>
                          </a:solidFill>
                          <a:effectLst/>
                          <a:latin typeface="Times New Roman" panose="02020603050405020304" pitchFamily="18" charset="0"/>
                        </a:rPr>
                        <a:t> </a:t>
                      </a:r>
                      <a:r>
                        <a:rPr lang="en-US" sz="1100" b="1" dirty="0">
                          <a:solidFill>
                            <a:srgbClr val="000000"/>
                          </a:solidFill>
                          <a:effectLst/>
                          <a:latin typeface="Times New Roman" panose="02020603050405020304" pitchFamily="18" charset="0"/>
                        </a:rPr>
                        <a:t>its own OTA MAC Address </a:t>
                      </a:r>
                      <a:r>
                        <a:rPr lang="en-US" sz="1100" dirty="0">
                          <a:solidFill>
                            <a:srgbClr val="000000"/>
                          </a:solidFill>
                          <a:effectLst/>
                          <a:latin typeface="Times New Roman" panose="02020603050405020304" pitchFamily="18" charset="0"/>
                        </a:rPr>
                        <a:t>used with a CPE AP in Associate STA State 4 without any loss of connection.</a:t>
                      </a:r>
                      <a:endParaRPr lang="en-US" sz="1100" dirty="0">
                        <a:effectLst/>
                      </a:endParaRPr>
                    </a:p>
                  </a:txBody>
                  <a:tcPr marL="14033" marR="14033"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39621046"/>
                  </a:ext>
                </a:extLst>
              </a:tr>
              <a:tr h="507346">
                <a:tc vMerge="1">
                  <a:txBody>
                    <a:bodyPr/>
                    <a:lstStyle/>
                    <a:p>
                      <a:endParaRPr lang="en-US"/>
                    </a:p>
                  </a:txBody>
                  <a:tcPr/>
                </a:tc>
                <a:tc>
                  <a:txBody>
                    <a:bodyPr/>
                    <a:lstStyle/>
                    <a:p>
                      <a:pPr algn="ctr"/>
                      <a:r>
                        <a:rPr lang="en-US" sz="1100">
                          <a:solidFill>
                            <a:srgbClr val="000000"/>
                          </a:solidFill>
                          <a:effectLst/>
                          <a:latin typeface="Times New Roman" panose="02020603050405020304" pitchFamily="18" charset="0"/>
                        </a:rPr>
                        <a:t>8</a:t>
                      </a:r>
                      <a:endParaRPr lang="en-US" sz="1100">
                        <a:effectLst/>
                      </a:endParaRPr>
                    </a:p>
                  </a:txBody>
                  <a:tcPr marL="14033" marR="14033"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r>
                        <a:rPr lang="en-US" sz="1100">
                          <a:solidFill>
                            <a:srgbClr val="000000"/>
                          </a:solidFill>
                          <a:effectLst/>
                          <a:latin typeface="Times New Roman" panose="02020603050405020304" pitchFamily="18" charset="0"/>
                        </a:rPr>
                        <a:t>11bi shall define a mechanism for a CPE AP to initiate </a:t>
                      </a:r>
                      <a:r>
                        <a:rPr lang="en-US" sz="1100" b="1">
                          <a:solidFill>
                            <a:srgbClr val="000000"/>
                          </a:solidFill>
                          <a:effectLst/>
                          <a:latin typeface="Times New Roman" panose="02020603050405020304" pitchFamily="18" charset="0"/>
                        </a:rPr>
                        <a:t>changing the OTA MAC Addresses of a set of associated CPE Client’s </a:t>
                      </a:r>
                      <a:r>
                        <a:rPr lang="en-US" sz="1100">
                          <a:solidFill>
                            <a:srgbClr val="000000"/>
                          </a:solidFill>
                          <a:effectLst/>
                          <a:latin typeface="Times New Roman" panose="02020603050405020304" pitchFamily="18" charset="0"/>
                        </a:rPr>
                        <a:t>in the BSS (those CPE Clients in Associate STA State 4) without any loss of connection.</a:t>
                      </a:r>
                      <a:endParaRPr lang="en-US" sz="1100">
                        <a:effectLst/>
                      </a:endParaRPr>
                    </a:p>
                  </a:txBody>
                  <a:tcPr marL="14033" marR="14033"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59283328"/>
                  </a:ext>
                </a:extLst>
              </a:tr>
              <a:tr h="676462">
                <a:tc vMerge="1">
                  <a:txBody>
                    <a:bodyPr/>
                    <a:lstStyle/>
                    <a:p>
                      <a:endParaRPr lang="en-US"/>
                    </a:p>
                  </a:txBody>
                  <a:tcPr/>
                </a:tc>
                <a:tc>
                  <a:txBody>
                    <a:bodyPr/>
                    <a:lstStyle/>
                    <a:p>
                      <a:pPr algn="ctr"/>
                      <a:r>
                        <a:rPr lang="en-US" sz="1100">
                          <a:solidFill>
                            <a:srgbClr val="000000"/>
                          </a:solidFill>
                          <a:effectLst/>
                          <a:latin typeface="Times New Roman" panose="02020603050405020304" pitchFamily="18" charset="0"/>
                        </a:rPr>
                        <a:t>9</a:t>
                      </a:r>
                      <a:endParaRPr lang="en-US" sz="1100">
                        <a:effectLst/>
                      </a:endParaRPr>
                    </a:p>
                  </a:txBody>
                  <a:tcPr marL="14033" marR="14033"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r>
                        <a:rPr lang="en-US" sz="1100">
                          <a:solidFill>
                            <a:srgbClr val="000000"/>
                          </a:solidFill>
                          <a:effectLst/>
                          <a:latin typeface="Times New Roman" panose="02020603050405020304" pitchFamily="18" charset="0"/>
                        </a:rPr>
                        <a:t>11bi shall define a mechanism for a CPE Client and CPE AP </a:t>
                      </a:r>
                      <a:r>
                        <a:rPr lang="en-US" sz="1100" b="1">
                          <a:solidFill>
                            <a:srgbClr val="000000"/>
                          </a:solidFill>
                          <a:effectLst/>
                          <a:latin typeface="Times New Roman" panose="02020603050405020304" pitchFamily="18" charset="0"/>
                        </a:rPr>
                        <a:t>to change the transmitted SN and the scrambler seed</a:t>
                      </a:r>
                      <a:r>
                        <a:rPr lang="en-US" sz="1100">
                          <a:solidFill>
                            <a:srgbClr val="000000"/>
                          </a:solidFill>
                          <a:effectLst/>
                          <a:latin typeface="Times New Roman" panose="02020603050405020304" pitchFamily="18" charset="0"/>
                        </a:rPr>
                        <a:t> on downlink and uplink to uncorrelated new values in Associate STA State 4, without any loss of connection when the OTA MAC address of the CPE Client is changed.</a:t>
                      </a:r>
                      <a:endParaRPr lang="en-US" sz="1100">
                        <a:effectLst/>
                      </a:endParaRPr>
                    </a:p>
                  </a:txBody>
                  <a:tcPr marL="14033" marR="14033"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77951361"/>
                  </a:ext>
                </a:extLst>
              </a:tr>
              <a:tr h="676462">
                <a:tc vMerge="1">
                  <a:txBody>
                    <a:bodyPr/>
                    <a:lstStyle/>
                    <a:p>
                      <a:endParaRPr lang="en-US"/>
                    </a:p>
                  </a:txBody>
                  <a:tcPr/>
                </a:tc>
                <a:tc>
                  <a:txBody>
                    <a:bodyPr/>
                    <a:lstStyle/>
                    <a:p>
                      <a:pPr algn="ctr"/>
                      <a:r>
                        <a:rPr lang="en-US" sz="1100">
                          <a:solidFill>
                            <a:srgbClr val="000000"/>
                          </a:solidFill>
                          <a:effectLst/>
                          <a:latin typeface="Times New Roman" panose="02020603050405020304" pitchFamily="18" charset="0"/>
                        </a:rPr>
                        <a:t>10</a:t>
                      </a:r>
                      <a:endParaRPr lang="en-US" sz="1100">
                        <a:effectLst/>
                      </a:endParaRPr>
                    </a:p>
                  </a:txBody>
                  <a:tcPr marL="14033" marR="14033"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r>
                        <a:rPr lang="en-US" sz="1100">
                          <a:solidFill>
                            <a:srgbClr val="000000"/>
                          </a:solidFill>
                          <a:effectLst/>
                          <a:latin typeface="Times New Roman" panose="02020603050405020304" pitchFamily="18" charset="0"/>
                        </a:rPr>
                        <a:t>11bi shall define a mechanism for a CPE Client and CPE AP </a:t>
                      </a:r>
                      <a:r>
                        <a:rPr lang="en-US" sz="1100" b="1">
                          <a:solidFill>
                            <a:srgbClr val="000000"/>
                          </a:solidFill>
                          <a:effectLst/>
                          <a:latin typeface="Times New Roman" panose="02020603050405020304" pitchFamily="18" charset="0"/>
                        </a:rPr>
                        <a:t>to change the transmitted PN</a:t>
                      </a:r>
                      <a:r>
                        <a:rPr lang="en-US" sz="1100">
                          <a:solidFill>
                            <a:srgbClr val="000000"/>
                          </a:solidFill>
                          <a:effectLst/>
                          <a:latin typeface="Times New Roman" panose="02020603050405020304" pitchFamily="18" charset="0"/>
                        </a:rPr>
                        <a:t> on downlink and uplink to uncorrelated new values in Associate STA State 4, without any loss of connection when the OTA MAC address of the CPE Client is changed.</a:t>
                      </a:r>
                      <a:endParaRPr lang="en-US" sz="1100">
                        <a:effectLst/>
                      </a:endParaRPr>
                    </a:p>
                  </a:txBody>
                  <a:tcPr marL="14033" marR="14033"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46566054"/>
                  </a:ext>
                </a:extLst>
              </a:tr>
              <a:tr h="676462">
                <a:tc vMerge="1">
                  <a:txBody>
                    <a:bodyPr/>
                    <a:lstStyle/>
                    <a:p>
                      <a:endParaRPr lang="en-US"/>
                    </a:p>
                  </a:txBody>
                  <a:tcPr/>
                </a:tc>
                <a:tc>
                  <a:txBody>
                    <a:bodyPr/>
                    <a:lstStyle/>
                    <a:p>
                      <a:pPr algn="ctr"/>
                      <a:r>
                        <a:rPr lang="en-US" sz="1100">
                          <a:solidFill>
                            <a:srgbClr val="000000"/>
                          </a:solidFill>
                          <a:effectLst/>
                          <a:latin typeface="Times New Roman" panose="02020603050405020304" pitchFamily="18" charset="0"/>
                        </a:rPr>
                        <a:t>11</a:t>
                      </a:r>
                      <a:endParaRPr lang="en-US" sz="1100">
                        <a:effectLst/>
                      </a:endParaRPr>
                    </a:p>
                  </a:txBody>
                  <a:tcPr marL="14033" marR="14033" marT="0" marB="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just"/>
                      <a:r>
                        <a:rPr lang="en-US" sz="1100" dirty="0">
                          <a:solidFill>
                            <a:srgbClr val="000000"/>
                          </a:solidFill>
                          <a:effectLst/>
                          <a:latin typeface="Times New Roman" panose="02020603050405020304" pitchFamily="18" charset="0"/>
                        </a:rPr>
                        <a:t>11bi shall define a mechanism for a CPE Client and CPE AP </a:t>
                      </a:r>
                      <a:r>
                        <a:rPr lang="en-US" sz="1100" b="1" dirty="0">
                          <a:solidFill>
                            <a:srgbClr val="000000"/>
                          </a:solidFill>
                          <a:effectLst/>
                          <a:latin typeface="Times New Roman" panose="02020603050405020304" pitchFamily="18" charset="0"/>
                        </a:rPr>
                        <a:t>to change the CPE Client’s AID </a:t>
                      </a:r>
                      <a:r>
                        <a:rPr lang="en-US" sz="1100" dirty="0">
                          <a:solidFill>
                            <a:srgbClr val="000000"/>
                          </a:solidFill>
                          <a:effectLst/>
                          <a:latin typeface="Times New Roman" panose="02020603050405020304" pitchFamily="18" charset="0"/>
                        </a:rPr>
                        <a:t>to an uncorrelated new value in Associate STA State 4, without any loss of connection when the OTA MAC address of the CPE Client is changed.</a:t>
                      </a:r>
                      <a:endParaRPr lang="en-US" sz="1100" dirty="0">
                        <a:effectLst/>
                      </a:endParaRPr>
                    </a:p>
                  </a:txBody>
                  <a:tcPr marL="14033" marR="14033"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42072088"/>
                  </a:ext>
                </a:extLst>
              </a:tr>
            </a:tbl>
          </a:graphicData>
        </a:graphic>
      </p:graphicFrame>
    </p:spTree>
    <p:extLst>
      <p:ext uri="{BB962C8B-B14F-4D97-AF65-F5344CB8AC3E}">
        <p14:creationId xmlns:p14="http://schemas.microsoft.com/office/powerpoint/2010/main" val="1041267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661DB-7C6E-C6B6-7022-1D03A5776FAB}"/>
              </a:ext>
            </a:extLst>
          </p:cNvPr>
          <p:cNvSpPr>
            <a:spLocks noGrp="1"/>
          </p:cNvSpPr>
          <p:nvPr>
            <p:ph type="title"/>
          </p:nvPr>
        </p:nvSpPr>
        <p:spPr>
          <a:xfrm>
            <a:off x="914401" y="685801"/>
            <a:ext cx="10361084" cy="1065213"/>
          </a:xfrm>
        </p:spPr>
        <p:txBody>
          <a:bodyPr wrap="square" anchor="ctr">
            <a:normAutofit/>
          </a:bodyPr>
          <a:lstStyle/>
          <a:p>
            <a:r>
              <a:rPr lang="en-US" dirty="0"/>
              <a:t>ANNEX: Transmission Flow with Obfuscation</a:t>
            </a:r>
          </a:p>
        </p:txBody>
      </p:sp>
      <p:pic>
        <p:nvPicPr>
          <p:cNvPr id="8" name="Picture 7">
            <a:extLst>
              <a:ext uri="{FF2B5EF4-FFF2-40B4-BE49-F238E27FC236}">
                <a16:creationId xmlns:a16="http://schemas.microsoft.com/office/drawing/2014/main" id="{7EDAECFB-CA29-774C-56FA-F9A17E53FBE6}"/>
              </a:ext>
            </a:extLst>
          </p:cNvPr>
          <p:cNvPicPr>
            <a:picLocks noChangeAspect="1"/>
          </p:cNvPicPr>
          <p:nvPr/>
        </p:nvPicPr>
        <p:blipFill>
          <a:blip r:embed="rId2"/>
          <a:stretch>
            <a:fillRect/>
          </a:stretch>
        </p:blipFill>
        <p:spPr>
          <a:xfrm>
            <a:off x="914401" y="2395635"/>
            <a:ext cx="5077884" cy="3284345"/>
          </a:xfrm>
          <a:prstGeom prst="rect">
            <a:avLst/>
          </a:prstGeom>
          <a:noFill/>
        </p:spPr>
      </p:pic>
      <p:sp>
        <p:nvSpPr>
          <p:cNvPr id="3" name="Content Placeholder 2">
            <a:extLst>
              <a:ext uri="{FF2B5EF4-FFF2-40B4-BE49-F238E27FC236}">
                <a16:creationId xmlns:a16="http://schemas.microsoft.com/office/drawing/2014/main" id="{47F65919-699C-AAFF-DE3E-1A9E0AD1A933}"/>
              </a:ext>
            </a:extLst>
          </p:cNvPr>
          <p:cNvSpPr>
            <a:spLocks noGrp="1"/>
          </p:cNvSpPr>
          <p:nvPr>
            <p:ph sz="half" idx="2"/>
          </p:nvPr>
        </p:nvSpPr>
        <p:spPr>
          <a:xfrm>
            <a:off x="6195484" y="1981201"/>
            <a:ext cx="5080000" cy="4113213"/>
          </a:xfrm>
        </p:spPr>
        <p:txBody>
          <a:bodyPr wrap="square" anchor="t">
            <a:normAutofit/>
          </a:bodyPr>
          <a:lstStyle/>
          <a:p>
            <a:pPr>
              <a:lnSpc>
                <a:spcPct val="90000"/>
              </a:lnSpc>
              <a:buFont typeface="Arial" panose="020B0604020202020204" pitchFamily="34" charset="0"/>
              <a:buChar char="•"/>
            </a:pPr>
            <a:r>
              <a:rPr lang="en-US" sz="2200"/>
              <a:t>OTA MAC Headers are obfuscated </a:t>
            </a:r>
          </a:p>
          <a:p>
            <a:pPr lvl="1">
              <a:lnSpc>
                <a:spcPct val="90000"/>
              </a:lnSpc>
              <a:buFont typeface="Arial" panose="020B0604020202020204" pitchFamily="34" charset="0"/>
              <a:buChar char="•"/>
            </a:pPr>
            <a:r>
              <a:rPr lang="en-US" sz="2200"/>
              <a:t>Offset is </a:t>
            </a:r>
            <a:r>
              <a:rPr lang="en-US" sz="2200" err="1"/>
              <a:t>XORred</a:t>
            </a:r>
            <a:r>
              <a:rPr lang="en-US" sz="2200"/>
              <a:t> on MAC Header</a:t>
            </a:r>
          </a:p>
          <a:p>
            <a:pPr lvl="1">
              <a:lnSpc>
                <a:spcPct val="90000"/>
              </a:lnSpc>
              <a:buFont typeface="Arial" panose="020B0604020202020204" pitchFamily="34" charset="0"/>
              <a:buChar char="•"/>
            </a:pPr>
            <a:r>
              <a:rPr lang="en-US" sz="2200"/>
              <a:t>Offset is calculated by the transmitter and receiver</a:t>
            </a:r>
          </a:p>
          <a:p>
            <a:pPr lvl="1">
              <a:lnSpc>
                <a:spcPct val="90000"/>
              </a:lnSpc>
              <a:buFont typeface="Arial" panose="020B0604020202020204" pitchFamily="34" charset="0"/>
              <a:buChar char="•"/>
            </a:pPr>
            <a:r>
              <a:rPr lang="en-US" sz="2200"/>
              <a:t>BA uses the obfuscated values</a:t>
            </a:r>
          </a:p>
          <a:p>
            <a:pPr>
              <a:lnSpc>
                <a:spcPct val="90000"/>
              </a:lnSpc>
              <a:buFont typeface="Arial" panose="020B0604020202020204" pitchFamily="34" charset="0"/>
              <a:buChar char="•"/>
            </a:pPr>
            <a:endParaRPr lang="en-US" sz="2200"/>
          </a:p>
          <a:p>
            <a:pPr>
              <a:lnSpc>
                <a:spcPct val="90000"/>
              </a:lnSpc>
              <a:buFont typeface="Arial" panose="020B0604020202020204" pitchFamily="34" charset="0"/>
              <a:buChar char="•"/>
            </a:pPr>
            <a:r>
              <a:rPr lang="en-US" sz="2200"/>
              <a:t>The offset remains the same until explicit or periodic change</a:t>
            </a:r>
          </a:p>
          <a:p>
            <a:pPr lvl="1">
              <a:lnSpc>
                <a:spcPct val="90000"/>
              </a:lnSpc>
              <a:buFont typeface="Arial" panose="020B0604020202020204" pitchFamily="34" charset="0"/>
              <a:buChar char="•"/>
            </a:pPr>
            <a:r>
              <a:rPr lang="en-US" sz="2200"/>
              <a:t>No offset change during an ongoing TXOP, because eavesdropper would detect how the addresses change</a:t>
            </a:r>
          </a:p>
        </p:txBody>
      </p:sp>
      <p:sp>
        <p:nvSpPr>
          <p:cNvPr id="6" name="Date Placeholder 5">
            <a:extLst>
              <a:ext uri="{FF2B5EF4-FFF2-40B4-BE49-F238E27FC236}">
                <a16:creationId xmlns:a16="http://schemas.microsoft.com/office/drawing/2014/main" id="{1024677F-7409-0C6B-915E-9889F9517101}"/>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March 2024</a:t>
            </a:r>
            <a:endParaRPr lang="en-GB"/>
          </a:p>
        </p:txBody>
      </p:sp>
      <p:sp>
        <p:nvSpPr>
          <p:cNvPr id="5" name="Footer Placeholder 4">
            <a:extLst>
              <a:ext uri="{FF2B5EF4-FFF2-40B4-BE49-F238E27FC236}">
                <a16:creationId xmlns:a16="http://schemas.microsoft.com/office/drawing/2014/main" id="{2AADDA53-9691-F57D-3D14-995C16B16B0F}"/>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Jarkko Kneckt, Apple</a:t>
            </a:r>
          </a:p>
        </p:txBody>
      </p:sp>
      <p:sp>
        <p:nvSpPr>
          <p:cNvPr id="4" name="Slide Number Placeholder 3">
            <a:extLst>
              <a:ext uri="{FF2B5EF4-FFF2-40B4-BE49-F238E27FC236}">
                <a16:creationId xmlns:a16="http://schemas.microsoft.com/office/drawing/2014/main" id="{C756E7D5-8CE9-4918-1016-C5EFA4764B38}"/>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9</a:t>
            </a:fld>
            <a:endParaRPr lang="en-GB"/>
          </a:p>
        </p:txBody>
      </p:sp>
    </p:spTree>
    <p:extLst>
      <p:ext uri="{BB962C8B-B14F-4D97-AF65-F5344CB8AC3E}">
        <p14:creationId xmlns:p14="http://schemas.microsoft.com/office/powerpoint/2010/main" val="3628065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69530</TotalTime>
  <Words>1533</Words>
  <Application>Microsoft Macintosh PowerPoint</Application>
  <PresentationFormat>Widescreen</PresentationFormat>
  <Paragraphs>172</Paragraphs>
  <Slides>11</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 Unicode MS</vt:lpstr>
      <vt:lpstr>Arial</vt:lpstr>
      <vt:lpstr>Helvetica</vt:lpstr>
      <vt:lpstr>Helvetica Neue</vt:lpstr>
      <vt:lpstr>Times New Roman</vt:lpstr>
      <vt:lpstr>Office Theme</vt:lpstr>
      <vt:lpstr>Microsoft Word 97 - 2004 Document</vt:lpstr>
      <vt:lpstr>Periodic Obfuscation </vt:lpstr>
      <vt:lpstr>Abstract</vt:lpstr>
      <vt:lpstr>Obfuscation Alternatives </vt:lpstr>
      <vt:lpstr>Proposal: BSS-Specific Periodic Obfuscation</vt:lpstr>
      <vt:lpstr>Proposal: AID Obfuscation </vt:lpstr>
      <vt:lpstr>Proposal: MAC Header Obfuscation </vt:lpstr>
      <vt:lpstr>Thank you!  Benefits of the Periodic Obfuscation</vt:lpstr>
      <vt:lpstr> ANNEX, This submission meets 16 802.11bi Requirements [23/892r3]</vt:lpstr>
      <vt:lpstr>ANNEX: Transmission Flow with Obfuscation</vt:lpstr>
      <vt:lpstr>ANNEX: Explicit Obfuscation Alternatives </vt:lpstr>
      <vt:lpstr>ANNEX: Offset Calculation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Periodic Obfuscation </dc:title>
  <dc:subject/>
  <dc:creator>Jarkko Kneckt</dc:creator>
  <cp:keywords/>
  <dc:description/>
  <cp:lastModifiedBy>Jarkko Kneckt</cp:lastModifiedBy>
  <cp:revision>41</cp:revision>
  <cp:lastPrinted>1601-01-01T00:00:00Z</cp:lastPrinted>
  <dcterms:created xsi:type="dcterms:W3CDTF">2024-01-12T15:53:22Z</dcterms:created>
  <dcterms:modified xsi:type="dcterms:W3CDTF">2024-03-12T01:08:08Z</dcterms:modified>
  <cp:category>Jarkko Kneckt, Apple</cp:category>
</cp:coreProperties>
</file>