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0" r:id="rId2"/>
    <p:sldId id="743" r:id="rId3"/>
    <p:sldId id="754" r:id="rId4"/>
    <p:sldId id="765" r:id="rId5"/>
    <p:sldId id="767" r:id="rId6"/>
    <p:sldId id="766" r:id="rId7"/>
    <p:sldId id="769" r:id="rId8"/>
    <p:sldId id="770" r:id="rId9"/>
    <p:sldId id="771"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80" y="52"/>
      </p:cViewPr>
      <p:guideLst>
        <p:guide orient="horz" pos="2160"/>
        <p:guide pos="2880"/>
      </p:guideLst>
    </p:cSldViewPr>
  </p:slideViewPr>
  <p:notesTextViewPr>
    <p:cViewPr>
      <p:scale>
        <a:sx n="1" d="1"/>
        <a:sy n="1" d="1"/>
      </p:scale>
      <p:origin x="0" y="0"/>
    </p:cViewPr>
  </p:notesTextViewPr>
  <p:notesViewPr>
    <p:cSldViewPr snapToGrid="0">
      <p:cViewPr varScale="1">
        <p:scale>
          <a:sx n="119" d="100"/>
          <a:sy n="119" d="100"/>
        </p:scale>
        <p:origin x="503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B163A44F-35D6-480E-A585-E8EEC20C1909}"/>
    <pc:docChg chg="undo custSel addSld modSld modMainMaster">
      <pc:chgData name="Sherief Helwa" userId="c6299973-2e88-4f67-9e93-bade1b850725" providerId="ADAL" clId="{B163A44F-35D6-480E-A585-E8EEC20C1909}" dt="2024-09-09T20:24:43.200" v="49" actId="20577"/>
      <pc:docMkLst>
        <pc:docMk/>
      </pc:docMkLst>
      <pc:sldChg chg="modSp mod">
        <pc:chgData name="Sherief Helwa" userId="c6299973-2e88-4f67-9e93-bade1b850725" providerId="ADAL" clId="{B163A44F-35D6-480E-A585-E8EEC20C1909}" dt="2024-09-09T20:24:43.200" v="49" actId="20577"/>
        <pc:sldMkLst>
          <pc:docMk/>
          <pc:sldMk cId="1089148663" sldId="270"/>
        </pc:sldMkLst>
        <pc:spChg chg="mod">
          <ac:chgData name="Sherief Helwa" userId="c6299973-2e88-4f67-9e93-bade1b850725" providerId="ADAL" clId="{B163A44F-35D6-480E-A585-E8EEC20C1909}" dt="2024-09-09T20:24:43.200" v="49" actId="20577"/>
          <ac:spMkLst>
            <pc:docMk/>
            <pc:sldMk cId="1089148663" sldId="270"/>
            <ac:spMk id="7" creationId="{00000000-0000-0000-0000-000000000000}"/>
          </ac:spMkLst>
        </pc:spChg>
      </pc:sldChg>
      <pc:sldChg chg="modSp mod">
        <pc:chgData name="Sherief Helwa" userId="c6299973-2e88-4f67-9e93-bade1b850725" providerId="ADAL" clId="{B163A44F-35D6-480E-A585-E8EEC20C1909}" dt="2024-09-09T20:08:29.354" v="45" actId="20577"/>
        <pc:sldMkLst>
          <pc:docMk/>
          <pc:sldMk cId="3129101978" sldId="765"/>
        </pc:sldMkLst>
        <pc:spChg chg="mod">
          <ac:chgData name="Sherief Helwa" userId="c6299973-2e88-4f67-9e93-bade1b850725" providerId="ADAL" clId="{B163A44F-35D6-480E-A585-E8EEC20C1909}" dt="2024-09-09T20:08:29.354" v="45" actId="20577"/>
          <ac:spMkLst>
            <pc:docMk/>
            <pc:sldMk cId="3129101978" sldId="765"/>
            <ac:spMk id="3" creationId="{FC1780DC-21BD-ECEA-BE79-930D35F72E18}"/>
          </ac:spMkLst>
        </pc:spChg>
      </pc:sldChg>
      <pc:sldChg chg="modSp add mod">
        <pc:chgData name="Sherief Helwa" userId="c6299973-2e88-4f67-9e93-bade1b850725" providerId="ADAL" clId="{B163A44F-35D6-480E-A585-E8EEC20C1909}" dt="2024-09-09T19:53:57.060" v="26" actId="404"/>
        <pc:sldMkLst>
          <pc:docMk/>
          <pc:sldMk cId="1222860421" sldId="770"/>
        </pc:sldMkLst>
        <pc:spChg chg="mod">
          <ac:chgData name="Sherief Helwa" userId="c6299973-2e88-4f67-9e93-bade1b850725" providerId="ADAL" clId="{B163A44F-35D6-480E-A585-E8EEC20C1909}" dt="2024-09-09T19:52:36.853" v="12" actId="20577"/>
          <ac:spMkLst>
            <pc:docMk/>
            <pc:sldMk cId="1222860421" sldId="770"/>
            <ac:spMk id="2" creationId="{8603CFAC-F586-9D38-B7EF-513E6C2246AD}"/>
          </ac:spMkLst>
        </pc:spChg>
        <pc:spChg chg="mod">
          <ac:chgData name="Sherief Helwa" userId="c6299973-2e88-4f67-9e93-bade1b850725" providerId="ADAL" clId="{B163A44F-35D6-480E-A585-E8EEC20C1909}" dt="2024-09-09T19:53:57.060" v="26" actId="404"/>
          <ac:spMkLst>
            <pc:docMk/>
            <pc:sldMk cId="1222860421" sldId="770"/>
            <ac:spMk id="3" creationId="{FC1780DC-21BD-ECEA-BE79-930D35F72E18}"/>
          </ac:spMkLst>
        </pc:spChg>
      </pc:sldChg>
      <pc:sldChg chg="modSp add mod">
        <pc:chgData name="Sherief Helwa" userId="c6299973-2e88-4f67-9e93-bade1b850725" providerId="ADAL" clId="{B163A44F-35D6-480E-A585-E8EEC20C1909}" dt="2024-09-09T20:04:54.431" v="38" actId="20577"/>
        <pc:sldMkLst>
          <pc:docMk/>
          <pc:sldMk cId="729850705" sldId="771"/>
        </pc:sldMkLst>
        <pc:spChg chg="mod">
          <ac:chgData name="Sherief Helwa" userId="c6299973-2e88-4f67-9e93-bade1b850725" providerId="ADAL" clId="{B163A44F-35D6-480E-A585-E8EEC20C1909}" dt="2024-09-09T19:52:59.386" v="23" actId="20577"/>
          <ac:spMkLst>
            <pc:docMk/>
            <pc:sldMk cId="729850705" sldId="771"/>
            <ac:spMk id="2" creationId="{8603CFAC-F586-9D38-B7EF-513E6C2246AD}"/>
          </ac:spMkLst>
        </pc:spChg>
        <pc:spChg chg="mod">
          <ac:chgData name="Sherief Helwa" userId="c6299973-2e88-4f67-9e93-bade1b850725" providerId="ADAL" clId="{B163A44F-35D6-480E-A585-E8EEC20C1909}" dt="2024-09-09T20:04:54.431" v="38" actId="20577"/>
          <ac:spMkLst>
            <pc:docMk/>
            <pc:sldMk cId="729850705" sldId="771"/>
            <ac:spMk id="3" creationId="{FC1780DC-21BD-ECEA-BE79-930D35F72E18}"/>
          </ac:spMkLst>
        </pc:spChg>
      </pc:sldChg>
      <pc:sldMasterChg chg="modSp mod">
        <pc:chgData name="Sherief Helwa" userId="c6299973-2e88-4f67-9e93-bade1b850725" providerId="ADAL" clId="{B163A44F-35D6-480E-A585-E8EEC20C1909}" dt="2024-09-09T20:24:26.841" v="47" actId="20577"/>
        <pc:sldMasterMkLst>
          <pc:docMk/>
          <pc:sldMasterMk cId="0" sldId="2147483648"/>
        </pc:sldMasterMkLst>
        <pc:spChg chg="mod">
          <ac:chgData name="Sherief Helwa" userId="c6299973-2e88-4f67-9e93-bade1b850725" providerId="ADAL" clId="{B163A44F-35D6-480E-A585-E8EEC20C1909}" dt="2024-09-09T20:24:26.841" v="47" actId="20577"/>
          <ac:spMkLst>
            <pc:docMk/>
            <pc:sldMasterMk cId="0" sldId="2147483648"/>
            <ac:spMk id="1031" creationId="{00000000-0000-0000-0000-000000000000}"/>
          </ac:spMkLst>
        </pc:spChg>
      </pc:sldMasterChg>
    </pc:docChg>
  </pc:docChgLst>
  <pc:docChgLst>
    <pc:chgData name="Alfred Asterjadhi" userId="39de57b9-85c0-4fd1-aaac-8ca2b6560ad0" providerId="ADAL" clId="{1C81DB3E-3835-4DB7-97E0-A402926972FB}"/>
    <pc:docChg chg="undo custSel delSld modSld">
      <pc:chgData name="Alfred Asterjadhi" userId="39de57b9-85c0-4fd1-aaac-8ca2b6560ad0" providerId="ADAL" clId="{1C81DB3E-3835-4DB7-97E0-A402926972FB}" dt="2024-09-08T19:31:04.828" v="693" actId="20577"/>
      <pc:docMkLst>
        <pc:docMk/>
      </pc:docMkLst>
      <pc:sldChg chg="modSp mod">
        <pc:chgData name="Alfred Asterjadhi" userId="39de57b9-85c0-4fd1-aaac-8ca2b6560ad0" providerId="ADAL" clId="{1C81DB3E-3835-4DB7-97E0-A402926972FB}" dt="2024-09-08T19:23:00.402" v="105" actId="20577"/>
        <pc:sldMkLst>
          <pc:docMk/>
          <pc:sldMk cId="2969869617" sldId="754"/>
        </pc:sldMkLst>
        <pc:spChg chg="mod">
          <ac:chgData name="Alfred Asterjadhi" userId="39de57b9-85c0-4fd1-aaac-8ca2b6560ad0" providerId="ADAL" clId="{1C81DB3E-3835-4DB7-97E0-A402926972FB}" dt="2024-09-08T19:23:00.402" v="105" actId="20577"/>
          <ac:spMkLst>
            <pc:docMk/>
            <pc:sldMk cId="2969869617" sldId="754"/>
            <ac:spMk id="3" creationId="{FC1780DC-21BD-ECEA-BE79-930D35F72E18}"/>
          </ac:spMkLst>
        </pc:spChg>
      </pc:sldChg>
      <pc:sldChg chg="modSp mod">
        <pc:chgData name="Alfred Asterjadhi" userId="39de57b9-85c0-4fd1-aaac-8ca2b6560ad0" providerId="ADAL" clId="{1C81DB3E-3835-4DB7-97E0-A402926972FB}" dt="2024-09-08T19:24:33.326" v="119" actId="313"/>
        <pc:sldMkLst>
          <pc:docMk/>
          <pc:sldMk cId="3129101978" sldId="765"/>
        </pc:sldMkLst>
        <pc:spChg chg="mod">
          <ac:chgData name="Alfred Asterjadhi" userId="39de57b9-85c0-4fd1-aaac-8ca2b6560ad0" providerId="ADAL" clId="{1C81DB3E-3835-4DB7-97E0-A402926972FB}" dt="2024-09-08T19:24:33.326" v="119" actId="313"/>
          <ac:spMkLst>
            <pc:docMk/>
            <pc:sldMk cId="3129101978" sldId="765"/>
            <ac:spMk id="3" creationId="{FC1780DC-21BD-ECEA-BE79-930D35F72E18}"/>
          </ac:spMkLst>
        </pc:spChg>
      </pc:sldChg>
      <pc:sldChg chg="modSp mod">
        <pc:chgData name="Alfred Asterjadhi" userId="39de57b9-85c0-4fd1-aaac-8ca2b6560ad0" providerId="ADAL" clId="{1C81DB3E-3835-4DB7-97E0-A402926972FB}" dt="2024-09-08T19:30:19.775" v="672" actId="20577"/>
        <pc:sldMkLst>
          <pc:docMk/>
          <pc:sldMk cId="1208994890" sldId="766"/>
        </pc:sldMkLst>
        <pc:spChg chg="mod">
          <ac:chgData name="Alfred Asterjadhi" userId="39de57b9-85c0-4fd1-aaac-8ca2b6560ad0" providerId="ADAL" clId="{1C81DB3E-3835-4DB7-97E0-A402926972FB}" dt="2024-09-08T19:30:19.775" v="672" actId="20577"/>
          <ac:spMkLst>
            <pc:docMk/>
            <pc:sldMk cId="1208994890" sldId="766"/>
            <ac:spMk id="3" creationId="{FC1780DC-21BD-ECEA-BE79-930D35F72E18}"/>
          </ac:spMkLst>
        </pc:spChg>
      </pc:sldChg>
      <pc:sldChg chg="modSp mod">
        <pc:chgData name="Alfred Asterjadhi" userId="39de57b9-85c0-4fd1-aaac-8ca2b6560ad0" providerId="ADAL" clId="{1C81DB3E-3835-4DB7-97E0-A402926972FB}" dt="2024-09-08T19:27:10.640" v="294" actId="20577"/>
        <pc:sldMkLst>
          <pc:docMk/>
          <pc:sldMk cId="2781624558" sldId="767"/>
        </pc:sldMkLst>
        <pc:spChg chg="mod">
          <ac:chgData name="Alfred Asterjadhi" userId="39de57b9-85c0-4fd1-aaac-8ca2b6560ad0" providerId="ADAL" clId="{1C81DB3E-3835-4DB7-97E0-A402926972FB}" dt="2024-09-08T19:27:10.640" v="294" actId="20577"/>
          <ac:spMkLst>
            <pc:docMk/>
            <pc:sldMk cId="2781624558" sldId="767"/>
            <ac:spMk id="3" creationId="{FC1780DC-21BD-ECEA-BE79-930D35F72E18}"/>
          </ac:spMkLst>
        </pc:spChg>
      </pc:sldChg>
      <pc:sldChg chg="del">
        <pc:chgData name="Alfred Asterjadhi" userId="39de57b9-85c0-4fd1-aaac-8ca2b6560ad0" providerId="ADAL" clId="{1C81DB3E-3835-4DB7-97E0-A402926972FB}" dt="2024-09-08T19:27:40.176" v="295" actId="47"/>
        <pc:sldMkLst>
          <pc:docMk/>
          <pc:sldMk cId="2975868899" sldId="768"/>
        </pc:sldMkLst>
      </pc:sldChg>
      <pc:sldChg chg="modSp mod">
        <pc:chgData name="Alfred Asterjadhi" userId="39de57b9-85c0-4fd1-aaac-8ca2b6560ad0" providerId="ADAL" clId="{1C81DB3E-3835-4DB7-97E0-A402926972FB}" dt="2024-09-08T19:31:04.828" v="693" actId="20577"/>
        <pc:sldMkLst>
          <pc:docMk/>
          <pc:sldMk cId="673279311" sldId="769"/>
        </pc:sldMkLst>
        <pc:spChg chg="mod">
          <ac:chgData name="Alfred Asterjadhi" userId="39de57b9-85c0-4fd1-aaac-8ca2b6560ad0" providerId="ADAL" clId="{1C81DB3E-3835-4DB7-97E0-A402926972FB}" dt="2024-09-08T19:31:04.828" v="693" actId="20577"/>
          <ac:spMkLst>
            <pc:docMk/>
            <pc:sldMk cId="673279311" sldId="769"/>
            <ac:spMk id="3" creationId="{FC1780DC-21BD-ECEA-BE79-930D35F72E1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September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September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620321" y="6475413"/>
            <a:ext cx="19236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2024</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September 2024</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802.11-24/0544r1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Power Save Protocols for UHR – Follow Up</a:t>
            </a:r>
          </a:p>
        </p:txBody>
      </p:sp>
      <p:sp>
        <p:nvSpPr>
          <p:cNvPr id="4" name="Date Placeholder 3"/>
          <p:cNvSpPr>
            <a:spLocks noGrp="1"/>
          </p:cNvSpPr>
          <p:nvPr>
            <p:ph type="dt" sz="half" idx="2"/>
          </p:nvPr>
        </p:nvSpPr>
        <p:spPr>
          <a:xfrm>
            <a:off x="696913" y="332601"/>
            <a:ext cx="1579600" cy="276999"/>
          </a:xfrm>
        </p:spPr>
        <p:txBody>
          <a:bodyPr/>
          <a:lstStyle/>
          <a:p>
            <a:pPr>
              <a:defRPr/>
            </a:pPr>
            <a:r>
              <a:rPr lang="en-US" dirty="0"/>
              <a:t>September 2024</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2024-09-09</a:t>
            </a:r>
            <a:endParaRPr lang="en-US" sz="2000" b="0" dirty="0"/>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a:xfrm>
            <a:off x="685800" y="1600200"/>
            <a:ext cx="7772400" cy="4876800"/>
          </a:xfrm>
        </p:spPr>
        <p:txBody>
          <a:bodyPr/>
          <a:lstStyle/>
          <a:p>
            <a:r>
              <a:rPr lang="en-US" dirty="0"/>
              <a:t>Power save is one important topic that is being addressed in UHR by introducing multiple protocols such as:</a:t>
            </a:r>
          </a:p>
          <a:p>
            <a:pPr lvl="1"/>
            <a:r>
              <a:rPr lang="en-US" dirty="0"/>
              <a:t>Short-term PS schemes:</a:t>
            </a:r>
          </a:p>
          <a:p>
            <a:pPr lvl="2"/>
            <a:r>
              <a:rPr lang="en-US" dirty="0"/>
              <a:t>Dynamic PS (DPS): A STA can switch back and forth between High Capability (HC) and Low Capability (LC) modes using control-level signaling to save power.</a:t>
            </a:r>
          </a:p>
          <a:p>
            <a:pPr lvl="2"/>
            <a:r>
              <a:rPr lang="en-US" dirty="0"/>
              <a:t>Cross-link PS: Giving an MLD STA the flexibility to enable/disable PS mode on different links while reporting its links PS status to its associated AP MLD using one active link.</a:t>
            </a:r>
          </a:p>
          <a:p>
            <a:pPr lvl="1"/>
            <a:r>
              <a:rPr lang="en-US" dirty="0"/>
              <a:t>Long-term PS schemes:</a:t>
            </a:r>
          </a:p>
          <a:p>
            <a:pPr lvl="2"/>
            <a:r>
              <a:rPr lang="en-US" dirty="0"/>
              <a:t>Scheduled PS: TWT-like scheme that let a STA go into doze mode and switch back to active mode at a scheduled/preannounced time.</a:t>
            </a:r>
          </a:p>
          <a:p>
            <a:r>
              <a:rPr lang="en-US" dirty="0"/>
              <a:t>In this contribution, we continue our discussion on DPS and make proposals for further details.</a:t>
            </a:r>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spTree>
    <p:extLst>
      <p:ext uri="{BB962C8B-B14F-4D97-AF65-F5344CB8AC3E}">
        <p14:creationId xmlns:p14="http://schemas.microsoft.com/office/powerpoint/2010/main" val="221003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DPS Protocol and Open Items</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r>
              <a:rPr lang="en-US" sz="1600" dirty="0"/>
              <a:t>The DPS protocol can summarized as follows:</a:t>
            </a:r>
          </a:p>
          <a:p>
            <a:pPr lvl="1"/>
            <a:r>
              <a:rPr lang="en-US" sz="1400" dirty="0"/>
              <a:t>A STA can enable the DPS protocol using management-level signaling.</a:t>
            </a:r>
          </a:p>
          <a:p>
            <a:pPr lvl="1"/>
            <a:r>
              <a:rPr lang="en-US" sz="1400" dirty="0"/>
              <a:t>A STA with DPS mode enabled, is expected to operate in a LC mode.</a:t>
            </a:r>
          </a:p>
          <a:p>
            <a:pPr lvl="1"/>
            <a:r>
              <a:rPr lang="en-US" sz="1400" dirty="0"/>
              <a:t>The peer STA of the DPS STA needs to initiate frame exchanges/TXOPs with an ICF which requests the DPS STA to switch to HC mode.</a:t>
            </a:r>
          </a:p>
          <a:p>
            <a:pPr lvl="1"/>
            <a:r>
              <a:rPr lang="en-US" sz="1400" dirty="0"/>
              <a:t>The DPS STA responds with and ICR frame confirming HC operation.</a:t>
            </a:r>
            <a:endParaRPr lang="en-US" sz="1400" dirty="0">
              <a:cs typeface="Times New Roman"/>
            </a:endParaRPr>
          </a:p>
          <a:p>
            <a:pPr lvl="1"/>
            <a:r>
              <a:rPr lang="en-US" sz="1400" dirty="0"/>
              <a:t>The ICF frame may need to include padding to give enough time to the DPS STA for transition from LC to HC modes.</a:t>
            </a:r>
          </a:p>
          <a:p>
            <a:pPr lvl="1"/>
            <a:r>
              <a:rPr lang="en-US" sz="1400" dirty="0"/>
              <a:t>To successfully transition from LC to HC during padding period, the DPS STA needs to error check the frame first, hence the need for an intermediate FCS field prior to padding.</a:t>
            </a:r>
          </a:p>
          <a:p>
            <a:r>
              <a:rPr lang="en-US" sz="1600" dirty="0"/>
              <a:t>Open items we address in this contribution:</a:t>
            </a:r>
          </a:p>
          <a:p>
            <a:pPr lvl="1"/>
            <a:r>
              <a:rPr lang="en-US" sz="1400" dirty="0"/>
              <a:t>Intermediate FCS presence for DPS and location of intermediate FCS in ICF.</a:t>
            </a:r>
          </a:p>
          <a:p>
            <a:pPr lvl="1"/>
            <a:r>
              <a:rPr lang="en-US" sz="1400" dirty="0"/>
              <a:t>Padding details.</a:t>
            </a:r>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pic>
        <p:nvPicPr>
          <p:cNvPr id="9" name="Picture 8">
            <a:extLst>
              <a:ext uri="{FF2B5EF4-FFF2-40B4-BE49-F238E27FC236}">
                <a16:creationId xmlns:a16="http://schemas.microsoft.com/office/drawing/2014/main" id="{9241027E-2927-775D-1EB6-4ECA756A7B1C}"/>
              </a:ext>
            </a:extLst>
          </p:cNvPr>
          <p:cNvPicPr>
            <a:picLocks noChangeAspect="1"/>
          </p:cNvPicPr>
          <p:nvPr/>
        </p:nvPicPr>
        <p:blipFill>
          <a:blip r:embed="rId2"/>
          <a:stretch>
            <a:fillRect/>
          </a:stretch>
        </p:blipFill>
        <p:spPr>
          <a:xfrm>
            <a:off x="1931189" y="4908867"/>
            <a:ext cx="5357821" cy="1491933"/>
          </a:xfrm>
          <a:prstGeom prst="rect">
            <a:avLst/>
          </a:prstGeom>
        </p:spPr>
      </p:pic>
    </p:spTree>
    <p:extLst>
      <p:ext uri="{BB962C8B-B14F-4D97-AF65-F5344CB8AC3E}">
        <p14:creationId xmlns:p14="http://schemas.microsoft.com/office/powerpoint/2010/main" val="296986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Intermediate FCS location within ICF</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r>
              <a:rPr lang="en-US" dirty="0"/>
              <a:t>In DPS operation, the fields needed in the ICF are:</a:t>
            </a:r>
          </a:p>
          <a:p>
            <a:pPr lvl="1"/>
            <a:r>
              <a:rPr lang="en-US" dirty="0"/>
              <a:t>Padding (long enough to fulfill the DPS STA request).</a:t>
            </a:r>
          </a:p>
          <a:p>
            <a:pPr lvl="1"/>
            <a:r>
              <a:rPr lang="en-US" dirty="0"/>
              <a:t>Intermediate FCS preceding the padding field (when padding is needed).</a:t>
            </a:r>
          </a:p>
          <a:p>
            <a:r>
              <a:rPr lang="en-US" dirty="0"/>
              <a:t>In case a Trigger frame variant is used as an ICF, we discuss two methods on how to include the Intermediate FCS and Padding subfields in the Trigger frame.</a:t>
            </a:r>
          </a:p>
          <a:p>
            <a:r>
              <a:rPr lang="en-US" dirty="0"/>
              <a:t>Option 1:</a:t>
            </a:r>
          </a:p>
          <a:p>
            <a:pPr lvl="1"/>
            <a:r>
              <a:rPr lang="en-US" dirty="0"/>
              <a:t>Include the Intermediate FCS subfield in a “special” User Info field.</a:t>
            </a:r>
          </a:p>
          <a:p>
            <a:pPr lvl="1"/>
            <a:r>
              <a:rPr lang="en-US" dirty="0"/>
              <a:t>Use the Trigger frame padding to add sufficient padding duration for DPS.</a:t>
            </a:r>
          </a:p>
          <a:p>
            <a:pPr lvl="1"/>
            <a:endParaRPr lang="en-US" sz="1600" dirty="0"/>
          </a:p>
          <a:p>
            <a:endParaRPr lang="en-US" sz="1800" dirty="0"/>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graphicFrame>
        <p:nvGraphicFramePr>
          <p:cNvPr id="7" name="Table 6">
            <a:extLst>
              <a:ext uri="{FF2B5EF4-FFF2-40B4-BE49-F238E27FC236}">
                <a16:creationId xmlns:a16="http://schemas.microsoft.com/office/drawing/2014/main" id="{7AF6CDD1-CA37-2347-8C19-1999013C8A2C}"/>
              </a:ext>
            </a:extLst>
          </p:cNvPr>
          <p:cNvGraphicFramePr>
            <a:graphicFrameLocks noGrp="1"/>
          </p:cNvGraphicFramePr>
          <p:nvPr>
            <p:extLst>
              <p:ext uri="{D42A27DB-BD31-4B8C-83A1-F6EECF244321}">
                <p14:modId xmlns:p14="http://schemas.microsoft.com/office/powerpoint/2010/main" val="490471025"/>
              </p:ext>
            </p:extLst>
          </p:nvPr>
        </p:nvGraphicFramePr>
        <p:xfrm>
          <a:off x="1117600" y="4739640"/>
          <a:ext cx="7130815" cy="518160"/>
        </p:xfrm>
        <a:graphic>
          <a:graphicData uri="http://schemas.openxmlformats.org/drawingml/2006/table">
            <a:tbl>
              <a:tblPr firstRow="1" bandRow="1">
                <a:tableStyleId>{5940675A-B579-460E-94D1-54222C63F5DA}</a:tableStyleId>
              </a:tblPr>
              <a:tblGrid>
                <a:gridCol w="954256">
                  <a:extLst>
                    <a:ext uri="{9D8B030D-6E8A-4147-A177-3AD203B41FA5}">
                      <a16:colId xmlns:a16="http://schemas.microsoft.com/office/drawing/2014/main" val="1531197301"/>
                    </a:ext>
                  </a:extLst>
                </a:gridCol>
                <a:gridCol w="819126">
                  <a:extLst>
                    <a:ext uri="{9D8B030D-6E8A-4147-A177-3AD203B41FA5}">
                      <a16:colId xmlns:a16="http://schemas.microsoft.com/office/drawing/2014/main" val="4067686609"/>
                    </a:ext>
                  </a:extLst>
                </a:gridCol>
                <a:gridCol w="747795">
                  <a:extLst>
                    <a:ext uri="{9D8B030D-6E8A-4147-A177-3AD203B41FA5}">
                      <a16:colId xmlns:a16="http://schemas.microsoft.com/office/drawing/2014/main" val="3772163710"/>
                    </a:ext>
                  </a:extLst>
                </a:gridCol>
                <a:gridCol w="783349">
                  <a:extLst>
                    <a:ext uri="{9D8B030D-6E8A-4147-A177-3AD203B41FA5}">
                      <a16:colId xmlns:a16="http://schemas.microsoft.com/office/drawing/2014/main" val="56056168"/>
                    </a:ext>
                  </a:extLst>
                </a:gridCol>
                <a:gridCol w="1139335">
                  <a:extLst>
                    <a:ext uri="{9D8B030D-6E8A-4147-A177-3AD203B41FA5}">
                      <a16:colId xmlns:a16="http://schemas.microsoft.com/office/drawing/2014/main" val="3555593489"/>
                    </a:ext>
                  </a:extLst>
                </a:gridCol>
                <a:gridCol w="1120256">
                  <a:extLst>
                    <a:ext uri="{9D8B030D-6E8A-4147-A177-3AD203B41FA5}">
                      <a16:colId xmlns:a16="http://schemas.microsoft.com/office/drawing/2014/main" val="282001137"/>
                    </a:ext>
                  </a:extLst>
                </a:gridCol>
                <a:gridCol w="783349">
                  <a:extLst>
                    <a:ext uri="{9D8B030D-6E8A-4147-A177-3AD203B41FA5}">
                      <a16:colId xmlns:a16="http://schemas.microsoft.com/office/drawing/2014/main" val="3074675660"/>
                    </a:ext>
                  </a:extLst>
                </a:gridCol>
                <a:gridCol w="783349">
                  <a:extLst>
                    <a:ext uri="{9D8B030D-6E8A-4147-A177-3AD203B41FA5}">
                      <a16:colId xmlns:a16="http://schemas.microsoft.com/office/drawing/2014/main" val="3619269191"/>
                    </a:ext>
                  </a:extLst>
                </a:gridCol>
              </a:tblGrid>
              <a:tr h="494146">
                <a:tc>
                  <a:txBody>
                    <a:bodyPr/>
                    <a:lstStyle/>
                    <a:p>
                      <a:pPr algn="ctr"/>
                      <a:r>
                        <a:rPr lang="en-US" sz="1400"/>
                        <a:t>Frame Control</a:t>
                      </a:r>
                    </a:p>
                  </a:txBody>
                  <a:tcPr anchor="ctr"/>
                </a:tc>
                <a:tc>
                  <a:txBody>
                    <a:bodyPr/>
                    <a:lstStyle/>
                    <a:p>
                      <a:pPr algn="ctr"/>
                      <a:r>
                        <a:rPr lang="en-US" sz="1400"/>
                        <a:t>Duration</a:t>
                      </a:r>
                    </a:p>
                  </a:txBody>
                  <a:tcPr anchor="ctr"/>
                </a:tc>
                <a:tc>
                  <a:txBody>
                    <a:bodyPr/>
                    <a:lstStyle/>
                    <a:p>
                      <a:pPr algn="ctr"/>
                      <a:r>
                        <a:rPr lang="en-US" sz="1400"/>
                        <a:t>RA</a:t>
                      </a:r>
                    </a:p>
                  </a:txBody>
                  <a:tcPr anchor="ctr"/>
                </a:tc>
                <a:tc>
                  <a:txBody>
                    <a:bodyPr/>
                    <a:lstStyle/>
                    <a:p>
                      <a:pPr algn="ctr"/>
                      <a:r>
                        <a:rPr lang="en-US" sz="1400"/>
                        <a:t>TA</a:t>
                      </a:r>
                    </a:p>
                  </a:txBody>
                  <a:tcPr anchor="ctr"/>
                </a:tc>
                <a:tc>
                  <a:txBody>
                    <a:bodyPr/>
                    <a:lstStyle/>
                    <a:p>
                      <a:pPr algn="ctr"/>
                      <a:r>
                        <a:rPr lang="en-US" sz="1400" dirty="0"/>
                        <a:t>Common Info</a:t>
                      </a:r>
                    </a:p>
                  </a:txBody>
                  <a:tcPr anchor="ctr"/>
                </a:tc>
                <a:tc>
                  <a:txBody>
                    <a:bodyPr/>
                    <a:lstStyle/>
                    <a:p>
                      <a:pPr algn="ctr"/>
                      <a:r>
                        <a:rPr lang="en-US" sz="1400"/>
                        <a:t>User Info List</a:t>
                      </a:r>
                    </a:p>
                  </a:txBody>
                  <a:tcPr anchor="ctr"/>
                </a:tc>
                <a:tc>
                  <a:txBody>
                    <a:bodyPr/>
                    <a:lstStyle/>
                    <a:p>
                      <a:pPr algn="ctr"/>
                      <a:r>
                        <a:rPr lang="en-US" sz="1400"/>
                        <a:t>Padding</a:t>
                      </a:r>
                    </a:p>
                  </a:txBody>
                  <a:tcPr anchor="ctr"/>
                </a:tc>
                <a:tc>
                  <a:txBody>
                    <a:bodyPr/>
                    <a:lstStyle/>
                    <a:p>
                      <a:pPr algn="ctr"/>
                      <a:r>
                        <a:rPr lang="en-US" sz="1400" dirty="0"/>
                        <a:t>FCS</a:t>
                      </a:r>
                    </a:p>
                  </a:txBody>
                  <a:tcPr anchor="ctr"/>
                </a:tc>
                <a:extLst>
                  <a:ext uri="{0D108BD9-81ED-4DB2-BD59-A6C34878D82A}">
                    <a16:rowId xmlns:a16="http://schemas.microsoft.com/office/drawing/2014/main" val="2752158891"/>
                  </a:ext>
                </a:extLst>
              </a:tr>
            </a:tbl>
          </a:graphicData>
        </a:graphic>
      </p:graphicFrame>
      <p:graphicFrame>
        <p:nvGraphicFramePr>
          <p:cNvPr id="8" name="Table 7">
            <a:extLst>
              <a:ext uri="{FF2B5EF4-FFF2-40B4-BE49-F238E27FC236}">
                <a16:creationId xmlns:a16="http://schemas.microsoft.com/office/drawing/2014/main" id="{29162B5B-BEA2-A434-751E-1DD434737149}"/>
              </a:ext>
            </a:extLst>
          </p:cNvPr>
          <p:cNvGraphicFramePr>
            <a:graphicFrameLocks noGrp="1"/>
          </p:cNvGraphicFramePr>
          <p:nvPr>
            <p:extLst>
              <p:ext uri="{D42A27DB-BD31-4B8C-83A1-F6EECF244321}">
                <p14:modId xmlns:p14="http://schemas.microsoft.com/office/powerpoint/2010/main" val="1538428800"/>
              </p:ext>
            </p:extLst>
          </p:nvPr>
        </p:nvGraphicFramePr>
        <p:xfrm>
          <a:off x="2633517" y="5671358"/>
          <a:ext cx="4837544" cy="457200"/>
        </p:xfrm>
        <a:graphic>
          <a:graphicData uri="http://schemas.openxmlformats.org/drawingml/2006/table">
            <a:tbl>
              <a:tblPr firstRow="1" bandRow="1">
                <a:tableStyleId>{5940675A-B579-460E-94D1-54222C63F5DA}</a:tableStyleId>
              </a:tblPr>
              <a:tblGrid>
                <a:gridCol w="1610541">
                  <a:extLst>
                    <a:ext uri="{9D8B030D-6E8A-4147-A177-3AD203B41FA5}">
                      <a16:colId xmlns:a16="http://schemas.microsoft.com/office/drawing/2014/main" val="1531197301"/>
                    </a:ext>
                  </a:extLst>
                </a:gridCol>
                <a:gridCol w="1689489">
                  <a:extLst>
                    <a:ext uri="{9D8B030D-6E8A-4147-A177-3AD203B41FA5}">
                      <a16:colId xmlns:a16="http://schemas.microsoft.com/office/drawing/2014/main" val="2689468378"/>
                    </a:ext>
                  </a:extLst>
                </a:gridCol>
                <a:gridCol w="1537514">
                  <a:extLst>
                    <a:ext uri="{9D8B030D-6E8A-4147-A177-3AD203B41FA5}">
                      <a16:colId xmlns:a16="http://schemas.microsoft.com/office/drawing/2014/main" val="3135471246"/>
                    </a:ext>
                  </a:extLst>
                </a:gridCol>
              </a:tblGrid>
              <a:tr h="181918">
                <a:tc>
                  <a:txBody>
                    <a:bodyPr/>
                    <a:lstStyle/>
                    <a:p>
                      <a:pPr algn="ctr"/>
                      <a:r>
                        <a:rPr lang="en-US" sz="1200" dirty="0">
                          <a:solidFill>
                            <a:schemeClr val="tx1"/>
                          </a:solidFill>
                        </a:rPr>
                        <a:t>AID12 (&gt; 2007)</a:t>
                      </a:r>
                    </a:p>
                  </a:txBody>
                  <a:tcPr anchor="ctr"/>
                </a:tc>
                <a:tc>
                  <a:txBody>
                    <a:bodyPr/>
                    <a:lstStyle/>
                    <a:p>
                      <a:pPr algn="ctr"/>
                      <a:r>
                        <a:rPr lang="en-US" sz="1200" dirty="0">
                          <a:solidFill>
                            <a:schemeClr val="tx1"/>
                          </a:solidFill>
                        </a:rPr>
                        <a:t>Intermediate FCS</a:t>
                      </a:r>
                    </a:p>
                  </a:txBody>
                  <a:tcPr anchor="ctr"/>
                </a:tc>
                <a:tc>
                  <a:txBody>
                    <a:bodyPr/>
                    <a:lstStyle/>
                    <a:p>
                      <a:pPr algn="ctr"/>
                      <a:r>
                        <a:rPr lang="en-US" sz="1200" dirty="0">
                          <a:solidFill>
                            <a:schemeClr val="tx1"/>
                          </a:solidFill>
                        </a:rPr>
                        <a:t>Padding</a:t>
                      </a:r>
                    </a:p>
                    <a:p>
                      <a:pPr algn="ctr"/>
                      <a:r>
                        <a:rPr lang="en-US" sz="1200" dirty="0">
                          <a:solidFill>
                            <a:schemeClr val="tx1"/>
                          </a:solidFill>
                        </a:rPr>
                        <a:t>(variable length)</a:t>
                      </a:r>
                    </a:p>
                  </a:txBody>
                  <a:tcPr anchor="ctr"/>
                </a:tc>
                <a:extLst>
                  <a:ext uri="{0D108BD9-81ED-4DB2-BD59-A6C34878D82A}">
                    <a16:rowId xmlns:a16="http://schemas.microsoft.com/office/drawing/2014/main" val="2752158891"/>
                  </a:ext>
                </a:extLst>
              </a:tr>
            </a:tbl>
          </a:graphicData>
        </a:graphic>
      </p:graphicFrame>
      <p:cxnSp>
        <p:nvCxnSpPr>
          <p:cNvPr id="11" name="Straight Connector 10">
            <a:extLst>
              <a:ext uri="{FF2B5EF4-FFF2-40B4-BE49-F238E27FC236}">
                <a16:creationId xmlns:a16="http://schemas.microsoft.com/office/drawing/2014/main" id="{439E363E-21E2-D0AE-50F4-4AF12530251D}"/>
              </a:ext>
            </a:extLst>
          </p:cNvPr>
          <p:cNvCxnSpPr>
            <a:cxnSpLocks/>
          </p:cNvCxnSpPr>
          <p:nvPr/>
        </p:nvCxnSpPr>
        <p:spPr bwMode="auto">
          <a:xfrm flipV="1">
            <a:off x="2633517" y="5257800"/>
            <a:ext cx="2945247" cy="41355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2" name="Straight Connector 11">
            <a:extLst>
              <a:ext uri="{FF2B5EF4-FFF2-40B4-BE49-F238E27FC236}">
                <a16:creationId xmlns:a16="http://schemas.microsoft.com/office/drawing/2014/main" id="{B7D31613-4F42-1FFD-A1DE-BF4FDAF7D37E}"/>
              </a:ext>
            </a:extLst>
          </p:cNvPr>
          <p:cNvCxnSpPr>
            <a:cxnSpLocks/>
          </p:cNvCxnSpPr>
          <p:nvPr/>
        </p:nvCxnSpPr>
        <p:spPr bwMode="auto">
          <a:xfrm flipH="1" flipV="1">
            <a:off x="6684135" y="5241521"/>
            <a:ext cx="786926" cy="429837"/>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12910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Intermediate FCS location within ICF</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r>
              <a:rPr lang="en-US" dirty="0"/>
              <a:t>Option 2:</a:t>
            </a:r>
          </a:p>
          <a:p>
            <a:pPr lvl="1"/>
            <a:r>
              <a:rPr lang="en-US" dirty="0"/>
              <a:t>Include the Intermediate FCS subfield within the Trigger frame Padding field and after the first 2 octets all set to 1’s.</a:t>
            </a:r>
          </a:p>
          <a:p>
            <a:pPr lvl="1"/>
            <a:r>
              <a:rPr lang="en-US" dirty="0"/>
              <a:t>The needed amount of padding can be included right after the intermediate FCS subfield</a:t>
            </a:r>
          </a:p>
          <a:p>
            <a:pPr lvl="1"/>
            <a:r>
              <a:rPr lang="en-US" dirty="0"/>
              <a:t>Beneficial to have an explicit indication of the inclusion of intermediate FCS in the ICF.</a:t>
            </a:r>
          </a:p>
          <a:p>
            <a:pPr lvl="2"/>
            <a:r>
              <a:rPr lang="en-US" dirty="0"/>
              <a:t>If no explicit indication, then it should be implicitly understood that the STA will expect an intermediate FCS in the IFC after it enters DPS mode.</a:t>
            </a:r>
          </a:p>
          <a:p>
            <a:pPr lvl="1"/>
            <a:endParaRPr lang="en-US" sz="1600" dirty="0"/>
          </a:p>
          <a:p>
            <a:endParaRPr lang="en-US" sz="1800" dirty="0"/>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graphicFrame>
        <p:nvGraphicFramePr>
          <p:cNvPr id="7" name="Table 6">
            <a:extLst>
              <a:ext uri="{FF2B5EF4-FFF2-40B4-BE49-F238E27FC236}">
                <a16:creationId xmlns:a16="http://schemas.microsoft.com/office/drawing/2014/main" id="{7AF6CDD1-CA37-2347-8C19-1999013C8A2C}"/>
              </a:ext>
            </a:extLst>
          </p:cNvPr>
          <p:cNvGraphicFramePr>
            <a:graphicFrameLocks noGrp="1"/>
          </p:cNvGraphicFramePr>
          <p:nvPr>
            <p:extLst>
              <p:ext uri="{D42A27DB-BD31-4B8C-83A1-F6EECF244321}">
                <p14:modId xmlns:p14="http://schemas.microsoft.com/office/powerpoint/2010/main" val="1640641738"/>
              </p:ext>
            </p:extLst>
          </p:nvPr>
        </p:nvGraphicFramePr>
        <p:xfrm>
          <a:off x="1117600" y="4660630"/>
          <a:ext cx="7130815" cy="518160"/>
        </p:xfrm>
        <a:graphic>
          <a:graphicData uri="http://schemas.openxmlformats.org/drawingml/2006/table">
            <a:tbl>
              <a:tblPr firstRow="1" bandRow="1">
                <a:tableStyleId>{5940675A-B579-460E-94D1-54222C63F5DA}</a:tableStyleId>
              </a:tblPr>
              <a:tblGrid>
                <a:gridCol w="954256">
                  <a:extLst>
                    <a:ext uri="{9D8B030D-6E8A-4147-A177-3AD203B41FA5}">
                      <a16:colId xmlns:a16="http://schemas.microsoft.com/office/drawing/2014/main" val="1531197301"/>
                    </a:ext>
                  </a:extLst>
                </a:gridCol>
                <a:gridCol w="819126">
                  <a:extLst>
                    <a:ext uri="{9D8B030D-6E8A-4147-A177-3AD203B41FA5}">
                      <a16:colId xmlns:a16="http://schemas.microsoft.com/office/drawing/2014/main" val="4067686609"/>
                    </a:ext>
                  </a:extLst>
                </a:gridCol>
                <a:gridCol w="747795">
                  <a:extLst>
                    <a:ext uri="{9D8B030D-6E8A-4147-A177-3AD203B41FA5}">
                      <a16:colId xmlns:a16="http://schemas.microsoft.com/office/drawing/2014/main" val="3772163710"/>
                    </a:ext>
                  </a:extLst>
                </a:gridCol>
                <a:gridCol w="783349">
                  <a:extLst>
                    <a:ext uri="{9D8B030D-6E8A-4147-A177-3AD203B41FA5}">
                      <a16:colId xmlns:a16="http://schemas.microsoft.com/office/drawing/2014/main" val="56056168"/>
                    </a:ext>
                  </a:extLst>
                </a:gridCol>
                <a:gridCol w="1139335">
                  <a:extLst>
                    <a:ext uri="{9D8B030D-6E8A-4147-A177-3AD203B41FA5}">
                      <a16:colId xmlns:a16="http://schemas.microsoft.com/office/drawing/2014/main" val="3555593489"/>
                    </a:ext>
                  </a:extLst>
                </a:gridCol>
                <a:gridCol w="1120256">
                  <a:extLst>
                    <a:ext uri="{9D8B030D-6E8A-4147-A177-3AD203B41FA5}">
                      <a16:colId xmlns:a16="http://schemas.microsoft.com/office/drawing/2014/main" val="282001137"/>
                    </a:ext>
                  </a:extLst>
                </a:gridCol>
                <a:gridCol w="783349">
                  <a:extLst>
                    <a:ext uri="{9D8B030D-6E8A-4147-A177-3AD203B41FA5}">
                      <a16:colId xmlns:a16="http://schemas.microsoft.com/office/drawing/2014/main" val="3074675660"/>
                    </a:ext>
                  </a:extLst>
                </a:gridCol>
                <a:gridCol w="783349">
                  <a:extLst>
                    <a:ext uri="{9D8B030D-6E8A-4147-A177-3AD203B41FA5}">
                      <a16:colId xmlns:a16="http://schemas.microsoft.com/office/drawing/2014/main" val="3619269191"/>
                    </a:ext>
                  </a:extLst>
                </a:gridCol>
              </a:tblGrid>
              <a:tr h="494146">
                <a:tc>
                  <a:txBody>
                    <a:bodyPr/>
                    <a:lstStyle/>
                    <a:p>
                      <a:pPr algn="ctr"/>
                      <a:r>
                        <a:rPr lang="en-US" sz="1400"/>
                        <a:t>Frame Control</a:t>
                      </a:r>
                    </a:p>
                  </a:txBody>
                  <a:tcPr anchor="ctr"/>
                </a:tc>
                <a:tc>
                  <a:txBody>
                    <a:bodyPr/>
                    <a:lstStyle/>
                    <a:p>
                      <a:pPr algn="ctr"/>
                      <a:r>
                        <a:rPr lang="en-US" sz="1400"/>
                        <a:t>Duration</a:t>
                      </a:r>
                    </a:p>
                  </a:txBody>
                  <a:tcPr anchor="ctr"/>
                </a:tc>
                <a:tc>
                  <a:txBody>
                    <a:bodyPr/>
                    <a:lstStyle/>
                    <a:p>
                      <a:pPr algn="ctr"/>
                      <a:r>
                        <a:rPr lang="en-US" sz="1400"/>
                        <a:t>RA</a:t>
                      </a:r>
                    </a:p>
                  </a:txBody>
                  <a:tcPr anchor="ctr"/>
                </a:tc>
                <a:tc>
                  <a:txBody>
                    <a:bodyPr/>
                    <a:lstStyle/>
                    <a:p>
                      <a:pPr algn="ctr"/>
                      <a:r>
                        <a:rPr lang="en-US" sz="1400"/>
                        <a:t>TA</a:t>
                      </a:r>
                    </a:p>
                  </a:txBody>
                  <a:tcPr anchor="ctr"/>
                </a:tc>
                <a:tc>
                  <a:txBody>
                    <a:bodyPr/>
                    <a:lstStyle/>
                    <a:p>
                      <a:pPr algn="ctr"/>
                      <a:r>
                        <a:rPr lang="en-US" sz="1400" dirty="0"/>
                        <a:t>Common Info</a:t>
                      </a:r>
                    </a:p>
                  </a:txBody>
                  <a:tcPr anchor="ctr"/>
                </a:tc>
                <a:tc>
                  <a:txBody>
                    <a:bodyPr/>
                    <a:lstStyle/>
                    <a:p>
                      <a:pPr algn="ctr"/>
                      <a:r>
                        <a:rPr lang="en-US" sz="1400"/>
                        <a:t>User Info List</a:t>
                      </a:r>
                    </a:p>
                  </a:txBody>
                  <a:tcPr anchor="ctr"/>
                </a:tc>
                <a:tc>
                  <a:txBody>
                    <a:bodyPr/>
                    <a:lstStyle/>
                    <a:p>
                      <a:pPr algn="ctr"/>
                      <a:r>
                        <a:rPr lang="en-US" sz="1400"/>
                        <a:t>Padding</a:t>
                      </a:r>
                    </a:p>
                  </a:txBody>
                  <a:tcPr anchor="ctr"/>
                </a:tc>
                <a:tc>
                  <a:txBody>
                    <a:bodyPr/>
                    <a:lstStyle/>
                    <a:p>
                      <a:pPr algn="ctr"/>
                      <a:r>
                        <a:rPr lang="en-US" sz="1400" dirty="0"/>
                        <a:t>FCS</a:t>
                      </a:r>
                    </a:p>
                  </a:txBody>
                  <a:tcPr anchor="ctr"/>
                </a:tc>
                <a:extLst>
                  <a:ext uri="{0D108BD9-81ED-4DB2-BD59-A6C34878D82A}">
                    <a16:rowId xmlns:a16="http://schemas.microsoft.com/office/drawing/2014/main" val="2752158891"/>
                  </a:ext>
                </a:extLst>
              </a:tr>
            </a:tbl>
          </a:graphicData>
        </a:graphic>
      </p:graphicFrame>
      <p:graphicFrame>
        <p:nvGraphicFramePr>
          <p:cNvPr id="8" name="Table 7">
            <a:extLst>
              <a:ext uri="{FF2B5EF4-FFF2-40B4-BE49-F238E27FC236}">
                <a16:creationId xmlns:a16="http://schemas.microsoft.com/office/drawing/2014/main" id="{29162B5B-BEA2-A434-751E-1DD434737149}"/>
              </a:ext>
            </a:extLst>
          </p:cNvPr>
          <p:cNvGraphicFramePr>
            <a:graphicFrameLocks noGrp="1"/>
          </p:cNvGraphicFramePr>
          <p:nvPr>
            <p:extLst>
              <p:ext uri="{D42A27DB-BD31-4B8C-83A1-F6EECF244321}">
                <p14:modId xmlns:p14="http://schemas.microsoft.com/office/powerpoint/2010/main" val="4110052363"/>
              </p:ext>
            </p:extLst>
          </p:nvPr>
        </p:nvGraphicFramePr>
        <p:xfrm>
          <a:off x="3255745" y="5592348"/>
          <a:ext cx="4837544" cy="457200"/>
        </p:xfrm>
        <a:graphic>
          <a:graphicData uri="http://schemas.openxmlformats.org/drawingml/2006/table">
            <a:tbl>
              <a:tblPr firstRow="1" bandRow="1">
                <a:tableStyleId>{5940675A-B579-460E-94D1-54222C63F5DA}</a:tableStyleId>
              </a:tblPr>
              <a:tblGrid>
                <a:gridCol w="1610541">
                  <a:extLst>
                    <a:ext uri="{9D8B030D-6E8A-4147-A177-3AD203B41FA5}">
                      <a16:colId xmlns:a16="http://schemas.microsoft.com/office/drawing/2014/main" val="1531197301"/>
                    </a:ext>
                  </a:extLst>
                </a:gridCol>
                <a:gridCol w="1689489">
                  <a:extLst>
                    <a:ext uri="{9D8B030D-6E8A-4147-A177-3AD203B41FA5}">
                      <a16:colId xmlns:a16="http://schemas.microsoft.com/office/drawing/2014/main" val="2689468378"/>
                    </a:ext>
                  </a:extLst>
                </a:gridCol>
                <a:gridCol w="1537514">
                  <a:extLst>
                    <a:ext uri="{9D8B030D-6E8A-4147-A177-3AD203B41FA5}">
                      <a16:colId xmlns:a16="http://schemas.microsoft.com/office/drawing/2014/main" val="3135471246"/>
                    </a:ext>
                  </a:extLst>
                </a:gridCol>
              </a:tblGrid>
              <a:tr h="181918">
                <a:tc>
                  <a:txBody>
                    <a:bodyPr/>
                    <a:lstStyle/>
                    <a:p>
                      <a:pPr algn="ctr"/>
                      <a:r>
                        <a:rPr lang="en-US" sz="1200" dirty="0">
                          <a:solidFill>
                            <a:schemeClr val="tx1"/>
                          </a:solidFill>
                        </a:rPr>
                        <a:t>1111111111111111</a:t>
                      </a:r>
                    </a:p>
                  </a:txBody>
                  <a:tcPr anchor="ctr"/>
                </a:tc>
                <a:tc>
                  <a:txBody>
                    <a:bodyPr/>
                    <a:lstStyle/>
                    <a:p>
                      <a:pPr algn="ctr"/>
                      <a:r>
                        <a:rPr lang="en-US" sz="1200" dirty="0">
                          <a:solidFill>
                            <a:schemeClr val="tx1"/>
                          </a:solidFill>
                        </a:rPr>
                        <a:t>Intermediate FCS</a:t>
                      </a:r>
                    </a:p>
                  </a:txBody>
                  <a:tcPr anchor="ctr"/>
                </a:tc>
                <a:tc>
                  <a:txBody>
                    <a:bodyPr/>
                    <a:lstStyle/>
                    <a:p>
                      <a:pPr algn="ctr"/>
                      <a:r>
                        <a:rPr lang="en-US" sz="1200" dirty="0">
                          <a:solidFill>
                            <a:schemeClr val="tx1"/>
                          </a:solidFill>
                        </a:rPr>
                        <a:t>Padding</a:t>
                      </a:r>
                    </a:p>
                    <a:p>
                      <a:pPr algn="ctr"/>
                      <a:r>
                        <a:rPr lang="en-US" sz="1200" dirty="0">
                          <a:solidFill>
                            <a:schemeClr val="tx1"/>
                          </a:solidFill>
                        </a:rPr>
                        <a:t>(variable length)</a:t>
                      </a:r>
                    </a:p>
                  </a:txBody>
                  <a:tcPr anchor="ctr"/>
                </a:tc>
                <a:extLst>
                  <a:ext uri="{0D108BD9-81ED-4DB2-BD59-A6C34878D82A}">
                    <a16:rowId xmlns:a16="http://schemas.microsoft.com/office/drawing/2014/main" val="2752158891"/>
                  </a:ext>
                </a:extLst>
              </a:tr>
            </a:tbl>
          </a:graphicData>
        </a:graphic>
      </p:graphicFrame>
      <p:cxnSp>
        <p:nvCxnSpPr>
          <p:cNvPr id="11" name="Straight Connector 10">
            <a:extLst>
              <a:ext uri="{FF2B5EF4-FFF2-40B4-BE49-F238E27FC236}">
                <a16:creationId xmlns:a16="http://schemas.microsoft.com/office/drawing/2014/main" id="{439E363E-21E2-D0AE-50F4-4AF12530251D}"/>
              </a:ext>
            </a:extLst>
          </p:cNvPr>
          <p:cNvCxnSpPr>
            <a:cxnSpLocks/>
          </p:cNvCxnSpPr>
          <p:nvPr/>
        </p:nvCxnSpPr>
        <p:spPr bwMode="auto">
          <a:xfrm flipV="1">
            <a:off x="3255745" y="5178790"/>
            <a:ext cx="3415588" cy="41355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2" name="Straight Connector 11">
            <a:extLst>
              <a:ext uri="{FF2B5EF4-FFF2-40B4-BE49-F238E27FC236}">
                <a16:creationId xmlns:a16="http://schemas.microsoft.com/office/drawing/2014/main" id="{B7D31613-4F42-1FFD-A1DE-BF4FDAF7D37E}"/>
              </a:ext>
            </a:extLst>
          </p:cNvPr>
          <p:cNvCxnSpPr>
            <a:cxnSpLocks/>
          </p:cNvCxnSpPr>
          <p:nvPr/>
        </p:nvCxnSpPr>
        <p:spPr bwMode="auto">
          <a:xfrm flipH="1" flipV="1">
            <a:off x="7461288" y="5178790"/>
            <a:ext cx="632001" cy="413558"/>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78162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Padding</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r>
              <a:rPr lang="en-US" dirty="0"/>
              <a:t>The required padding duration must be announced by the STA prior to switching to the DPS mode.</a:t>
            </a:r>
          </a:p>
          <a:p>
            <a:pPr lvl="1"/>
            <a:r>
              <a:rPr lang="en-US" dirty="0"/>
              <a:t>This way, its peer STA knows how long the padding should be.</a:t>
            </a:r>
            <a:endParaRPr lang="en-US" sz="1100" dirty="0"/>
          </a:p>
          <a:p>
            <a:r>
              <a:rPr lang="en-US" dirty="0"/>
              <a:t>The required padding duration can be announced in information elements (e.g., UHR Capabilities, UHR Operation IE) or in Action frames used for DPS mode enablement.</a:t>
            </a:r>
          </a:p>
          <a:p>
            <a:r>
              <a:rPr lang="en-US" dirty="0"/>
              <a:t>The proposed range of padding duration values is from 0 us to 256 us.</a:t>
            </a:r>
          </a:p>
          <a:p>
            <a:pPr lvl="1"/>
            <a:r>
              <a:rPr lang="en-US" dirty="0"/>
              <a:t>The maximum value 256 us is expected to cover all possible LC to HC transition delays.</a:t>
            </a:r>
          </a:p>
          <a:p>
            <a:pPr lvl="1"/>
            <a:r>
              <a:rPr lang="en-US" dirty="0"/>
              <a:t>Also, we propose to start the range from 0 us as an indication that a DPS STA can possibly ask for no padding.</a:t>
            </a:r>
          </a:p>
          <a:p>
            <a:pPr lvl="1"/>
            <a:r>
              <a:rPr lang="en-US" dirty="0"/>
              <a:t>In the case of no padding, it follows that no intermediate FCS is required in the ICF.</a:t>
            </a:r>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spTree>
    <p:extLst>
      <p:ext uri="{BB962C8B-B14F-4D97-AF65-F5344CB8AC3E}">
        <p14:creationId xmlns:p14="http://schemas.microsoft.com/office/powerpoint/2010/main" val="1208994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r>
              <a:rPr lang="en-US" dirty="0"/>
              <a:t>In this contribution, we covered some details related to ICF padding for DPS and the needed intermediate FCS.</a:t>
            </a:r>
          </a:p>
          <a:p>
            <a:r>
              <a:rPr lang="en-US" dirty="0"/>
              <a:t>Two options were discussed on how to include the Intermediate FCS and Padding subfields in a Trigger frame that acts as ICF.</a:t>
            </a:r>
          </a:p>
          <a:p>
            <a:r>
              <a:rPr lang="en-US" dirty="0"/>
              <a:t>For padding, we proposed that a DPS STA has to advertise its needed ICF padding duration </a:t>
            </a:r>
            <a:r>
              <a:rPr lang="en-US"/>
              <a:t>between 0 </a:t>
            </a:r>
            <a:r>
              <a:rPr lang="en-US" dirty="0"/>
              <a:t>us to 256 us.</a:t>
            </a:r>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spTree>
    <p:extLst>
      <p:ext uri="{BB962C8B-B14F-4D97-AF65-F5344CB8AC3E}">
        <p14:creationId xmlns:p14="http://schemas.microsoft.com/office/powerpoint/2010/main" val="67327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Do you support that an UHR STA that uses the power save mode to transition from lower capability (LC) mode to higher capability (HC) mode, advertises the amount of padding it needs in a received initial control frame?</a:t>
            </a:r>
          </a:p>
          <a:p>
            <a:pPr marL="742950" marR="0" lvl="1" indent="-285750">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rPr>
              <a:t>Padding values range between 0 and 256 us with a TBD resolution</a:t>
            </a:r>
            <a:endParaRPr lang="en-US"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spTree>
    <p:extLst>
      <p:ext uri="{BB962C8B-B14F-4D97-AF65-F5344CB8AC3E}">
        <p14:creationId xmlns:p14="http://schemas.microsoft.com/office/powerpoint/2010/main" val="122286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CFAC-F586-9D38-B7EF-513E6C2246AD}"/>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C1780DC-21BD-ECEA-BE79-930D35F72E18}"/>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Mandatory/optional support for transmitting intermediate FCS is TBD</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E4B6875-3411-F64C-F492-C9CD110CD00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6AAF7F52-C0B8-D514-D7ED-DB66192334D4}"/>
              </a:ext>
            </a:extLst>
          </p:cNvPr>
          <p:cNvSpPr>
            <a:spLocks noGrp="1"/>
          </p:cNvSpPr>
          <p:nvPr>
            <p:ph type="ftr" sz="quarter" idx="3"/>
          </p:nvPr>
        </p:nvSpPr>
        <p:spPr/>
        <p:txBody>
          <a:bodyPr/>
          <a:lstStyle/>
          <a:p>
            <a:pPr>
              <a:defRPr/>
            </a:pPr>
            <a:r>
              <a:rPr lang="en-US" altLang="ko-KR"/>
              <a:t>Sherief Helwa, Qualcomm Inc.</a:t>
            </a:r>
          </a:p>
        </p:txBody>
      </p:sp>
      <p:sp>
        <p:nvSpPr>
          <p:cNvPr id="6" name="Date Placeholder 5">
            <a:extLst>
              <a:ext uri="{FF2B5EF4-FFF2-40B4-BE49-F238E27FC236}">
                <a16:creationId xmlns:a16="http://schemas.microsoft.com/office/drawing/2014/main" id="{ADF4F48B-CFB7-DEDB-1841-5F58871DAA24}"/>
              </a:ext>
            </a:extLst>
          </p:cNvPr>
          <p:cNvSpPr>
            <a:spLocks noGrp="1"/>
          </p:cNvSpPr>
          <p:nvPr>
            <p:ph type="dt" sz="half" idx="2"/>
          </p:nvPr>
        </p:nvSpPr>
        <p:spPr/>
        <p:txBody>
          <a:bodyPr/>
          <a:lstStyle/>
          <a:p>
            <a:pPr>
              <a:defRPr/>
            </a:pPr>
            <a:r>
              <a:rPr lang="en-US" dirty="0"/>
              <a:t>September 2024</a:t>
            </a:r>
          </a:p>
        </p:txBody>
      </p:sp>
    </p:spTree>
    <p:extLst>
      <p:ext uri="{BB962C8B-B14F-4D97-AF65-F5344CB8AC3E}">
        <p14:creationId xmlns:p14="http://schemas.microsoft.com/office/powerpoint/2010/main" val="7298507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3734</TotalTime>
  <Words>1034</Words>
  <Application>Microsoft Office PowerPoint</Application>
  <PresentationFormat>On-screen Show (4:3)</PresentationFormat>
  <Paragraphs>120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Courier New</vt:lpstr>
      <vt:lpstr>Times New Roman</vt:lpstr>
      <vt:lpstr>802-11-Submission</vt:lpstr>
      <vt:lpstr>Power Save Protocols for UHR – Follow Up</vt:lpstr>
      <vt:lpstr>Introduction</vt:lpstr>
      <vt:lpstr>DPS Protocol and Open Items</vt:lpstr>
      <vt:lpstr>Intermediate FCS location within ICF</vt:lpstr>
      <vt:lpstr>Intermediate FCS location within ICF</vt:lpstr>
      <vt:lpstr>Padding</vt:lpstr>
      <vt:lpstr>Conclusion</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3</cp:revision>
  <cp:lastPrinted>1998-02-10T13:28:06Z</cp:lastPrinted>
  <dcterms:created xsi:type="dcterms:W3CDTF">2007-05-21T21:00:37Z</dcterms:created>
  <dcterms:modified xsi:type="dcterms:W3CDTF">2024-09-09T20:24:44Z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