
<file path=[Content_Types].xml><?xml version="1.0" encoding="utf-8"?>
<Types xmlns="http://schemas.openxmlformats.org/package/2006/content-types">
  <Default Extension="doc" ContentType="application/msword"/>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90" r:id="rId3"/>
    <p:sldId id="331" r:id="rId4"/>
    <p:sldId id="327" r:id="rId5"/>
    <p:sldId id="332" r:id="rId6"/>
    <p:sldId id="328" r:id="rId7"/>
    <p:sldId id="329" r:id="rId8"/>
    <p:sldId id="330" r:id="rId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8D9C666-8142-42C1-9EDA-3B312161E1AB}">
          <p14:sldIdLst>
            <p14:sldId id="256"/>
            <p14:sldId id="290"/>
            <p14:sldId id="331"/>
            <p14:sldId id="327"/>
            <p14:sldId id="332"/>
            <p14:sldId id="328"/>
            <p14:sldId id="329"/>
            <p14:sldId id="330"/>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282" autoAdjust="0"/>
    <p:restoredTop sz="94453" autoAdjust="0"/>
  </p:normalViewPr>
  <p:slideViewPr>
    <p:cSldViewPr>
      <p:cViewPr varScale="1">
        <p:scale>
          <a:sx n="83" d="100"/>
          <a:sy n="83" d="100"/>
        </p:scale>
        <p:origin x="364" y="52"/>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54" d="100"/>
          <a:sy n="54" d="100"/>
        </p:scale>
        <p:origin x="1848"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802.11-23/0003r38</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dirty="0"/>
              <a:t>November 2023</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Stephen McCann, Huawei</a:t>
            </a:r>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802.11-23/0003r38</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November 2023</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Stephen McCann, Huawei</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802.11-23/0003r38</a:t>
            </a:r>
          </a:p>
        </p:txBody>
      </p:sp>
      <p:sp>
        <p:nvSpPr>
          <p:cNvPr id="5" name="Rectangle 3"/>
          <p:cNvSpPr>
            <a:spLocks noGrp="1" noChangeArrowheads="1"/>
          </p:cNvSpPr>
          <p:nvPr>
            <p:ph type="dt"/>
          </p:nvPr>
        </p:nvSpPr>
        <p:spPr>
          <a:ln/>
        </p:spPr>
        <p:txBody>
          <a:bodyPr/>
          <a:lstStyle/>
          <a:p>
            <a:r>
              <a:rPr lang="en-US" dirty="0"/>
              <a:t>November 2023</a:t>
            </a:r>
          </a:p>
        </p:txBody>
      </p:sp>
      <p:sp>
        <p:nvSpPr>
          <p:cNvPr id="6" name="Rectangle 6"/>
          <p:cNvSpPr>
            <a:spLocks noGrp="1" noChangeArrowheads="1"/>
          </p:cNvSpPr>
          <p:nvPr>
            <p:ph type="ftr"/>
          </p:nvPr>
        </p:nvSpPr>
        <p:spPr>
          <a:ln/>
        </p:spPr>
        <p:txBody>
          <a:bodyPr/>
          <a:lstStyle/>
          <a:p>
            <a:r>
              <a:rPr lang="en-US"/>
              <a:t>Stephen McCann, Huawei</a:t>
            </a:r>
            <a:endParaRPr lang="en-US" dirty="0"/>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https://unit42.paloaltonetworks.com/iot-threat-report-2020/ </a:t>
            </a:r>
          </a:p>
          <a:p>
            <a:endParaRPr lang="en-US" dirty="0"/>
          </a:p>
        </p:txBody>
      </p:sp>
      <p:sp>
        <p:nvSpPr>
          <p:cNvPr id="4" name="Header Placeholder 3"/>
          <p:cNvSpPr>
            <a:spLocks noGrp="1"/>
          </p:cNvSpPr>
          <p:nvPr>
            <p:ph type="hdr"/>
          </p:nvPr>
        </p:nvSpPr>
        <p:spPr/>
        <p:txBody>
          <a:bodyPr/>
          <a:lstStyle/>
          <a:p>
            <a:r>
              <a:rPr lang="en-US"/>
              <a:t>doc.: IEEE 802.11-23/0003r38</a:t>
            </a:r>
          </a:p>
        </p:txBody>
      </p:sp>
      <p:sp>
        <p:nvSpPr>
          <p:cNvPr id="5" name="Date Placeholder 4"/>
          <p:cNvSpPr>
            <a:spLocks noGrp="1"/>
          </p:cNvSpPr>
          <p:nvPr>
            <p:ph type="dt"/>
          </p:nvPr>
        </p:nvSpPr>
        <p:spPr/>
        <p:txBody>
          <a:bodyPr/>
          <a:lstStyle/>
          <a:p>
            <a:r>
              <a:rPr lang="en-US"/>
              <a:t>November 2023</a:t>
            </a:r>
            <a:endParaRPr lang="en-US" dirty="0"/>
          </a:p>
        </p:txBody>
      </p:sp>
      <p:sp>
        <p:nvSpPr>
          <p:cNvPr id="6" name="Footer Placeholder 5"/>
          <p:cNvSpPr>
            <a:spLocks noGrp="1"/>
          </p:cNvSpPr>
          <p:nvPr>
            <p:ph type="ftr"/>
          </p:nvPr>
        </p:nvSpPr>
        <p:spPr/>
        <p:txBody>
          <a:bodyPr/>
          <a:lstStyle/>
          <a:p>
            <a:r>
              <a:rPr lang="en-US"/>
              <a:t>Stephen McCann, Huawei</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0529728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https://unit42.paloaltonetworks.com/iot-threat-report-2020/ </a:t>
            </a:r>
          </a:p>
          <a:p>
            <a:endParaRPr lang="en-US" dirty="0"/>
          </a:p>
        </p:txBody>
      </p:sp>
      <p:sp>
        <p:nvSpPr>
          <p:cNvPr id="4" name="Header Placeholder 3"/>
          <p:cNvSpPr>
            <a:spLocks noGrp="1"/>
          </p:cNvSpPr>
          <p:nvPr>
            <p:ph type="hdr"/>
          </p:nvPr>
        </p:nvSpPr>
        <p:spPr/>
        <p:txBody>
          <a:bodyPr/>
          <a:lstStyle/>
          <a:p>
            <a:r>
              <a:rPr lang="en-US"/>
              <a:t>doc.: IEEE 802.11-23/0003r38</a:t>
            </a:r>
          </a:p>
        </p:txBody>
      </p:sp>
      <p:sp>
        <p:nvSpPr>
          <p:cNvPr id="5" name="Date Placeholder 4"/>
          <p:cNvSpPr>
            <a:spLocks noGrp="1"/>
          </p:cNvSpPr>
          <p:nvPr>
            <p:ph type="dt"/>
          </p:nvPr>
        </p:nvSpPr>
        <p:spPr/>
        <p:txBody>
          <a:bodyPr/>
          <a:lstStyle/>
          <a:p>
            <a:r>
              <a:rPr lang="en-US"/>
              <a:t>November 2023</a:t>
            </a:r>
            <a:endParaRPr lang="en-US" dirty="0"/>
          </a:p>
        </p:txBody>
      </p:sp>
      <p:sp>
        <p:nvSpPr>
          <p:cNvPr id="6" name="Footer Placeholder 5"/>
          <p:cNvSpPr>
            <a:spLocks noGrp="1"/>
          </p:cNvSpPr>
          <p:nvPr>
            <p:ph type="ftr"/>
          </p:nvPr>
        </p:nvSpPr>
        <p:spPr/>
        <p:txBody>
          <a:bodyPr/>
          <a:lstStyle/>
          <a:p>
            <a:r>
              <a:rPr lang="en-US"/>
              <a:t>Stephen McCann, Huawei</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5941514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https://unit42.paloaltonetworks.com/iot-threat-report-2020/ </a:t>
            </a:r>
          </a:p>
          <a:p>
            <a:endParaRPr lang="en-US" dirty="0"/>
          </a:p>
        </p:txBody>
      </p:sp>
      <p:sp>
        <p:nvSpPr>
          <p:cNvPr id="4" name="Header Placeholder 3"/>
          <p:cNvSpPr>
            <a:spLocks noGrp="1"/>
          </p:cNvSpPr>
          <p:nvPr>
            <p:ph type="hdr"/>
          </p:nvPr>
        </p:nvSpPr>
        <p:spPr/>
        <p:txBody>
          <a:bodyPr/>
          <a:lstStyle/>
          <a:p>
            <a:r>
              <a:rPr lang="en-US"/>
              <a:t>doc.: IEEE 802.11-23/0003r38</a:t>
            </a:r>
          </a:p>
        </p:txBody>
      </p:sp>
      <p:sp>
        <p:nvSpPr>
          <p:cNvPr id="5" name="Date Placeholder 4"/>
          <p:cNvSpPr>
            <a:spLocks noGrp="1"/>
          </p:cNvSpPr>
          <p:nvPr>
            <p:ph type="dt"/>
          </p:nvPr>
        </p:nvSpPr>
        <p:spPr/>
        <p:txBody>
          <a:bodyPr/>
          <a:lstStyle/>
          <a:p>
            <a:r>
              <a:rPr lang="en-US"/>
              <a:t>November 2023</a:t>
            </a:r>
            <a:endParaRPr lang="en-US" dirty="0"/>
          </a:p>
        </p:txBody>
      </p:sp>
      <p:sp>
        <p:nvSpPr>
          <p:cNvPr id="6" name="Footer Placeholder 5"/>
          <p:cNvSpPr>
            <a:spLocks noGrp="1"/>
          </p:cNvSpPr>
          <p:nvPr>
            <p:ph type="ftr"/>
          </p:nvPr>
        </p:nvSpPr>
        <p:spPr/>
        <p:txBody>
          <a:bodyPr/>
          <a:lstStyle/>
          <a:p>
            <a:r>
              <a:rPr lang="en-US"/>
              <a:t>Stephen McCann, Huawei</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6943504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https://unit42.paloaltonetworks.com/iot-threat-report-2020/ </a:t>
            </a:r>
          </a:p>
          <a:p>
            <a:endParaRPr lang="en-US" dirty="0"/>
          </a:p>
        </p:txBody>
      </p:sp>
      <p:sp>
        <p:nvSpPr>
          <p:cNvPr id="4" name="Header Placeholder 3"/>
          <p:cNvSpPr>
            <a:spLocks noGrp="1"/>
          </p:cNvSpPr>
          <p:nvPr>
            <p:ph type="hdr"/>
          </p:nvPr>
        </p:nvSpPr>
        <p:spPr/>
        <p:txBody>
          <a:bodyPr/>
          <a:lstStyle/>
          <a:p>
            <a:r>
              <a:rPr lang="en-US"/>
              <a:t>doc.: IEEE 802.11-23/0003r38</a:t>
            </a:r>
          </a:p>
        </p:txBody>
      </p:sp>
      <p:sp>
        <p:nvSpPr>
          <p:cNvPr id="5" name="Date Placeholder 4"/>
          <p:cNvSpPr>
            <a:spLocks noGrp="1"/>
          </p:cNvSpPr>
          <p:nvPr>
            <p:ph type="dt"/>
          </p:nvPr>
        </p:nvSpPr>
        <p:spPr/>
        <p:txBody>
          <a:bodyPr/>
          <a:lstStyle/>
          <a:p>
            <a:r>
              <a:rPr lang="en-US"/>
              <a:t>November 2023</a:t>
            </a:r>
            <a:endParaRPr lang="en-US" dirty="0"/>
          </a:p>
        </p:txBody>
      </p:sp>
      <p:sp>
        <p:nvSpPr>
          <p:cNvPr id="6" name="Footer Placeholder 5"/>
          <p:cNvSpPr>
            <a:spLocks noGrp="1"/>
          </p:cNvSpPr>
          <p:nvPr>
            <p:ph type="ftr"/>
          </p:nvPr>
        </p:nvSpPr>
        <p:spPr/>
        <p:txBody>
          <a:bodyPr/>
          <a:lstStyle/>
          <a:p>
            <a:r>
              <a:rPr lang="en-US"/>
              <a:t>Stephen McCann, Huawei</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39788017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https://unit42.paloaltonetworks.com/iot-threat-report-2020/ </a:t>
            </a:r>
          </a:p>
          <a:p>
            <a:endParaRPr lang="en-US" dirty="0"/>
          </a:p>
        </p:txBody>
      </p:sp>
      <p:sp>
        <p:nvSpPr>
          <p:cNvPr id="4" name="Header Placeholder 3"/>
          <p:cNvSpPr>
            <a:spLocks noGrp="1"/>
          </p:cNvSpPr>
          <p:nvPr>
            <p:ph type="hdr"/>
          </p:nvPr>
        </p:nvSpPr>
        <p:spPr/>
        <p:txBody>
          <a:bodyPr/>
          <a:lstStyle/>
          <a:p>
            <a:r>
              <a:rPr lang="en-US"/>
              <a:t>doc.: IEEE 802.11-23/0003r38</a:t>
            </a:r>
          </a:p>
        </p:txBody>
      </p:sp>
      <p:sp>
        <p:nvSpPr>
          <p:cNvPr id="5" name="Date Placeholder 4"/>
          <p:cNvSpPr>
            <a:spLocks noGrp="1"/>
          </p:cNvSpPr>
          <p:nvPr>
            <p:ph type="dt"/>
          </p:nvPr>
        </p:nvSpPr>
        <p:spPr/>
        <p:txBody>
          <a:bodyPr/>
          <a:lstStyle/>
          <a:p>
            <a:r>
              <a:rPr lang="en-US"/>
              <a:t>November 2023</a:t>
            </a:r>
            <a:endParaRPr lang="en-US" dirty="0"/>
          </a:p>
        </p:txBody>
      </p:sp>
      <p:sp>
        <p:nvSpPr>
          <p:cNvPr id="6" name="Footer Placeholder 5"/>
          <p:cNvSpPr>
            <a:spLocks noGrp="1"/>
          </p:cNvSpPr>
          <p:nvPr>
            <p:ph type="ftr"/>
          </p:nvPr>
        </p:nvSpPr>
        <p:spPr/>
        <p:txBody>
          <a:bodyPr/>
          <a:lstStyle/>
          <a:p>
            <a:r>
              <a:rPr lang="en-US"/>
              <a:t>Stephen McCann, Huawei</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335250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https://unit42.paloaltonetworks.com/iot-threat-report-2020/ </a:t>
            </a:r>
          </a:p>
          <a:p>
            <a:endParaRPr lang="en-US" dirty="0"/>
          </a:p>
        </p:txBody>
      </p:sp>
      <p:sp>
        <p:nvSpPr>
          <p:cNvPr id="4" name="Header Placeholder 3"/>
          <p:cNvSpPr>
            <a:spLocks noGrp="1"/>
          </p:cNvSpPr>
          <p:nvPr>
            <p:ph type="hdr"/>
          </p:nvPr>
        </p:nvSpPr>
        <p:spPr/>
        <p:txBody>
          <a:bodyPr/>
          <a:lstStyle/>
          <a:p>
            <a:r>
              <a:rPr lang="en-US"/>
              <a:t>doc.: IEEE 802.11-23/0003r38</a:t>
            </a:r>
          </a:p>
        </p:txBody>
      </p:sp>
      <p:sp>
        <p:nvSpPr>
          <p:cNvPr id="5" name="Date Placeholder 4"/>
          <p:cNvSpPr>
            <a:spLocks noGrp="1"/>
          </p:cNvSpPr>
          <p:nvPr>
            <p:ph type="dt"/>
          </p:nvPr>
        </p:nvSpPr>
        <p:spPr/>
        <p:txBody>
          <a:bodyPr/>
          <a:lstStyle/>
          <a:p>
            <a:r>
              <a:rPr lang="en-US"/>
              <a:t>November 2023</a:t>
            </a:r>
            <a:endParaRPr lang="en-US" dirty="0"/>
          </a:p>
        </p:txBody>
      </p:sp>
      <p:sp>
        <p:nvSpPr>
          <p:cNvPr id="6" name="Footer Placeholder 5"/>
          <p:cNvSpPr>
            <a:spLocks noGrp="1"/>
          </p:cNvSpPr>
          <p:nvPr>
            <p:ph type="ftr"/>
          </p:nvPr>
        </p:nvSpPr>
        <p:spPr/>
        <p:txBody>
          <a:bodyPr/>
          <a:lstStyle/>
          <a:p>
            <a:r>
              <a:rPr lang="en-US"/>
              <a:t>Stephen McCann, Huawei</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39694985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https://unit42.paloaltonetworks.com/iot-threat-report-2020/ </a:t>
            </a:r>
          </a:p>
          <a:p>
            <a:endParaRPr lang="en-US" dirty="0"/>
          </a:p>
        </p:txBody>
      </p:sp>
      <p:sp>
        <p:nvSpPr>
          <p:cNvPr id="4" name="Header Placeholder 3"/>
          <p:cNvSpPr>
            <a:spLocks noGrp="1"/>
          </p:cNvSpPr>
          <p:nvPr>
            <p:ph type="hdr"/>
          </p:nvPr>
        </p:nvSpPr>
        <p:spPr/>
        <p:txBody>
          <a:bodyPr/>
          <a:lstStyle/>
          <a:p>
            <a:r>
              <a:rPr lang="en-US"/>
              <a:t>doc.: IEEE 802.11-23/0003r38</a:t>
            </a:r>
          </a:p>
        </p:txBody>
      </p:sp>
      <p:sp>
        <p:nvSpPr>
          <p:cNvPr id="5" name="Date Placeholder 4"/>
          <p:cNvSpPr>
            <a:spLocks noGrp="1"/>
          </p:cNvSpPr>
          <p:nvPr>
            <p:ph type="dt"/>
          </p:nvPr>
        </p:nvSpPr>
        <p:spPr/>
        <p:txBody>
          <a:bodyPr/>
          <a:lstStyle/>
          <a:p>
            <a:r>
              <a:rPr lang="en-US"/>
              <a:t>November 2023</a:t>
            </a:r>
            <a:endParaRPr lang="en-US" dirty="0"/>
          </a:p>
        </p:txBody>
      </p:sp>
      <p:sp>
        <p:nvSpPr>
          <p:cNvPr id="6" name="Footer Placeholder 5"/>
          <p:cNvSpPr>
            <a:spLocks noGrp="1"/>
          </p:cNvSpPr>
          <p:nvPr>
            <p:ph type="ftr"/>
          </p:nvPr>
        </p:nvSpPr>
        <p:spPr/>
        <p:txBody>
          <a:bodyPr/>
          <a:lstStyle/>
          <a:p>
            <a:r>
              <a:rPr lang="en-US"/>
              <a:t>Stephen McCann, Huawei</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25445680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
        <p:nvSpPr>
          <p:cNvPr id="4" name="Date Placeholder 3"/>
          <p:cNvSpPr>
            <a:spLocks noGrp="1"/>
          </p:cNvSpPr>
          <p:nvPr>
            <p:ph type="dt" idx="10"/>
          </p:nvPr>
        </p:nvSpPr>
        <p:spPr/>
        <p:txBody>
          <a:bodyPr/>
          <a:lstStyle>
            <a:lvl1pPr>
              <a:defRPr/>
            </a:lvl1pPr>
          </a:lstStyle>
          <a:p>
            <a:r>
              <a:rPr lang="en-US" dirty="0"/>
              <a:t>March 2024</a:t>
            </a:r>
            <a:endParaRPr lang="en-GB" dirty="0"/>
          </a:p>
        </p:txBody>
      </p:sp>
      <p:sp>
        <p:nvSpPr>
          <p:cNvPr id="5" name="Footer Placeholder 4"/>
          <p:cNvSpPr>
            <a:spLocks noGrp="1"/>
          </p:cNvSpPr>
          <p:nvPr>
            <p:ph type="ftr" idx="11"/>
          </p:nvPr>
        </p:nvSpPr>
        <p:spPr>
          <a:xfrm>
            <a:off x="6441016" y="6475414"/>
            <a:ext cx="5065184" cy="180975"/>
          </a:xfrm>
        </p:spPr>
        <p:txBody>
          <a:bodyPr/>
          <a:lstStyle>
            <a:lvl1pPr>
              <a:defRPr/>
            </a:lvl1pPr>
          </a:lstStyle>
          <a:p>
            <a:r>
              <a:rPr lang="en-GB" dirty="0"/>
              <a:t>Hui Luo, Rakesh </a:t>
            </a:r>
            <a:r>
              <a:rPr lang="en-GB" dirty="0" err="1"/>
              <a:t>Taori</a:t>
            </a:r>
            <a:r>
              <a:rPr lang="en-GB" dirty="0"/>
              <a:t>, </a:t>
            </a:r>
            <a:r>
              <a:rPr lang="en-GB" dirty="0" err="1"/>
              <a:t>Flarion</a:t>
            </a:r>
            <a:r>
              <a:rPr lang="en-GB" dirty="0"/>
              <a:t> Mendel, Martin </a:t>
            </a:r>
            <a:r>
              <a:rPr lang="en-GB" dirty="0" err="1"/>
              <a:t>Schlaeffer</a:t>
            </a:r>
            <a:r>
              <a:rPr lang="en-GB" dirty="0"/>
              <a:t>, Infineon Technologies</a:t>
            </a:r>
          </a:p>
        </p:txBody>
      </p:sp>
      <p:sp>
        <p:nvSpPr>
          <p:cNvPr id="6" name="Slide Number Placeholder 5"/>
          <p:cNvSpPr>
            <a:spLocks noGrp="1"/>
          </p:cNvSpPr>
          <p:nvPr>
            <p:ph type="sldNum" idx="12"/>
          </p:nvPr>
        </p:nvSpPr>
        <p:spPr>
          <a:xfrm>
            <a:off x="5257800" y="6475414"/>
            <a:ext cx="704849" cy="363537"/>
          </a:xfrm>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838199"/>
          </a:xfrm>
        </p:spPr>
        <p:txBody>
          <a:bodyPr/>
          <a:lstStyle>
            <a:lvl1pPr>
              <a:defRPr sz="2800" b="1">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Content Placeholder 2"/>
          <p:cNvSpPr>
            <a:spLocks noGrp="1"/>
          </p:cNvSpPr>
          <p:nvPr>
            <p:ph idx="1"/>
          </p:nvPr>
        </p:nvSpPr>
        <p:spPr>
          <a:xfrm>
            <a:off x="914401" y="1676400"/>
            <a:ext cx="10361084" cy="4572000"/>
          </a:xfrm>
        </p:spPr>
        <p:txBody>
          <a:bodyPr/>
          <a:lstStyle>
            <a:lvl1pPr marL="252000" indent="-288000">
              <a:buFont typeface="Wingdings" panose="05000000000000000000" pitchFamily="2" charset="2"/>
              <a:buChar char="§"/>
              <a:defRPr sz="1800" b="0">
                <a:latin typeface="Arial" panose="020B0604020202020204" pitchFamily="34" charset="0"/>
                <a:cs typeface="Arial" panose="020B0604020202020204" pitchFamily="34" charset="0"/>
              </a:defRPr>
            </a:lvl1pPr>
            <a:lvl2pPr marL="576000" indent="-288000">
              <a:buFont typeface="Wingdings" panose="05000000000000000000" pitchFamily="2" charset="2"/>
              <a:buChar char="§"/>
              <a:defRPr sz="1800">
                <a:latin typeface="Arial" panose="020B0604020202020204" pitchFamily="34" charset="0"/>
                <a:cs typeface="Arial" panose="020B0604020202020204" pitchFamily="34" charset="0"/>
              </a:defRPr>
            </a:lvl2pPr>
            <a:lvl3pPr marL="864000" indent="-288000">
              <a:buFont typeface="Wingdings" panose="05000000000000000000" pitchFamily="2" charset="2"/>
              <a:buChar char="§"/>
              <a:defRPr sz="1600">
                <a:latin typeface="Arial" panose="020B0604020202020204" pitchFamily="34" charset="0"/>
                <a:cs typeface="Arial" panose="020B0604020202020204" pitchFamily="34" charset="0"/>
              </a:defRPr>
            </a:lvl3pPr>
            <a:lvl4pPr marL="1657350" indent="-285750">
              <a:buFont typeface="Wingdings" panose="05000000000000000000" pitchFamily="2" charset="2"/>
              <a:buChar char="§"/>
              <a:defRPr/>
            </a:lvl4pPr>
            <a:lvl5pPr marL="2114550" indent="-285750">
              <a:buFont typeface="Wingdings" panose="05000000000000000000" pitchFamily="2" charset="2"/>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6553200" y="6475414"/>
            <a:ext cx="5029199" cy="15398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Hui Luo, Rakesh </a:t>
            </a:r>
            <a:r>
              <a:rPr lang="en-GB" dirty="0" err="1"/>
              <a:t>Taori</a:t>
            </a:r>
            <a:r>
              <a:rPr lang="en-GB" dirty="0"/>
              <a:t>, Florian Mendel, Martin </a:t>
            </a:r>
            <a:r>
              <a:rPr lang="en-GB" dirty="0" err="1"/>
              <a:t>Schlaeffer</a:t>
            </a:r>
            <a:r>
              <a:rPr lang="en-GB" dirty="0"/>
              <a:t>, Infineon Technologies</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2024</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2024</a:t>
            </a:r>
            <a:endParaRPr lang="en-GB" dirty="0"/>
          </a:p>
        </p:txBody>
      </p:sp>
      <p:sp>
        <p:nvSpPr>
          <p:cNvPr id="1028" name="Rectangle 4"/>
          <p:cNvSpPr>
            <a:spLocks noGrp="1" noChangeArrowheads="1"/>
          </p:cNvSpPr>
          <p:nvPr>
            <p:ph type="ftr"/>
          </p:nvPr>
        </p:nvSpPr>
        <p:spPr bwMode="auto">
          <a:xfrm>
            <a:off x="6400800" y="6475414"/>
            <a:ext cx="5257799" cy="18466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Hui Luo, Rakesh </a:t>
            </a:r>
            <a:r>
              <a:rPr lang="en-GB" dirty="0" err="1"/>
              <a:t>Taori</a:t>
            </a:r>
            <a:r>
              <a:rPr lang="en-GB" dirty="0"/>
              <a:t>, Florian Mendel, Martin </a:t>
            </a:r>
            <a:r>
              <a:rPr lang="en-GB" dirty="0" err="1"/>
              <a:t>Schlaeffer</a:t>
            </a:r>
            <a:r>
              <a:rPr lang="en-GB" dirty="0"/>
              <a:t>, Infineon Technologies</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802.11-24/0541r0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Arial" panose="020B0604020202020204" pitchFamily="34" charset="0"/>
          <a:ea typeface="+mn-ea"/>
          <a:cs typeface="Arial" panose="020B0604020202020204" pitchFamily="34" charset="0"/>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Arial" panose="020B0604020202020204" pitchFamily="34" charset="0"/>
          <a:ea typeface="+mn-ea"/>
          <a:cs typeface="Arial" panose="020B0604020202020204" pitchFamily="34" charset="0"/>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Arial" panose="020B0604020202020204" pitchFamily="34" charset="0"/>
          <a:ea typeface="+mn-ea"/>
          <a:cs typeface="Arial" panose="020B0604020202020204" pitchFamily="34" charset="0"/>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Arial" panose="020B0604020202020204" pitchFamily="34" charset="0"/>
          <a:ea typeface="+mn-ea"/>
          <a:cs typeface="Arial" panose="020B0604020202020204" pitchFamily="34" charset="0"/>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Arial" panose="020B0604020202020204" pitchFamily="34" charset="0"/>
          <a:ea typeface="+mn-ea"/>
          <a:cs typeface="Arial" panose="020B0604020202020204" pitchFamily="34" charset="0"/>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Document.doc"/><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nvlpubs.nist.gov/nistpubs/ir/2023/NIST.IR.8454.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en.wikipedia.org/wiki/List_of_battery_siz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815975"/>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3600" dirty="0"/>
              <a:t>Ascon: The Lightweight Cryptography As A New Cipher Choice for 802.11bn</a:t>
            </a:r>
          </a:p>
        </p:txBody>
      </p:sp>
      <p:sp>
        <p:nvSpPr>
          <p:cNvPr id="3074" name="Rectangle 2"/>
          <p:cNvSpPr>
            <a:spLocks noGrp="1" noChangeArrowheads="1"/>
          </p:cNvSpPr>
          <p:nvPr>
            <p:ph type="subTitle" idx="1"/>
          </p:nvPr>
        </p:nvSpPr>
        <p:spPr>
          <a:xfrm>
            <a:off x="1828800" y="226695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2024-3-10</a:t>
            </a:r>
          </a:p>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b="0" dirty="0"/>
          </a:p>
        </p:txBody>
      </p:sp>
      <p:sp>
        <p:nvSpPr>
          <p:cNvPr id="6" name="Date Placeholder 3"/>
          <p:cNvSpPr>
            <a:spLocks noGrp="1"/>
          </p:cNvSpPr>
          <p:nvPr>
            <p:ph type="dt" idx="10"/>
          </p:nvPr>
        </p:nvSpPr>
        <p:spPr/>
        <p:txBody>
          <a:bodyPr/>
          <a:lstStyle/>
          <a:p>
            <a:r>
              <a:rPr lang="en-US" dirty="0"/>
              <a:t>March 2024</a:t>
            </a:r>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631693721"/>
              </p:ext>
            </p:extLst>
          </p:nvPr>
        </p:nvGraphicFramePr>
        <p:xfrm>
          <a:off x="927101" y="3395663"/>
          <a:ext cx="10121900" cy="2646216"/>
        </p:xfrm>
        <a:graphic>
          <a:graphicData uri="http://schemas.openxmlformats.org/presentationml/2006/ole">
            <mc:AlternateContent xmlns:mc="http://schemas.openxmlformats.org/markup-compatibility/2006">
              <mc:Choice xmlns:v="urn:schemas-microsoft-com:vml" Requires="v">
                <p:oleObj name="Document" r:id="rId3" imgW="8080018" imgH="2110161" progId="Word.Document.8">
                  <p:embed/>
                </p:oleObj>
              </mc:Choice>
              <mc:Fallback>
                <p:oleObj name="Document" r:id="rId3" imgW="8080018" imgH="2110161" progId="Word.Document.8">
                  <p:embed/>
                  <p:pic>
                    <p:nvPicPr>
                      <p:cNvPr id="0" name="Picture 3"/>
                      <p:cNvPicPr>
                        <a:picLocks noChangeAspect="1" noChangeArrowheads="1"/>
                      </p:cNvPicPr>
                      <p:nvPr/>
                    </p:nvPicPr>
                    <p:blipFill>
                      <a:blip r:embed="rId4"/>
                      <a:srcRect/>
                      <a:stretch>
                        <a:fillRect/>
                      </a:stretch>
                    </p:blipFill>
                    <p:spPr bwMode="auto">
                      <a:xfrm>
                        <a:off x="927101" y="3395663"/>
                        <a:ext cx="10121900" cy="2646216"/>
                      </a:xfrm>
                      <a:prstGeom prst="rect">
                        <a:avLst/>
                      </a:prstGeom>
                      <a:noFill/>
                    </p:spPr>
                  </p:pic>
                </p:oleObj>
              </mc:Fallback>
            </mc:AlternateContent>
          </a:graphicData>
        </a:graphic>
      </p:graphicFrame>
      <p:sp>
        <p:nvSpPr>
          <p:cNvPr id="3076" name="Rectangle 4"/>
          <p:cNvSpPr>
            <a:spLocks noChangeArrowheads="1"/>
          </p:cNvSpPr>
          <p:nvPr/>
        </p:nvSpPr>
        <p:spPr bwMode="auto">
          <a:xfrm>
            <a:off x="989571" y="3017837"/>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14" name="Footer Placeholder 4">
            <a:extLst>
              <a:ext uri="{FF2B5EF4-FFF2-40B4-BE49-F238E27FC236}">
                <a16:creationId xmlns:a16="http://schemas.microsoft.com/office/drawing/2014/main" id="{3DBE0923-EDF1-45FA-891B-45E6C163CAE0}"/>
              </a:ext>
            </a:extLst>
          </p:cNvPr>
          <p:cNvSpPr>
            <a:spLocks noGrp="1"/>
          </p:cNvSpPr>
          <p:nvPr>
            <p:ph type="ftr" idx="11"/>
          </p:nvPr>
        </p:nvSpPr>
        <p:spPr>
          <a:xfrm>
            <a:off x="6229353" y="6475414"/>
            <a:ext cx="5160431" cy="218928"/>
          </a:xfrm>
        </p:spPr>
        <p:txBody>
          <a:bodyPr/>
          <a:lstStyle/>
          <a:p>
            <a:r>
              <a:rPr lang="en-GB" dirty="0"/>
              <a:t>Hui Luo, Rakesh </a:t>
            </a:r>
            <a:r>
              <a:rPr lang="en-GB" dirty="0" err="1"/>
              <a:t>Taori</a:t>
            </a:r>
            <a:r>
              <a:rPr lang="en-GB" dirty="0"/>
              <a:t>, Florian Mendel, Martin </a:t>
            </a:r>
            <a:r>
              <a:rPr lang="en-GB" dirty="0" err="1"/>
              <a:t>Schläeffer</a:t>
            </a:r>
            <a:r>
              <a:rPr lang="en-GB" dirty="0"/>
              <a:t>, Infineon Technologies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2D735-1475-42AC-9C9B-BDFA03B4CCA3}"/>
              </a:ext>
            </a:extLst>
          </p:cNvPr>
          <p:cNvSpPr>
            <a:spLocks noGrp="1"/>
          </p:cNvSpPr>
          <p:nvPr>
            <p:ph type="title"/>
          </p:nvPr>
        </p:nvSpPr>
        <p:spPr/>
        <p:txBody>
          <a:bodyPr/>
          <a:lstStyle/>
          <a:p>
            <a:r>
              <a:rPr lang="en-US" dirty="0"/>
              <a:t>About Ascon</a:t>
            </a:r>
          </a:p>
        </p:txBody>
      </p:sp>
      <p:sp>
        <p:nvSpPr>
          <p:cNvPr id="3" name="Content Placeholder 2">
            <a:extLst>
              <a:ext uri="{FF2B5EF4-FFF2-40B4-BE49-F238E27FC236}">
                <a16:creationId xmlns:a16="http://schemas.microsoft.com/office/drawing/2014/main" id="{0B85A6FD-19C5-46A7-9617-B4EA189DD57E}"/>
              </a:ext>
            </a:extLst>
          </p:cNvPr>
          <p:cNvSpPr>
            <a:spLocks noGrp="1"/>
          </p:cNvSpPr>
          <p:nvPr>
            <p:ph idx="1"/>
          </p:nvPr>
        </p:nvSpPr>
        <p:spPr/>
        <p:txBody>
          <a:bodyPr/>
          <a:lstStyle/>
          <a:p>
            <a:r>
              <a:rPr lang="en-US" sz="2000" dirty="0"/>
              <a:t>NIST selects Ascon as the standard to protect small devices in 2023 after 4-year LWC (Light-Weight Cipher) competition (57 submissions, 3 rounds, 1 winner) [1].</a:t>
            </a:r>
          </a:p>
          <a:p>
            <a:endParaRPr lang="en-US" sz="900" dirty="0"/>
          </a:p>
          <a:p>
            <a:pPr marL="288000"/>
            <a:r>
              <a:rPr lang="en-US" sz="2000" dirty="0"/>
              <a:t>Ascon provides </a:t>
            </a:r>
            <a:r>
              <a:rPr lang="en-US" sz="2000" b="1" dirty="0"/>
              <a:t>authenticated encryption </a:t>
            </a:r>
            <a:r>
              <a:rPr lang="en-US" sz="2000" dirty="0"/>
              <a:t>and </a:t>
            </a:r>
            <a:r>
              <a:rPr lang="en-US" sz="2000" b="1" dirty="0"/>
              <a:t>hashing</a:t>
            </a:r>
            <a:r>
              <a:rPr lang="en-US" sz="2000" dirty="0"/>
              <a:t> with minimal overhead.</a:t>
            </a:r>
          </a:p>
          <a:p>
            <a:endParaRPr lang="en-US" sz="1050" dirty="0"/>
          </a:p>
          <a:p>
            <a:r>
              <a:rPr lang="en-US" sz="2000" b="1" dirty="0"/>
              <a:t>Comparable security</a:t>
            </a:r>
            <a:r>
              <a:rPr lang="en-US" sz="2000" dirty="0"/>
              <a:t> level as AES-128 and SHA-256 [1].</a:t>
            </a:r>
          </a:p>
          <a:p>
            <a:endParaRPr lang="en-US" sz="1050" dirty="0"/>
          </a:p>
          <a:p>
            <a:r>
              <a:rPr lang="en-US" sz="2000" dirty="0"/>
              <a:t>More </a:t>
            </a:r>
            <a:r>
              <a:rPr lang="en-US" sz="2000" b="1" dirty="0"/>
              <a:t>efficient</a:t>
            </a:r>
            <a:r>
              <a:rPr lang="en-US" sz="2000" dirty="0"/>
              <a:t> on low-end/low-power devices (Ascon-128 vs AES128-GCM) [1][2].</a:t>
            </a:r>
          </a:p>
          <a:p>
            <a:pPr lvl="1"/>
            <a:r>
              <a:rPr lang="en-US" dirty="0"/>
              <a:t>Up to </a:t>
            </a:r>
            <a:r>
              <a:rPr lang="en-US" b="1" dirty="0"/>
              <a:t>3-5x speed </a:t>
            </a:r>
            <a:r>
              <a:rPr lang="en-US" dirty="0"/>
              <a:t>on microcontrollers</a:t>
            </a:r>
          </a:p>
          <a:p>
            <a:pPr lvl="1"/>
            <a:r>
              <a:rPr lang="en-US" dirty="0"/>
              <a:t>Up to </a:t>
            </a:r>
            <a:r>
              <a:rPr lang="en-US" b="1" dirty="0"/>
              <a:t>2x throughput </a:t>
            </a:r>
            <a:r>
              <a:rPr lang="en-US" dirty="0"/>
              <a:t>with </a:t>
            </a:r>
            <a:r>
              <a:rPr lang="en-US" b="1" dirty="0"/>
              <a:t>0.5x energy </a:t>
            </a:r>
            <a:r>
              <a:rPr lang="en-US" dirty="0"/>
              <a:t>in hardware (same throughput with smaller circuits)</a:t>
            </a:r>
            <a:endParaRPr kumimoji="0" lang="en-US" sz="2000" b="1" i="0" u="none" strike="noStrike" kern="0" cap="none" spc="0" normalizeH="0" baseline="0" noProof="0" dirty="0">
              <a:ln>
                <a:noFill/>
              </a:ln>
              <a:solidFill>
                <a:srgbClr val="000000"/>
              </a:solidFill>
              <a:effectLst/>
              <a:uLnTx/>
              <a:uFillTx/>
              <a:latin typeface="Arial" panose="020B0604020202020204" pitchFamily="34" charset="0"/>
              <a:ea typeface="MS Gothic"/>
              <a:cs typeface="Arial" panose="020B0604020202020204" pitchFamily="34" charset="0"/>
            </a:endParaRPr>
          </a:p>
          <a:p>
            <a:pPr marL="0" marR="0" lvl="0" indent="0" algn="l" defTabSz="449263" rtl="0" eaLnBrk="1" fontAlgn="base" latinLnBrk="0" hangingPunct="1">
              <a:lnSpc>
                <a:spcPct val="100000"/>
              </a:lnSpc>
              <a:spcBef>
                <a:spcPts val="600"/>
              </a:spcBef>
              <a:spcAft>
                <a:spcPct val="0"/>
              </a:spcAft>
              <a:buClr>
                <a:srgbClr val="000000"/>
              </a:buClr>
              <a:buSzPct val="100000"/>
              <a:buNone/>
              <a:tabLst/>
              <a:defRPr/>
            </a:pPr>
            <a:endParaRPr kumimoji="0" lang="en-US" sz="1050" b="0" i="0" u="none" strike="noStrike" kern="0" cap="none" spc="0" normalizeH="0" baseline="0" noProof="0" dirty="0">
              <a:ln>
                <a:noFill/>
              </a:ln>
              <a:solidFill>
                <a:srgbClr val="000000"/>
              </a:solidFill>
              <a:effectLst/>
              <a:uLnTx/>
              <a:uFillTx/>
              <a:latin typeface="Arial" panose="020B0604020202020204" pitchFamily="34" charset="0"/>
              <a:ea typeface="MS Gothic"/>
              <a:cs typeface="Arial" panose="020B0604020202020204" pitchFamily="34" charset="0"/>
            </a:endParaRPr>
          </a:p>
          <a:p>
            <a:pPr marL="252000" marR="0" lvl="0" indent="-288000" algn="l" defTabSz="449263" rtl="0" eaLnBrk="1" fontAlgn="base" latinLnBrk="0" hangingPunct="1">
              <a:lnSpc>
                <a:spcPct val="100000"/>
              </a:lnSpc>
              <a:spcBef>
                <a:spcPts val="600"/>
              </a:spcBef>
              <a:spcAft>
                <a:spcPct val="0"/>
              </a:spcAft>
              <a:buClr>
                <a:srgbClr val="000000"/>
              </a:buClr>
              <a:buSzPct val="100000"/>
              <a:buFont typeface="Wingdings" panose="05000000000000000000" pitchFamily="2" charset="2"/>
              <a:buChar char="§"/>
              <a:tabLst/>
              <a:defRPr/>
            </a:pPr>
            <a:r>
              <a:rPr lang="en-US" sz="2000" dirty="0">
                <a:ea typeface="MS Gothic"/>
              </a:rPr>
              <a:t>A large number of detailed security performance and efficiency analysis listed in references of</a:t>
            </a:r>
            <a:r>
              <a:rPr kumimoji="0" lang="en-US" sz="2000" b="0" i="0" u="none" strike="noStrike" kern="0" cap="none" spc="0" normalizeH="0" baseline="0" noProof="0" dirty="0">
                <a:ln>
                  <a:noFill/>
                </a:ln>
                <a:solidFill>
                  <a:srgbClr val="000000"/>
                </a:solidFill>
                <a:effectLst/>
                <a:uLnTx/>
                <a:uFillTx/>
                <a:latin typeface="Arial" panose="020B0604020202020204" pitchFamily="34" charset="0"/>
                <a:ea typeface="MS Gothic"/>
                <a:cs typeface="Arial" panose="020B0604020202020204" pitchFamily="34" charset="0"/>
              </a:rPr>
              <a:t> [1] and [2].</a:t>
            </a:r>
          </a:p>
        </p:txBody>
      </p:sp>
      <p:sp>
        <p:nvSpPr>
          <p:cNvPr id="4" name="Slide Number Placeholder 3">
            <a:extLst>
              <a:ext uri="{FF2B5EF4-FFF2-40B4-BE49-F238E27FC236}">
                <a16:creationId xmlns:a16="http://schemas.microsoft.com/office/drawing/2014/main" id="{4B12EC11-5386-4313-9F39-44FF5552C108}"/>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AA5B2A63-61F1-48EB-9F06-413447F3EA7D}"/>
              </a:ext>
            </a:extLst>
          </p:cNvPr>
          <p:cNvSpPr>
            <a:spLocks noGrp="1"/>
          </p:cNvSpPr>
          <p:nvPr>
            <p:ph type="ftr" idx="14"/>
          </p:nvPr>
        </p:nvSpPr>
        <p:spPr/>
        <p:txBody>
          <a:bodyPr/>
          <a:lstStyle/>
          <a:p>
            <a:r>
              <a:rPr lang="en-GB" dirty="0"/>
              <a:t>Hui Luo, Rakesh </a:t>
            </a:r>
            <a:r>
              <a:rPr lang="en-GB" dirty="0" err="1"/>
              <a:t>Taori</a:t>
            </a:r>
            <a:r>
              <a:rPr lang="en-GB" dirty="0"/>
              <a:t>, Florian Mendel, Martin </a:t>
            </a:r>
            <a:r>
              <a:rPr lang="en-GB" dirty="0" err="1"/>
              <a:t>Schläeffer</a:t>
            </a:r>
            <a:r>
              <a:rPr lang="en-GB" dirty="0"/>
              <a:t>, Infineon Technologies</a:t>
            </a:r>
          </a:p>
        </p:txBody>
      </p:sp>
      <p:sp>
        <p:nvSpPr>
          <p:cNvPr id="6" name="Date Placeholder 5">
            <a:extLst>
              <a:ext uri="{FF2B5EF4-FFF2-40B4-BE49-F238E27FC236}">
                <a16:creationId xmlns:a16="http://schemas.microsoft.com/office/drawing/2014/main" id="{FE6A89C8-7D15-464F-BC14-6DC0CAA07049}"/>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2748285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2D735-1475-42AC-9C9B-BDFA03B4CCA3}"/>
              </a:ext>
            </a:extLst>
          </p:cNvPr>
          <p:cNvSpPr>
            <a:spLocks noGrp="1"/>
          </p:cNvSpPr>
          <p:nvPr>
            <p:ph type="title"/>
          </p:nvPr>
        </p:nvSpPr>
        <p:spPr/>
        <p:txBody>
          <a:bodyPr/>
          <a:lstStyle/>
          <a:p>
            <a:r>
              <a:rPr lang="en-US" dirty="0"/>
              <a:t>Impact on low-power IoT devices by numbers</a:t>
            </a:r>
          </a:p>
        </p:txBody>
      </p:sp>
      <p:sp>
        <p:nvSpPr>
          <p:cNvPr id="3" name="Content Placeholder 2">
            <a:extLst>
              <a:ext uri="{FF2B5EF4-FFF2-40B4-BE49-F238E27FC236}">
                <a16:creationId xmlns:a16="http://schemas.microsoft.com/office/drawing/2014/main" id="{0B85A6FD-19C5-46A7-9617-B4EA189DD57E}"/>
              </a:ext>
            </a:extLst>
          </p:cNvPr>
          <p:cNvSpPr>
            <a:spLocks noGrp="1"/>
          </p:cNvSpPr>
          <p:nvPr>
            <p:ph idx="1"/>
          </p:nvPr>
        </p:nvSpPr>
        <p:spPr>
          <a:xfrm>
            <a:off x="914401" y="1676400"/>
            <a:ext cx="10361084" cy="2130425"/>
          </a:xfrm>
        </p:spPr>
        <p:txBody>
          <a:bodyPr/>
          <a:lstStyle/>
          <a:p>
            <a:r>
              <a:rPr lang="en-US" sz="1600" dirty="0"/>
              <a:t>AES-128 energy measurement: about 2.0-2.6 </a:t>
            </a:r>
            <a:r>
              <a:rPr lang="en-US" sz="1600" dirty="0" err="1"/>
              <a:t>uJ</a:t>
            </a:r>
            <a:r>
              <a:rPr lang="en-US" sz="1600" dirty="0"/>
              <a:t> per byte using software in the best case (see Table 11 in [3])</a:t>
            </a:r>
            <a:endParaRPr lang="en-US" sz="700" dirty="0"/>
          </a:p>
          <a:p>
            <a:r>
              <a:rPr lang="en-US" sz="1600" dirty="0"/>
              <a:t>Capacity of lithium coin cell batteries thinner than 3mm (typically used in low-power devices): about 25-200 </a:t>
            </a:r>
            <a:r>
              <a:rPr lang="en-US" sz="1600" dirty="0" err="1"/>
              <a:t>mAh</a:t>
            </a:r>
            <a:r>
              <a:rPr lang="en-US" sz="1600" dirty="0"/>
              <a:t> at practical 2V [4].</a:t>
            </a:r>
          </a:p>
          <a:p>
            <a:r>
              <a:rPr lang="en-US" sz="1600" dirty="0"/>
              <a:t>If a low-power IoT device powered by a small coin cell with 25mAh energy needs to encrypt and decrypt 500 bytes per hour, these operations alone will consume the entire battery in less than one year.</a:t>
            </a:r>
          </a:p>
          <a:p>
            <a:r>
              <a:rPr lang="en-US" sz="1600" dirty="0"/>
              <a:t>Ascon can be implemented using software on MCU 3-5x less power hungry than AES128-GCM, thus can help reduce battery consumption for encryption/decryption operations significantly.</a:t>
            </a:r>
          </a:p>
        </p:txBody>
      </p:sp>
      <p:sp>
        <p:nvSpPr>
          <p:cNvPr id="4" name="Slide Number Placeholder 3">
            <a:extLst>
              <a:ext uri="{FF2B5EF4-FFF2-40B4-BE49-F238E27FC236}">
                <a16:creationId xmlns:a16="http://schemas.microsoft.com/office/drawing/2014/main" id="{4B12EC11-5386-4313-9F39-44FF5552C108}"/>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AA5B2A63-61F1-48EB-9F06-413447F3EA7D}"/>
              </a:ext>
            </a:extLst>
          </p:cNvPr>
          <p:cNvSpPr>
            <a:spLocks noGrp="1"/>
          </p:cNvSpPr>
          <p:nvPr>
            <p:ph type="ftr" idx="14"/>
          </p:nvPr>
        </p:nvSpPr>
        <p:spPr/>
        <p:txBody>
          <a:bodyPr/>
          <a:lstStyle/>
          <a:p>
            <a:r>
              <a:rPr lang="en-GB" dirty="0"/>
              <a:t>Hui Luo, Rakesh </a:t>
            </a:r>
            <a:r>
              <a:rPr lang="en-GB" dirty="0" err="1"/>
              <a:t>Taori</a:t>
            </a:r>
            <a:r>
              <a:rPr lang="en-GB" dirty="0"/>
              <a:t>, Florian Mendel, Martin </a:t>
            </a:r>
            <a:r>
              <a:rPr lang="en-GB" dirty="0" err="1"/>
              <a:t>Schläeffer</a:t>
            </a:r>
            <a:r>
              <a:rPr lang="en-GB" dirty="0"/>
              <a:t>, Infineon Technologies</a:t>
            </a:r>
          </a:p>
        </p:txBody>
      </p:sp>
      <p:sp>
        <p:nvSpPr>
          <p:cNvPr id="6" name="Date Placeholder 5">
            <a:extLst>
              <a:ext uri="{FF2B5EF4-FFF2-40B4-BE49-F238E27FC236}">
                <a16:creationId xmlns:a16="http://schemas.microsoft.com/office/drawing/2014/main" id="{FE6A89C8-7D15-464F-BC14-6DC0CAA07049}"/>
              </a:ext>
            </a:extLst>
          </p:cNvPr>
          <p:cNvSpPr>
            <a:spLocks noGrp="1"/>
          </p:cNvSpPr>
          <p:nvPr>
            <p:ph type="dt" idx="15"/>
          </p:nvPr>
        </p:nvSpPr>
        <p:spPr/>
        <p:txBody>
          <a:bodyPr/>
          <a:lstStyle/>
          <a:p>
            <a:r>
              <a:rPr lang="en-US" dirty="0"/>
              <a:t>March 2024</a:t>
            </a:r>
            <a:endParaRPr lang="en-GB" dirty="0"/>
          </a:p>
        </p:txBody>
      </p:sp>
      <p:grpSp>
        <p:nvGrpSpPr>
          <p:cNvPr id="10" name="Group 9">
            <a:extLst>
              <a:ext uri="{FF2B5EF4-FFF2-40B4-BE49-F238E27FC236}">
                <a16:creationId xmlns:a16="http://schemas.microsoft.com/office/drawing/2014/main" id="{7A5F715C-0880-5AB4-6305-960626EFF54C}"/>
              </a:ext>
            </a:extLst>
          </p:cNvPr>
          <p:cNvGrpSpPr/>
          <p:nvPr/>
        </p:nvGrpSpPr>
        <p:grpSpPr>
          <a:xfrm>
            <a:off x="2819400" y="3926568"/>
            <a:ext cx="6908893" cy="2314835"/>
            <a:chOff x="2819400" y="3926568"/>
            <a:chExt cx="6908893" cy="2314835"/>
          </a:xfrm>
        </p:grpSpPr>
        <p:pic>
          <p:nvPicPr>
            <p:cNvPr id="12" name="Picture 11">
              <a:extLst>
                <a:ext uri="{FF2B5EF4-FFF2-40B4-BE49-F238E27FC236}">
                  <a16:creationId xmlns:a16="http://schemas.microsoft.com/office/drawing/2014/main" id="{E448D27C-368F-305C-8600-6CE8AE984DDB}"/>
                </a:ext>
              </a:extLst>
            </p:cNvPr>
            <p:cNvPicPr>
              <a:picLocks noChangeAspect="1"/>
            </p:cNvPicPr>
            <p:nvPr/>
          </p:nvPicPr>
          <p:blipFill>
            <a:blip r:embed="rId3"/>
            <a:stretch>
              <a:fillRect/>
            </a:stretch>
          </p:blipFill>
          <p:spPr>
            <a:xfrm>
              <a:off x="2819400" y="3926568"/>
              <a:ext cx="6908893" cy="2314835"/>
            </a:xfrm>
            <a:prstGeom prst="rect">
              <a:avLst/>
            </a:prstGeom>
          </p:spPr>
        </p:pic>
        <p:sp>
          <p:nvSpPr>
            <p:cNvPr id="7" name="Rectangle 6">
              <a:extLst>
                <a:ext uri="{FF2B5EF4-FFF2-40B4-BE49-F238E27FC236}">
                  <a16:creationId xmlns:a16="http://schemas.microsoft.com/office/drawing/2014/main" id="{EA6361D9-4D94-2755-7BA9-BAF1676604AA}"/>
                </a:ext>
              </a:extLst>
            </p:cNvPr>
            <p:cNvSpPr/>
            <p:nvPr/>
          </p:nvSpPr>
          <p:spPr bwMode="auto">
            <a:xfrm>
              <a:off x="4800600" y="4572000"/>
              <a:ext cx="1295400" cy="228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dirty="0">
                  <a:ln>
                    <a:noFill/>
                  </a:ln>
                  <a:solidFill>
                    <a:schemeClr val="tx1"/>
                  </a:solidFill>
                  <a:effectLst/>
                  <a:latin typeface="Times New Roman" pitchFamily="16" charset="0"/>
                  <a:ea typeface="MS Gothic" charset="-128"/>
                </a:rPr>
                <a:t>MCU1</a:t>
              </a:r>
              <a:endParaRPr kumimoji="0" lang="en-US" sz="3200" b="0" i="0" u="none" strike="noStrike" cap="none" normalizeH="0" baseline="0" dirty="0">
                <a:ln>
                  <a:noFill/>
                </a:ln>
                <a:solidFill>
                  <a:schemeClr val="tx1"/>
                </a:solidFill>
                <a:effectLst/>
                <a:latin typeface="Times New Roman" pitchFamily="16" charset="0"/>
                <a:ea typeface="MS Gothic" charset="-128"/>
              </a:endParaRPr>
            </a:p>
          </p:txBody>
        </p:sp>
        <p:sp>
          <p:nvSpPr>
            <p:cNvPr id="8" name="Rectangle 7">
              <a:extLst>
                <a:ext uri="{FF2B5EF4-FFF2-40B4-BE49-F238E27FC236}">
                  <a16:creationId xmlns:a16="http://schemas.microsoft.com/office/drawing/2014/main" id="{C96C5916-A010-F44A-C323-A83429AECF06}"/>
                </a:ext>
              </a:extLst>
            </p:cNvPr>
            <p:cNvSpPr/>
            <p:nvPr/>
          </p:nvSpPr>
          <p:spPr bwMode="auto">
            <a:xfrm>
              <a:off x="8458200" y="4572000"/>
              <a:ext cx="1143000" cy="228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dirty="0">
                  <a:ln>
                    <a:noFill/>
                  </a:ln>
                  <a:solidFill>
                    <a:schemeClr val="tx1"/>
                  </a:solidFill>
                  <a:effectLst/>
                  <a:latin typeface="Times New Roman" pitchFamily="16" charset="0"/>
                  <a:ea typeface="MS Gothic" charset="-128"/>
                </a:rPr>
                <a:t>MCU3</a:t>
              </a:r>
              <a:endParaRPr kumimoji="0" lang="en-US" sz="3200" b="0" i="0" u="none" strike="noStrike" cap="none" normalizeH="0" baseline="0" dirty="0">
                <a:ln>
                  <a:noFill/>
                </a:ln>
                <a:solidFill>
                  <a:schemeClr val="tx1"/>
                </a:solidFill>
                <a:effectLst/>
                <a:latin typeface="Times New Roman" pitchFamily="16" charset="0"/>
                <a:ea typeface="MS Gothic" charset="-128"/>
              </a:endParaRPr>
            </a:p>
          </p:txBody>
        </p:sp>
        <p:sp>
          <p:nvSpPr>
            <p:cNvPr id="9" name="Rectangle 8">
              <a:extLst>
                <a:ext uri="{FF2B5EF4-FFF2-40B4-BE49-F238E27FC236}">
                  <a16:creationId xmlns:a16="http://schemas.microsoft.com/office/drawing/2014/main" id="{D3705E9E-F348-84A1-7AB4-30FAB00B50AE}"/>
                </a:ext>
              </a:extLst>
            </p:cNvPr>
            <p:cNvSpPr/>
            <p:nvPr/>
          </p:nvSpPr>
          <p:spPr bwMode="auto">
            <a:xfrm>
              <a:off x="6322511" y="4572000"/>
              <a:ext cx="2008595" cy="228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0" i="0" u="none" strike="noStrike" cap="none" normalizeH="0" baseline="0" dirty="0">
                  <a:ln>
                    <a:noFill/>
                  </a:ln>
                  <a:solidFill>
                    <a:schemeClr val="tx1"/>
                  </a:solidFill>
                  <a:effectLst/>
                  <a:latin typeface="Times New Roman" pitchFamily="16" charset="0"/>
                  <a:ea typeface="MS Gothic" charset="-128"/>
                </a:rPr>
                <a:t>MCU2</a:t>
              </a:r>
              <a:endParaRPr kumimoji="0" lang="en-US" sz="3200" b="0" i="0" u="none" strike="noStrike" cap="none" normalizeH="0" baseline="0" dirty="0">
                <a:ln>
                  <a:noFill/>
                </a:ln>
                <a:solidFill>
                  <a:schemeClr val="tx1"/>
                </a:solidFill>
                <a:effectLst/>
                <a:latin typeface="Times New Roman" pitchFamily="16" charset="0"/>
                <a:ea typeface="MS Gothic" charset="-128"/>
              </a:endParaRPr>
            </a:p>
          </p:txBody>
        </p:sp>
      </p:grpSp>
    </p:spTree>
    <p:extLst>
      <p:ext uri="{BB962C8B-B14F-4D97-AF65-F5344CB8AC3E}">
        <p14:creationId xmlns:p14="http://schemas.microsoft.com/office/powerpoint/2010/main" val="38543628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2D735-1475-42AC-9C9B-BDFA03B4CCA3}"/>
              </a:ext>
            </a:extLst>
          </p:cNvPr>
          <p:cNvSpPr>
            <a:spLocks noGrp="1"/>
          </p:cNvSpPr>
          <p:nvPr>
            <p:ph type="title"/>
          </p:nvPr>
        </p:nvSpPr>
        <p:spPr>
          <a:xfrm>
            <a:off x="533400" y="685801"/>
            <a:ext cx="11201399" cy="838199"/>
          </a:xfrm>
        </p:spPr>
        <p:txBody>
          <a:bodyPr/>
          <a:lstStyle/>
          <a:p>
            <a:r>
              <a:rPr lang="en-US" dirty="0"/>
              <a:t>Ascon can be a drop-in replacement for AES128-GCMP in 802.11</a:t>
            </a:r>
          </a:p>
        </p:txBody>
      </p:sp>
      <p:sp>
        <p:nvSpPr>
          <p:cNvPr id="4" name="Slide Number Placeholder 3">
            <a:extLst>
              <a:ext uri="{FF2B5EF4-FFF2-40B4-BE49-F238E27FC236}">
                <a16:creationId xmlns:a16="http://schemas.microsoft.com/office/drawing/2014/main" id="{4B12EC11-5386-4313-9F39-44FF5552C108}"/>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AA5B2A63-61F1-48EB-9F06-413447F3EA7D}"/>
              </a:ext>
            </a:extLst>
          </p:cNvPr>
          <p:cNvSpPr>
            <a:spLocks noGrp="1"/>
          </p:cNvSpPr>
          <p:nvPr>
            <p:ph type="ftr" idx="14"/>
          </p:nvPr>
        </p:nvSpPr>
        <p:spPr/>
        <p:txBody>
          <a:bodyPr/>
          <a:lstStyle/>
          <a:p>
            <a:r>
              <a:rPr lang="en-GB" dirty="0"/>
              <a:t>Hui Luo, Rakesh </a:t>
            </a:r>
            <a:r>
              <a:rPr lang="en-GB" dirty="0" err="1"/>
              <a:t>Taori</a:t>
            </a:r>
            <a:r>
              <a:rPr lang="en-GB" dirty="0"/>
              <a:t>, Florian Mendel, Martin </a:t>
            </a:r>
            <a:r>
              <a:rPr lang="en-GB" dirty="0" err="1"/>
              <a:t>Schläeffer</a:t>
            </a:r>
            <a:r>
              <a:rPr lang="en-GB" dirty="0"/>
              <a:t>, Infineon Technologies</a:t>
            </a:r>
          </a:p>
        </p:txBody>
      </p:sp>
      <p:sp>
        <p:nvSpPr>
          <p:cNvPr id="6" name="Date Placeholder 5">
            <a:extLst>
              <a:ext uri="{FF2B5EF4-FFF2-40B4-BE49-F238E27FC236}">
                <a16:creationId xmlns:a16="http://schemas.microsoft.com/office/drawing/2014/main" id="{FE6A89C8-7D15-464F-BC14-6DC0CAA07049}"/>
              </a:ext>
            </a:extLst>
          </p:cNvPr>
          <p:cNvSpPr>
            <a:spLocks noGrp="1"/>
          </p:cNvSpPr>
          <p:nvPr>
            <p:ph type="dt" idx="15"/>
          </p:nvPr>
        </p:nvSpPr>
        <p:spPr/>
        <p:txBody>
          <a:bodyPr/>
          <a:lstStyle/>
          <a:p>
            <a:r>
              <a:rPr lang="en-US" dirty="0"/>
              <a:t>March 2024</a:t>
            </a:r>
            <a:endParaRPr lang="en-GB" dirty="0"/>
          </a:p>
        </p:txBody>
      </p:sp>
      <p:grpSp>
        <p:nvGrpSpPr>
          <p:cNvPr id="20" name="Group 19">
            <a:extLst>
              <a:ext uri="{FF2B5EF4-FFF2-40B4-BE49-F238E27FC236}">
                <a16:creationId xmlns:a16="http://schemas.microsoft.com/office/drawing/2014/main" id="{9A97B8B7-BEAB-E3A6-832F-68C39426CF04}"/>
              </a:ext>
            </a:extLst>
          </p:cNvPr>
          <p:cNvGrpSpPr/>
          <p:nvPr/>
        </p:nvGrpSpPr>
        <p:grpSpPr>
          <a:xfrm>
            <a:off x="1066800" y="2743200"/>
            <a:ext cx="9963372" cy="1701887"/>
            <a:chOff x="1066800" y="2819400"/>
            <a:chExt cx="9963372" cy="1701887"/>
          </a:xfrm>
        </p:grpSpPr>
        <p:pic>
          <p:nvPicPr>
            <p:cNvPr id="12" name="Picture 11">
              <a:extLst>
                <a:ext uri="{FF2B5EF4-FFF2-40B4-BE49-F238E27FC236}">
                  <a16:creationId xmlns:a16="http://schemas.microsoft.com/office/drawing/2014/main" id="{E4AE69D1-C87D-92EF-047D-CEDEE0A25F33}"/>
                </a:ext>
              </a:extLst>
            </p:cNvPr>
            <p:cNvPicPr>
              <a:picLocks noChangeAspect="1"/>
            </p:cNvPicPr>
            <p:nvPr/>
          </p:nvPicPr>
          <p:blipFill>
            <a:blip r:embed="rId3"/>
            <a:stretch>
              <a:fillRect/>
            </a:stretch>
          </p:blipFill>
          <p:spPr>
            <a:xfrm>
              <a:off x="1066800" y="2819400"/>
              <a:ext cx="4324572" cy="1701887"/>
            </a:xfrm>
            <a:prstGeom prst="rect">
              <a:avLst/>
            </a:prstGeom>
          </p:spPr>
        </p:pic>
        <p:pic>
          <p:nvPicPr>
            <p:cNvPr id="13" name="Picture 12">
              <a:extLst>
                <a:ext uri="{FF2B5EF4-FFF2-40B4-BE49-F238E27FC236}">
                  <a16:creationId xmlns:a16="http://schemas.microsoft.com/office/drawing/2014/main" id="{648F3313-7455-7545-7D9C-DF8A803764D4}"/>
                </a:ext>
              </a:extLst>
            </p:cNvPr>
            <p:cNvPicPr>
              <a:picLocks noChangeAspect="1"/>
            </p:cNvPicPr>
            <p:nvPr/>
          </p:nvPicPr>
          <p:blipFill>
            <a:blip r:embed="rId3"/>
            <a:stretch>
              <a:fillRect/>
            </a:stretch>
          </p:blipFill>
          <p:spPr>
            <a:xfrm>
              <a:off x="6705600" y="2819400"/>
              <a:ext cx="4324572" cy="1701887"/>
            </a:xfrm>
            <a:prstGeom prst="rect">
              <a:avLst/>
            </a:prstGeom>
          </p:spPr>
        </p:pic>
        <p:sp>
          <p:nvSpPr>
            <p:cNvPr id="9" name="Rectangle 8">
              <a:extLst>
                <a:ext uri="{FF2B5EF4-FFF2-40B4-BE49-F238E27FC236}">
                  <a16:creationId xmlns:a16="http://schemas.microsoft.com/office/drawing/2014/main" id="{672DFB3E-A173-EAAE-7298-E46CB5BC3E3C}"/>
                </a:ext>
              </a:extLst>
            </p:cNvPr>
            <p:cNvSpPr/>
            <p:nvPr/>
          </p:nvSpPr>
          <p:spPr bwMode="auto">
            <a:xfrm>
              <a:off x="9372600" y="3160127"/>
              <a:ext cx="457255" cy="1080000"/>
            </a:xfrm>
            <a:prstGeom prst="rect">
              <a:avLst/>
            </a:prstGeom>
            <a:solidFill>
              <a:schemeClr val="accent2"/>
            </a:solidFill>
            <a:ln w="9525" cap="flat" cmpd="sng" algn="ctr">
              <a:solidFill>
                <a:schemeClr val="tx1"/>
              </a:solidFill>
              <a:prstDash val="solid"/>
              <a:round/>
              <a:headEnd type="none" w="med" len="med"/>
              <a:tailEnd type="none" w="med" len="med"/>
            </a:ln>
            <a:effectLst/>
          </p:spPr>
          <p:txBody>
            <a:bodyPr vert="vert270"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50" b="0" i="0" u="none" strike="noStrike" cap="none" normalizeH="0" baseline="0" dirty="0">
                  <a:ln>
                    <a:noFill/>
                  </a:ln>
                  <a:solidFill>
                    <a:schemeClr val="tx1"/>
                  </a:solidFill>
                  <a:effectLst/>
                  <a:latin typeface="Times New Roman" pitchFamily="16" charset="0"/>
                  <a:ea typeface="MS Gothic" charset="-128"/>
                </a:rPr>
                <a:t>Ascon </a:t>
              </a:r>
              <a:br>
                <a:rPr kumimoji="0" lang="en-US" sz="1050" b="0" i="0" u="none" strike="noStrike" cap="none" normalizeH="0" baseline="0" dirty="0">
                  <a:ln>
                    <a:noFill/>
                  </a:ln>
                  <a:solidFill>
                    <a:schemeClr val="tx1"/>
                  </a:solidFill>
                  <a:effectLst/>
                  <a:latin typeface="Times New Roman" pitchFamily="16" charset="0"/>
                  <a:ea typeface="MS Gothic" charset="-128"/>
                </a:rPr>
              </a:br>
              <a:r>
                <a:rPr kumimoji="0" lang="en-US" sz="1050" b="0" i="0" u="none" strike="noStrike" cap="none" normalizeH="0" baseline="0" dirty="0" err="1">
                  <a:ln>
                    <a:noFill/>
                  </a:ln>
                  <a:solidFill>
                    <a:schemeClr val="tx1"/>
                  </a:solidFill>
                  <a:effectLst/>
                  <a:latin typeface="Times New Roman" pitchFamily="16" charset="0"/>
                  <a:ea typeface="MS Gothic" charset="-128"/>
                </a:rPr>
                <a:t>encyption</a:t>
              </a:r>
              <a:endParaRPr kumimoji="0" lang="en-US" sz="1050" b="0" i="0" u="none" strike="noStrike" cap="none" normalizeH="0" baseline="0" dirty="0">
                <a:ln>
                  <a:noFill/>
                </a:ln>
                <a:solidFill>
                  <a:schemeClr val="tx1"/>
                </a:solidFill>
                <a:effectLst/>
                <a:latin typeface="Times New Roman" pitchFamily="16" charset="0"/>
                <a:ea typeface="MS Gothic" charset="-128"/>
              </a:endParaRPr>
            </a:p>
          </p:txBody>
        </p:sp>
        <p:sp>
          <p:nvSpPr>
            <p:cNvPr id="14" name="Arrow: Right 13">
              <a:extLst>
                <a:ext uri="{FF2B5EF4-FFF2-40B4-BE49-F238E27FC236}">
                  <a16:creationId xmlns:a16="http://schemas.microsoft.com/office/drawing/2014/main" id="{EAC7976C-986F-7ACD-EEE1-90C8E0904429}"/>
                </a:ext>
              </a:extLst>
            </p:cNvPr>
            <p:cNvSpPr/>
            <p:nvPr/>
          </p:nvSpPr>
          <p:spPr bwMode="auto">
            <a:xfrm>
              <a:off x="5562600" y="3581400"/>
              <a:ext cx="990600" cy="292057"/>
            </a:xfrm>
            <a:prstGeom prst="right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7" name="Rectangle 6">
              <a:extLst>
                <a:ext uri="{FF2B5EF4-FFF2-40B4-BE49-F238E27FC236}">
                  <a16:creationId xmlns:a16="http://schemas.microsoft.com/office/drawing/2014/main" id="{10DD11DE-00B9-E1BF-38C6-6366AA5D3531}"/>
                </a:ext>
              </a:extLst>
            </p:cNvPr>
            <p:cNvSpPr/>
            <p:nvPr/>
          </p:nvSpPr>
          <p:spPr bwMode="auto">
            <a:xfrm>
              <a:off x="5361760" y="3888141"/>
              <a:ext cx="1295400" cy="228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800" dirty="0">
                  <a:solidFill>
                    <a:schemeClr val="tx1"/>
                  </a:solidFill>
                </a:rPr>
                <a:t>Transmitter</a:t>
              </a:r>
              <a:endParaRPr kumimoji="0" lang="en-US" sz="3200" b="0" i="0" u="none" strike="noStrike" cap="none" normalizeH="0" baseline="0" dirty="0">
                <a:ln>
                  <a:noFill/>
                </a:ln>
                <a:solidFill>
                  <a:schemeClr val="tx1"/>
                </a:solidFill>
                <a:effectLst/>
                <a:latin typeface="Times New Roman" pitchFamily="16" charset="0"/>
                <a:ea typeface="MS Gothic" charset="-128"/>
              </a:endParaRPr>
            </a:p>
          </p:txBody>
        </p:sp>
      </p:grpSp>
      <p:grpSp>
        <p:nvGrpSpPr>
          <p:cNvPr id="21" name="Group 20">
            <a:extLst>
              <a:ext uri="{FF2B5EF4-FFF2-40B4-BE49-F238E27FC236}">
                <a16:creationId xmlns:a16="http://schemas.microsoft.com/office/drawing/2014/main" id="{EA519EFF-D304-20D4-7715-A102872661B4}"/>
              </a:ext>
            </a:extLst>
          </p:cNvPr>
          <p:cNvGrpSpPr/>
          <p:nvPr/>
        </p:nvGrpSpPr>
        <p:grpSpPr>
          <a:xfrm>
            <a:off x="929217" y="4705262"/>
            <a:ext cx="10353259" cy="1695538"/>
            <a:chOff x="929217" y="4781462"/>
            <a:chExt cx="10353259" cy="1695538"/>
          </a:xfrm>
        </p:grpSpPr>
        <p:pic>
          <p:nvPicPr>
            <p:cNvPr id="15" name="Picture 14">
              <a:extLst>
                <a:ext uri="{FF2B5EF4-FFF2-40B4-BE49-F238E27FC236}">
                  <a16:creationId xmlns:a16="http://schemas.microsoft.com/office/drawing/2014/main" id="{17683B51-DD05-0212-2540-948FFDDF2DED}"/>
                </a:ext>
              </a:extLst>
            </p:cNvPr>
            <p:cNvPicPr>
              <a:picLocks noChangeAspect="1"/>
            </p:cNvPicPr>
            <p:nvPr/>
          </p:nvPicPr>
          <p:blipFill>
            <a:blip r:embed="rId4"/>
            <a:stretch>
              <a:fillRect/>
            </a:stretch>
          </p:blipFill>
          <p:spPr>
            <a:xfrm>
              <a:off x="929217" y="4781463"/>
              <a:ext cx="4330923" cy="1695537"/>
            </a:xfrm>
            <a:prstGeom prst="rect">
              <a:avLst/>
            </a:prstGeom>
          </p:spPr>
        </p:pic>
        <p:pic>
          <p:nvPicPr>
            <p:cNvPr id="16" name="Picture 15">
              <a:extLst>
                <a:ext uri="{FF2B5EF4-FFF2-40B4-BE49-F238E27FC236}">
                  <a16:creationId xmlns:a16="http://schemas.microsoft.com/office/drawing/2014/main" id="{12C3FD6F-5D0C-11A6-1F60-46752D86CD85}"/>
                </a:ext>
              </a:extLst>
            </p:cNvPr>
            <p:cNvPicPr>
              <a:picLocks noChangeAspect="1"/>
            </p:cNvPicPr>
            <p:nvPr/>
          </p:nvPicPr>
          <p:blipFill>
            <a:blip r:embed="rId4"/>
            <a:stretch>
              <a:fillRect/>
            </a:stretch>
          </p:blipFill>
          <p:spPr>
            <a:xfrm>
              <a:off x="6951553" y="4781462"/>
              <a:ext cx="4330923" cy="1695537"/>
            </a:xfrm>
            <a:prstGeom prst="rect">
              <a:avLst/>
            </a:prstGeom>
          </p:spPr>
        </p:pic>
        <p:sp>
          <p:nvSpPr>
            <p:cNvPr id="17" name="Arrow: Right 16">
              <a:extLst>
                <a:ext uri="{FF2B5EF4-FFF2-40B4-BE49-F238E27FC236}">
                  <a16:creationId xmlns:a16="http://schemas.microsoft.com/office/drawing/2014/main" id="{94210F79-AACD-93D4-EFB0-34BFB32029BA}"/>
                </a:ext>
              </a:extLst>
            </p:cNvPr>
            <p:cNvSpPr/>
            <p:nvPr/>
          </p:nvSpPr>
          <p:spPr bwMode="auto">
            <a:xfrm>
              <a:off x="5562600" y="5403805"/>
              <a:ext cx="990600" cy="292057"/>
            </a:xfrm>
            <a:prstGeom prst="right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8" name="Rectangle 17">
              <a:extLst>
                <a:ext uri="{FF2B5EF4-FFF2-40B4-BE49-F238E27FC236}">
                  <a16:creationId xmlns:a16="http://schemas.microsoft.com/office/drawing/2014/main" id="{F10907D1-4925-3C89-85DD-48E3B8893CC1}"/>
                </a:ext>
              </a:extLst>
            </p:cNvPr>
            <p:cNvSpPr/>
            <p:nvPr/>
          </p:nvSpPr>
          <p:spPr bwMode="auto">
            <a:xfrm>
              <a:off x="9220200" y="5010061"/>
              <a:ext cx="457200" cy="1115771"/>
            </a:xfrm>
            <a:prstGeom prst="rect">
              <a:avLst/>
            </a:prstGeom>
            <a:solidFill>
              <a:schemeClr val="accent2"/>
            </a:solidFill>
            <a:ln w="9525" cap="flat" cmpd="sng" algn="ctr">
              <a:solidFill>
                <a:schemeClr val="tx1"/>
              </a:solidFill>
              <a:prstDash val="solid"/>
              <a:round/>
              <a:headEnd type="none" w="med" len="med"/>
              <a:tailEnd type="none" w="med" len="med"/>
            </a:ln>
            <a:effectLst/>
          </p:spPr>
          <p:txBody>
            <a:bodyPr vert="vert270"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050" b="0" i="0" u="none" strike="noStrike" cap="none" normalizeH="0" baseline="0" dirty="0">
                  <a:ln>
                    <a:noFill/>
                  </a:ln>
                  <a:solidFill>
                    <a:schemeClr val="tx1"/>
                  </a:solidFill>
                  <a:effectLst/>
                  <a:latin typeface="Times New Roman" pitchFamily="16" charset="0"/>
                  <a:ea typeface="MS Gothic" charset="-128"/>
                </a:rPr>
                <a:t>Ascon </a:t>
              </a:r>
              <a:br>
                <a:rPr kumimoji="0" lang="en-US" sz="1050" b="0" i="0" u="none" strike="noStrike" cap="none" normalizeH="0" baseline="0" dirty="0">
                  <a:ln>
                    <a:noFill/>
                  </a:ln>
                  <a:solidFill>
                    <a:schemeClr val="tx1"/>
                  </a:solidFill>
                  <a:effectLst/>
                  <a:latin typeface="Times New Roman" pitchFamily="16" charset="0"/>
                  <a:ea typeface="MS Gothic" charset="-128"/>
                </a:rPr>
              </a:br>
              <a:r>
                <a:rPr kumimoji="0" lang="en-US" sz="1050" b="0" i="0" u="none" strike="noStrike" cap="none" normalizeH="0" baseline="0" dirty="0" err="1">
                  <a:ln>
                    <a:noFill/>
                  </a:ln>
                  <a:solidFill>
                    <a:schemeClr val="tx1"/>
                  </a:solidFill>
                  <a:effectLst/>
                  <a:latin typeface="Times New Roman" pitchFamily="16" charset="0"/>
                  <a:ea typeface="MS Gothic" charset="-128"/>
                </a:rPr>
                <a:t>decyption</a:t>
              </a:r>
              <a:endParaRPr kumimoji="0" lang="en-US" sz="1050" b="0" i="0" u="none" strike="noStrike" cap="none" normalizeH="0" baseline="0" dirty="0">
                <a:ln>
                  <a:noFill/>
                </a:ln>
                <a:solidFill>
                  <a:schemeClr val="tx1"/>
                </a:solidFill>
                <a:effectLst/>
                <a:latin typeface="Times New Roman" pitchFamily="16" charset="0"/>
                <a:ea typeface="MS Gothic" charset="-128"/>
              </a:endParaRPr>
            </a:p>
          </p:txBody>
        </p:sp>
        <p:sp>
          <p:nvSpPr>
            <p:cNvPr id="8" name="Rectangle 7">
              <a:extLst>
                <a:ext uri="{FF2B5EF4-FFF2-40B4-BE49-F238E27FC236}">
                  <a16:creationId xmlns:a16="http://schemas.microsoft.com/office/drawing/2014/main" id="{B179CAA5-076D-A2BD-CF03-64D6ED90D582}"/>
                </a:ext>
              </a:extLst>
            </p:cNvPr>
            <p:cNvSpPr/>
            <p:nvPr/>
          </p:nvSpPr>
          <p:spPr bwMode="auto">
            <a:xfrm>
              <a:off x="5410200" y="5715000"/>
              <a:ext cx="1295400" cy="228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800" dirty="0">
                  <a:solidFill>
                    <a:schemeClr val="tx1"/>
                  </a:solidFill>
                </a:rPr>
                <a:t>Receiver</a:t>
              </a:r>
              <a:endParaRPr kumimoji="0" lang="en-US" sz="3200" b="0" i="0" u="none" strike="noStrike" cap="none" normalizeH="0" baseline="0" dirty="0">
                <a:ln>
                  <a:noFill/>
                </a:ln>
                <a:solidFill>
                  <a:schemeClr val="tx1"/>
                </a:solidFill>
                <a:effectLst/>
                <a:latin typeface="Times New Roman" pitchFamily="16" charset="0"/>
                <a:ea typeface="MS Gothic" charset="-128"/>
              </a:endParaRPr>
            </a:p>
          </p:txBody>
        </p:sp>
      </p:grpSp>
      <p:graphicFrame>
        <p:nvGraphicFramePr>
          <p:cNvPr id="10" name="Table 9">
            <a:extLst>
              <a:ext uri="{FF2B5EF4-FFF2-40B4-BE49-F238E27FC236}">
                <a16:creationId xmlns:a16="http://schemas.microsoft.com/office/drawing/2014/main" id="{9338D1A8-7BED-069D-4E49-B5A2F8893070}"/>
              </a:ext>
            </a:extLst>
          </p:cNvPr>
          <p:cNvGraphicFramePr>
            <a:graphicFrameLocks noGrp="1"/>
          </p:cNvGraphicFramePr>
          <p:nvPr>
            <p:extLst>
              <p:ext uri="{D42A27DB-BD31-4B8C-83A1-F6EECF244321}">
                <p14:modId xmlns:p14="http://schemas.microsoft.com/office/powerpoint/2010/main" val="1617510265"/>
              </p:ext>
            </p:extLst>
          </p:nvPr>
        </p:nvGraphicFramePr>
        <p:xfrm>
          <a:off x="1511299" y="1557384"/>
          <a:ext cx="9093201" cy="1112520"/>
        </p:xfrm>
        <a:graphic>
          <a:graphicData uri="http://schemas.openxmlformats.org/drawingml/2006/table">
            <a:tbl>
              <a:tblPr firstRow="1" bandRow="1">
                <a:tableStyleId>{5C22544A-7EE6-4342-B048-85BDC9FD1C3A}</a:tableStyleId>
              </a:tblPr>
              <a:tblGrid>
                <a:gridCol w="1515533">
                  <a:extLst>
                    <a:ext uri="{9D8B030D-6E8A-4147-A177-3AD203B41FA5}">
                      <a16:colId xmlns:a16="http://schemas.microsoft.com/office/drawing/2014/main" val="1493278925"/>
                    </a:ext>
                  </a:extLst>
                </a:gridCol>
                <a:gridCol w="2434326">
                  <a:extLst>
                    <a:ext uri="{9D8B030D-6E8A-4147-A177-3AD203B41FA5}">
                      <a16:colId xmlns:a16="http://schemas.microsoft.com/office/drawing/2014/main" val="3799989077"/>
                    </a:ext>
                  </a:extLst>
                </a:gridCol>
                <a:gridCol w="1108234">
                  <a:extLst>
                    <a:ext uri="{9D8B030D-6E8A-4147-A177-3AD203B41FA5}">
                      <a16:colId xmlns:a16="http://schemas.microsoft.com/office/drawing/2014/main" val="1824350781"/>
                    </a:ext>
                  </a:extLst>
                </a:gridCol>
                <a:gridCol w="2117408">
                  <a:extLst>
                    <a:ext uri="{9D8B030D-6E8A-4147-A177-3AD203B41FA5}">
                      <a16:colId xmlns:a16="http://schemas.microsoft.com/office/drawing/2014/main" val="39210059"/>
                    </a:ext>
                  </a:extLst>
                </a:gridCol>
                <a:gridCol w="914400">
                  <a:extLst>
                    <a:ext uri="{9D8B030D-6E8A-4147-A177-3AD203B41FA5}">
                      <a16:colId xmlns:a16="http://schemas.microsoft.com/office/drawing/2014/main" val="3331367502"/>
                    </a:ext>
                  </a:extLst>
                </a:gridCol>
                <a:gridCol w="1003300">
                  <a:extLst>
                    <a:ext uri="{9D8B030D-6E8A-4147-A177-3AD203B41FA5}">
                      <a16:colId xmlns:a16="http://schemas.microsoft.com/office/drawing/2014/main" val="3595822206"/>
                    </a:ext>
                  </a:extLst>
                </a:gridCol>
              </a:tblGrid>
              <a:tr h="370840">
                <a:tc>
                  <a:txBody>
                    <a:bodyPr/>
                    <a:lstStyle/>
                    <a:p>
                      <a:endParaRPr lang="en-US" sz="1400" dirty="0"/>
                    </a:p>
                  </a:txBody>
                  <a:tcPr/>
                </a:tc>
                <a:tc>
                  <a:txBody>
                    <a:bodyPr/>
                    <a:lstStyle/>
                    <a:p>
                      <a:r>
                        <a:rPr lang="en-US" sz="1400" dirty="0"/>
                        <a:t>AAD</a:t>
                      </a:r>
                    </a:p>
                  </a:txBody>
                  <a:tcPr/>
                </a:tc>
                <a:tc>
                  <a:txBody>
                    <a:bodyPr/>
                    <a:lstStyle/>
                    <a:p>
                      <a:r>
                        <a:rPr lang="en-US" sz="1400" dirty="0"/>
                        <a:t>Data</a:t>
                      </a:r>
                    </a:p>
                  </a:txBody>
                  <a:tcPr/>
                </a:tc>
                <a:tc>
                  <a:txBody>
                    <a:bodyPr/>
                    <a:lstStyle/>
                    <a:p>
                      <a:r>
                        <a:rPr lang="en-US" sz="1400" dirty="0"/>
                        <a:t>Nonce</a:t>
                      </a:r>
                    </a:p>
                  </a:txBody>
                  <a:tcPr/>
                </a:tc>
                <a:tc>
                  <a:txBody>
                    <a:bodyPr/>
                    <a:lstStyle/>
                    <a:p>
                      <a:r>
                        <a:rPr lang="en-US" sz="1400" dirty="0"/>
                        <a:t>Key</a:t>
                      </a:r>
                    </a:p>
                  </a:txBody>
                  <a:tcPr/>
                </a:tc>
                <a:tc>
                  <a:txBody>
                    <a:bodyPr/>
                    <a:lstStyle/>
                    <a:p>
                      <a:r>
                        <a:rPr lang="en-US" sz="1400" dirty="0"/>
                        <a:t>Tag/MIC</a:t>
                      </a:r>
                    </a:p>
                  </a:txBody>
                  <a:tcPr/>
                </a:tc>
                <a:extLst>
                  <a:ext uri="{0D108BD9-81ED-4DB2-BD59-A6C34878D82A}">
                    <a16:rowId xmlns:a16="http://schemas.microsoft.com/office/drawing/2014/main" val="756896165"/>
                  </a:ext>
                </a:extLst>
              </a:tr>
              <a:tr h="370840">
                <a:tc>
                  <a:txBody>
                    <a:bodyPr/>
                    <a:lstStyle/>
                    <a:p>
                      <a:r>
                        <a:rPr lang="en-US" sz="1400" dirty="0"/>
                        <a:t>AES128-GCMP</a:t>
                      </a:r>
                    </a:p>
                  </a:txBody>
                  <a:tcPr/>
                </a:tc>
                <a:tc>
                  <a:txBody>
                    <a:bodyPr/>
                    <a:lstStyle/>
                    <a:p>
                      <a:r>
                        <a:rPr lang="en-US" sz="1400" dirty="0"/>
                        <a:t>22-30 octets, 16-28 octets</a:t>
                      </a:r>
                    </a:p>
                  </a:txBody>
                  <a:tcPr/>
                </a:tc>
                <a:tc>
                  <a:txBody>
                    <a:bodyPr/>
                    <a:lstStyle/>
                    <a:p>
                      <a:r>
                        <a:rPr lang="en-US" sz="1400" dirty="0"/>
                        <a:t>Variable</a:t>
                      </a:r>
                    </a:p>
                  </a:txBody>
                  <a:tcPr/>
                </a:tc>
                <a:tc>
                  <a:txBody>
                    <a:bodyPr/>
                    <a:lstStyle/>
                    <a:p>
                      <a:r>
                        <a:rPr lang="en-US" sz="1400" dirty="0"/>
                        <a:t>96 bits</a:t>
                      </a:r>
                    </a:p>
                  </a:txBody>
                  <a:tcPr/>
                </a:tc>
                <a:tc>
                  <a:txBody>
                    <a:bodyPr/>
                    <a:lstStyle/>
                    <a:p>
                      <a:r>
                        <a:rPr lang="en-US" sz="1400" dirty="0"/>
                        <a:t>128 bits</a:t>
                      </a:r>
                    </a:p>
                  </a:txBody>
                  <a:tcPr/>
                </a:tc>
                <a:tc>
                  <a:txBody>
                    <a:bodyPr/>
                    <a:lstStyle/>
                    <a:p>
                      <a:r>
                        <a:rPr lang="en-US" sz="1400" dirty="0"/>
                        <a:t>128 bits</a:t>
                      </a:r>
                    </a:p>
                  </a:txBody>
                  <a:tcPr/>
                </a:tc>
                <a:extLst>
                  <a:ext uri="{0D108BD9-81ED-4DB2-BD59-A6C34878D82A}">
                    <a16:rowId xmlns:a16="http://schemas.microsoft.com/office/drawing/2014/main" val="3015281540"/>
                  </a:ext>
                </a:extLst>
              </a:tr>
              <a:tr h="370840">
                <a:tc>
                  <a:txBody>
                    <a:bodyPr/>
                    <a:lstStyle/>
                    <a:p>
                      <a:r>
                        <a:rPr lang="en-US" sz="1400" dirty="0"/>
                        <a:t>Ascon</a:t>
                      </a:r>
                    </a:p>
                  </a:txBody>
                  <a:tcPr/>
                </a:tc>
                <a:tc>
                  <a:txBody>
                    <a:bodyPr/>
                    <a:lstStyle/>
                    <a:p>
                      <a:r>
                        <a:rPr lang="en-US" sz="1400" dirty="0"/>
                        <a:t>0-unlimited</a:t>
                      </a:r>
                    </a:p>
                  </a:txBody>
                  <a:tcPr/>
                </a:tc>
                <a:tc>
                  <a:txBody>
                    <a:bodyPr/>
                    <a:lstStyle/>
                    <a:p>
                      <a:r>
                        <a:rPr lang="en-US" sz="1400" dirty="0"/>
                        <a:t>0-unlimited</a:t>
                      </a:r>
                    </a:p>
                  </a:txBody>
                  <a:tcPr/>
                </a:tc>
                <a:tc>
                  <a:txBody>
                    <a:bodyPr/>
                    <a:lstStyle/>
                    <a:p>
                      <a:r>
                        <a:rPr lang="en-US" sz="1400" dirty="0"/>
                        <a:t>128 bits (96bits+padding)</a:t>
                      </a:r>
                    </a:p>
                  </a:txBody>
                  <a:tcPr/>
                </a:tc>
                <a:tc>
                  <a:txBody>
                    <a:bodyPr/>
                    <a:lstStyle/>
                    <a:p>
                      <a:r>
                        <a:rPr lang="en-US" sz="1400" dirty="0"/>
                        <a:t>128 bits</a:t>
                      </a:r>
                    </a:p>
                  </a:txBody>
                  <a:tcPr/>
                </a:tc>
                <a:tc>
                  <a:txBody>
                    <a:bodyPr/>
                    <a:lstStyle/>
                    <a:p>
                      <a:r>
                        <a:rPr lang="en-US" sz="1400" dirty="0"/>
                        <a:t>128 bits</a:t>
                      </a:r>
                    </a:p>
                  </a:txBody>
                  <a:tcPr/>
                </a:tc>
                <a:extLst>
                  <a:ext uri="{0D108BD9-81ED-4DB2-BD59-A6C34878D82A}">
                    <a16:rowId xmlns:a16="http://schemas.microsoft.com/office/drawing/2014/main" val="4026794433"/>
                  </a:ext>
                </a:extLst>
              </a:tr>
            </a:tbl>
          </a:graphicData>
        </a:graphic>
      </p:graphicFrame>
    </p:spTree>
    <p:extLst>
      <p:ext uri="{BB962C8B-B14F-4D97-AF65-F5344CB8AC3E}">
        <p14:creationId xmlns:p14="http://schemas.microsoft.com/office/powerpoint/2010/main" val="36076884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2D735-1475-42AC-9C9B-BDFA03B4CCA3}"/>
              </a:ext>
            </a:extLst>
          </p:cNvPr>
          <p:cNvSpPr>
            <a:spLocks noGrp="1"/>
          </p:cNvSpPr>
          <p:nvPr>
            <p:ph type="title"/>
          </p:nvPr>
        </p:nvSpPr>
        <p:spPr/>
        <p:txBody>
          <a:bodyPr/>
          <a:lstStyle/>
          <a:p>
            <a:r>
              <a:rPr lang="en-US" dirty="0"/>
              <a:t>BIP-Ascon can be an alternative for BIP-GMAC128 in 802.11</a:t>
            </a:r>
          </a:p>
        </p:txBody>
      </p:sp>
      <p:sp>
        <p:nvSpPr>
          <p:cNvPr id="3" name="Content Placeholder 2">
            <a:extLst>
              <a:ext uri="{FF2B5EF4-FFF2-40B4-BE49-F238E27FC236}">
                <a16:creationId xmlns:a16="http://schemas.microsoft.com/office/drawing/2014/main" id="{0B85A6FD-19C5-46A7-9617-B4EA189DD57E}"/>
              </a:ext>
            </a:extLst>
          </p:cNvPr>
          <p:cNvSpPr>
            <a:spLocks noGrp="1"/>
          </p:cNvSpPr>
          <p:nvPr>
            <p:ph idx="1"/>
          </p:nvPr>
        </p:nvSpPr>
        <p:spPr>
          <a:xfrm>
            <a:off x="1028700" y="1551073"/>
            <a:ext cx="10361084" cy="1954117"/>
          </a:xfrm>
        </p:spPr>
        <p:txBody>
          <a:bodyPr/>
          <a:lstStyle/>
          <a:p>
            <a:r>
              <a:rPr lang="en-US" sz="1600" dirty="0"/>
              <a:t>The authentication-only Ascon (called BIP-Ascon) can be implemented by adding a wrapper with a control signal </a:t>
            </a:r>
            <a:r>
              <a:rPr lang="en-US" sz="1600" dirty="0" err="1"/>
              <a:t>bip_ctrl</a:t>
            </a:r>
            <a:r>
              <a:rPr lang="en-US" sz="1600" dirty="0"/>
              <a:t>.</a:t>
            </a:r>
          </a:p>
          <a:p>
            <a:r>
              <a:rPr lang="en-US" sz="1600" dirty="0"/>
              <a:t>Ascon encryption/decryption if </a:t>
            </a:r>
            <a:r>
              <a:rPr lang="en-US" sz="1600" dirty="0" err="1"/>
              <a:t>bip_ctrl</a:t>
            </a:r>
            <a:r>
              <a:rPr lang="en-US" sz="1600" dirty="0"/>
              <a:t> =0; BIP-Ascon authentication if </a:t>
            </a:r>
            <a:r>
              <a:rPr lang="en-US" sz="1600" dirty="0" err="1"/>
              <a:t>bip_ctrl</a:t>
            </a:r>
            <a:r>
              <a:rPr lang="en-US" sz="1600" dirty="0"/>
              <a:t> = 1.</a:t>
            </a:r>
          </a:p>
          <a:p>
            <a:r>
              <a:rPr lang="en-US" sz="1600" dirty="0"/>
              <a:t>When </a:t>
            </a:r>
            <a:r>
              <a:rPr lang="en-US" sz="1600" dirty="0" err="1"/>
              <a:t>bip_ctrl</a:t>
            </a:r>
            <a:r>
              <a:rPr lang="en-US" sz="1600" dirty="0"/>
              <a:t> = 1, at both the transmitter and the receiver, the wrapper circuit concatenates the AAD with the input data as the “expanded AAD”, sets the input data length as 0, and lets ASCON run through the “expanded AAD” (ASCON will output the “expanded AAD”, i.e., the AAD and the input data, without any change) and generate a 128-bit authentication tag for it.</a:t>
            </a:r>
          </a:p>
        </p:txBody>
      </p:sp>
      <p:sp>
        <p:nvSpPr>
          <p:cNvPr id="4" name="Slide Number Placeholder 3">
            <a:extLst>
              <a:ext uri="{FF2B5EF4-FFF2-40B4-BE49-F238E27FC236}">
                <a16:creationId xmlns:a16="http://schemas.microsoft.com/office/drawing/2014/main" id="{4B12EC11-5386-4313-9F39-44FF5552C108}"/>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AA5B2A63-61F1-48EB-9F06-413447F3EA7D}"/>
              </a:ext>
            </a:extLst>
          </p:cNvPr>
          <p:cNvSpPr>
            <a:spLocks noGrp="1"/>
          </p:cNvSpPr>
          <p:nvPr>
            <p:ph type="ftr" idx="14"/>
          </p:nvPr>
        </p:nvSpPr>
        <p:spPr/>
        <p:txBody>
          <a:bodyPr/>
          <a:lstStyle/>
          <a:p>
            <a:r>
              <a:rPr lang="en-GB" dirty="0"/>
              <a:t>Hui Luo, Rakesh </a:t>
            </a:r>
            <a:r>
              <a:rPr lang="en-GB" dirty="0" err="1"/>
              <a:t>Taori</a:t>
            </a:r>
            <a:r>
              <a:rPr lang="en-GB" dirty="0"/>
              <a:t>, Florian Mendel, Martin </a:t>
            </a:r>
            <a:r>
              <a:rPr lang="en-GB" dirty="0" err="1"/>
              <a:t>Schläeffer</a:t>
            </a:r>
            <a:r>
              <a:rPr lang="en-GB" dirty="0"/>
              <a:t>, Infineon Technologies</a:t>
            </a:r>
          </a:p>
        </p:txBody>
      </p:sp>
      <p:sp>
        <p:nvSpPr>
          <p:cNvPr id="6" name="Date Placeholder 5">
            <a:extLst>
              <a:ext uri="{FF2B5EF4-FFF2-40B4-BE49-F238E27FC236}">
                <a16:creationId xmlns:a16="http://schemas.microsoft.com/office/drawing/2014/main" id="{FE6A89C8-7D15-464F-BC14-6DC0CAA07049}"/>
              </a:ext>
            </a:extLst>
          </p:cNvPr>
          <p:cNvSpPr>
            <a:spLocks noGrp="1"/>
          </p:cNvSpPr>
          <p:nvPr>
            <p:ph type="dt" idx="15"/>
          </p:nvPr>
        </p:nvSpPr>
        <p:spPr/>
        <p:txBody>
          <a:bodyPr/>
          <a:lstStyle/>
          <a:p>
            <a:r>
              <a:rPr lang="en-US" dirty="0"/>
              <a:t>March 2024</a:t>
            </a:r>
            <a:endParaRPr lang="en-GB" dirty="0"/>
          </a:p>
        </p:txBody>
      </p:sp>
      <p:pic>
        <p:nvPicPr>
          <p:cNvPr id="7" name="Picture 6">
            <a:extLst>
              <a:ext uri="{FF2B5EF4-FFF2-40B4-BE49-F238E27FC236}">
                <a16:creationId xmlns:a16="http://schemas.microsoft.com/office/drawing/2014/main" id="{1CF23732-C557-952C-8DD3-CB48DA08653D}"/>
              </a:ext>
            </a:extLst>
          </p:cNvPr>
          <p:cNvPicPr>
            <a:picLocks noChangeAspect="1"/>
          </p:cNvPicPr>
          <p:nvPr/>
        </p:nvPicPr>
        <p:blipFill>
          <a:blip r:embed="rId3"/>
          <a:stretch>
            <a:fillRect/>
          </a:stretch>
        </p:blipFill>
        <p:spPr>
          <a:xfrm>
            <a:off x="152400" y="3693748"/>
            <a:ext cx="5824286" cy="2291387"/>
          </a:xfrm>
          <a:prstGeom prst="rect">
            <a:avLst/>
          </a:prstGeom>
        </p:spPr>
      </p:pic>
      <p:pic>
        <p:nvPicPr>
          <p:cNvPr id="8" name="Picture 7">
            <a:extLst>
              <a:ext uri="{FF2B5EF4-FFF2-40B4-BE49-F238E27FC236}">
                <a16:creationId xmlns:a16="http://schemas.microsoft.com/office/drawing/2014/main" id="{139D6F5F-1293-5989-4A25-C57F61D08041}"/>
              </a:ext>
            </a:extLst>
          </p:cNvPr>
          <p:cNvPicPr>
            <a:picLocks noChangeAspect="1"/>
          </p:cNvPicPr>
          <p:nvPr/>
        </p:nvPicPr>
        <p:blipFill>
          <a:blip r:embed="rId4"/>
          <a:stretch>
            <a:fillRect/>
          </a:stretch>
        </p:blipFill>
        <p:spPr>
          <a:xfrm>
            <a:off x="6262348" y="3688448"/>
            <a:ext cx="5853452" cy="2291387"/>
          </a:xfrm>
          <a:prstGeom prst="rect">
            <a:avLst/>
          </a:prstGeom>
        </p:spPr>
      </p:pic>
      <p:sp>
        <p:nvSpPr>
          <p:cNvPr id="9" name="Rectangle 8">
            <a:extLst>
              <a:ext uri="{FF2B5EF4-FFF2-40B4-BE49-F238E27FC236}">
                <a16:creationId xmlns:a16="http://schemas.microsoft.com/office/drawing/2014/main" id="{3A063B60-C375-D239-706E-5DCFFD9B4F0E}"/>
              </a:ext>
            </a:extLst>
          </p:cNvPr>
          <p:cNvSpPr/>
          <p:nvPr/>
        </p:nvSpPr>
        <p:spPr bwMode="auto">
          <a:xfrm>
            <a:off x="2416843" y="5979835"/>
            <a:ext cx="1295400" cy="228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800" dirty="0">
                <a:solidFill>
                  <a:schemeClr val="tx1"/>
                </a:solidFill>
              </a:rPr>
              <a:t>Transmitter</a:t>
            </a:r>
            <a:endParaRPr kumimoji="0" lang="en-US" sz="3200" b="0" i="0" u="none" strike="noStrike" cap="none" normalizeH="0" baseline="0" dirty="0">
              <a:ln>
                <a:noFill/>
              </a:ln>
              <a:solidFill>
                <a:schemeClr val="tx1"/>
              </a:solidFill>
              <a:effectLst/>
              <a:latin typeface="Times New Roman" pitchFamily="16" charset="0"/>
              <a:ea typeface="MS Gothic" charset="-128"/>
            </a:endParaRPr>
          </a:p>
        </p:txBody>
      </p:sp>
      <p:sp>
        <p:nvSpPr>
          <p:cNvPr id="10" name="Rectangle 9">
            <a:extLst>
              <a:ext uri="{FF2B5EF4-FFF2-40B4-BE49-F238E27FC236}">
                <a16:creationId xmlns:a16="http://schemas.microsoft.com/office/drawing/2014/main" id="{F097E6B3-5394-4650-FAAF-D59F36835E0E}"/>
              </a:ext>
            </a:extLst>
          </p:cNvPr>
          <p:cNvSpPr/>
          <p:nvPr/>
        </p:nvSpPr>
        <p:spPr bwMode="auto">
          <a:xfrm>
            <a:off x="8534400" y="6019800"/>
            <a:ext cx="1295400" cy="228600"/>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800" dirty="0">
                <a:solidFill>
                  <a:schemeClr val="tx1"/>
                </a:solidFill>
              </a:rPr>
              <a:t>Receiver</a:t>
            </a:r>
            <a:endParaRPr kumimoji="0" lang="en-US" sz="3200" b="0" i="0" u="none" strike="noStrike" cap="none" normalizeH="0" baseline="0" dirty="0">
              <a:ln>
                <a:noFill/>
              </a:ln>
              <a:solidFill>
                <a:schemeClr val="tx1"/>
              </a:solidFill>
              <a:effectLst/>
              <a:latin typeface="Times New Roman" pitchFamily="16" charset="0"/>
              <a:ea typeface="MS Gothic" charset="-128"/>
            </a:endParaRPr>
          </a:p>
        </p:txBody>
      </p:sp>
    </p:spTree>
    <p:extLst>
      <p:ext uri="{BB962C8B-B14F-4D97-AF65-F5344CB8AC3E}">
        <p14:creationId xmlns:p14="http://schemas.microsoft.com/office/powerpoint/2010/main" val="1698378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2D735-1475-42AC-9C9B-BDFA03B4CCA3}"/>
              </a:ext>
            </a:extLst>
          </p:cNvPr>
          <p:cNvSpPr>
            <a:spLocks noGrp="1"/>
          </p:cNvSpPr>
          <p:nvPr>
            <p:ph type="title"/>
          </p:nvPr>
        </p:nvSpPr>
        <p:spPr/>
        <p:txBody>
          <a:bodyPr/>
          <a:lstStyle/>
          <a:p>
            <a:r>
              <a:rPr lang="en-US" dirty="0"/>
              <a:t>Proposal</a:t>
            </a:r>
          </a:p>
        </p:txBody>
      </p:sp>
      <p:sp>
        <p:nvSpPr>
          <p:cNvPr id="3" name="Content Placeholder 2">
            <a:extLst>
              <a:ext uri="{FF2B5EF4-FFF2-40B4-BE49-F238E27FC236}">
                <a16:creationId xmlns:a16="http://schemas.microsoft.com/office/drawing/2014/main" id="{0B85A6FD-19C5-46A7-9617-B4EA189DD57E}"/>
              </a:ext>
            </a:extLst>
          </p:cNvPr>
          <p:cNvSpPr>
            <a:spLocks noGrp="1"/>
          </p:cNvSpPr>
          <p:nvPr>
            <p:ph idx="1"/>
          </p:nvPr>
        </p:nvSpPr>
        <p:spPr/>
        <p:txBody>
          <a:bodyPr/>
          <a:lstStyle/>
          <a:p>
            <a:r>
              <a:rPr lang="en-US" sz="2000" dirty="0"/>
              <a:t>Assign a </a:t>
            </a:r>
            <a:r>
              <a:rPr lang="en-US" sz="2000" b="1" dirty="0"/>
              <a:t>cipher suite type number</a:t>
            </a:r>
            <a:r>
              <a:rPr lang="en-US" sz="2000" dirty="0"/>
              <a:t> to ASCON-128 in the </a:t>
            </a:r>
            <a:r>
              <a:rPr lang="en-US" sz="2000" b="1" dirty="0"/>
              <a:t>Cipher Suite Selector table</a:t>
            </a:r>
            <a:r>
              <a:rPr lang="en-US" sz="2000" dirty="0"/>
              <a:t>.</a:t>
            </a:r>
          </a:p>
          <a:p>
            <a:r>
              <a:rPr lang="en-US" sz="2000" dirty="0"/>
              <a:t>Provide ASCON-128 as an optional cipher suite choice in all protocol messages where AES128-GCMP is presented for the purpose of cipher suite indication and negotiation.</a:t>
            </a:r>
          </a:p>
          <a:p>
            <a:r>
              <a:rPr lang="en-US" sz="2000" dirty="0"/>
              <a:t>Assign another </a:t>
            </a:r>
            <a:r>
              <a:rPr lang="en-US" sz="2000" b="1" dirty="0"/>
              <a:t>cipher suite type number</a:t>
            </a:r>
            <a:r>
              <a:rPr lang="en-US" sz="2000" dirty="0"/>
              <a:t> to BIP-ASCON-128 in the </a:t>
            </a:r>
            <a:r>
              <a:rPr lang="en-US" sz="2000" b="1" dirty="0"/>
              <a:t>Cipher Suite Selector table</a:t>
            </a:r>
            <a:r>
              <a:rPr lang="en-US" sz="2000" dirty="0"/>
              <a:t>.</a:t>
            </a:r>
          </a:p>
          <a:p>
            <a:r>
              <a:rPr lang="en-US" sz="2000" dirty="0"/>
              <a:t>Provide BIP-ASCON-128 as an optional cipher suite choice in all protocol messages where BIP-GMAC-128 is presented for the purpose of cipher suite indication and negotiation.</a:t>
            </a:r>
          </a:p>
        </p:txBody>
      </p:sp>
      <p:sp>
        <p:nvSpPr>
          <p:cNvPr id="4" name="Slide Number Placeholder 3">
            <a:extLst>
              <a:ext uri="{FF2B5EF4-FFF2-40B4-BE49-F238E27FC236}">
                <a16:creationId xmlns:a16="http://schemas.microsoft.com/office/drawing/2014/main" id="{4B12EC11-5386-4313-9F39-44FF5552C108}"/>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AA5B2A63-61F1-48EB-9F06-413447F3EA7D}"/>
              </a:ext>
            </a:extLst>
          </p:cNvPr>
          <p:cNvSpPr>
            <a:spLocks noGrp="1"/>
          </p:cNvSpPr>
          <p:nvPr>
            <p:ph type="ftr" idx="14"/>
          </p:nvPr>
        </p:nvSpPr>
        <p:spPr/>
        <p:txBody>
          <a:bodyPr/>
          <a:lstStyle/>
          <a:p>
            <a:r>
              <a:rPr lang="en-GB" dirty="0"/>
              <a:t>Hui Luo, Rakesh </a:t>
            </a:r>
            <a:r>
              <a:rPr lang="en-GB" dirty="0" err="1"/>
              <a:t>Taori</a:t>
            </a:r>
            <a:r>
              <a:rPr lang="en-GB" dirty="0"/>
              <a:t>, Florian Mendel, Martin </a:t>
            </a:r>
            <a:r>
              <a:rPr lang="en-GB" dirty="0" err="1"/>
              <a:t>Schläeffer</a:t>
            </a:r>
            <a:r>
              <a:rPr lang="en-GB" dirty="0"/>
              <a:t>, Infineon Technologies</a:t>
            </a:r>
          </a:p>
        </p:txBody>
      </p:sp>
      <p:sp>
        <p:nvSpPr>
          <p:cNvPr id="6" name="Date Placeholder 5">
            <a:extLst>
              <a:ext uri="{FF2B5EF4-FFF2-40B4-BE49-F238E27FC236}">
                <a16:creationId xmlns:a16="http://schemas.microsoft.com/office/drawing/2014/main" id="{FE6A89C8-7D15-464F-BC14-6DC0CAA07049}"/>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28104239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2D735-1475-42AC-9C9B-BDFA03B4CCA3}"/>
              </a:ext>
            </a:extLst>
          </p:cNvPr>
          <p:cNvSpPr>
            <a:spLocks noGrp="1"/>
          </p:cNvSpPr>
          <p:nvPr>
            <p:ph type="title"/>
          </p:nvPr>
        </p:nvSpPr>
        <p:spPr/>
        <p:txBody>
          <a:bodyPr/>
          <a:lstStyle/>
          <a:p>
            <a:r>
              <a:rPr lang="en-US" dirty="0"/>
              <a:t>Straw polls</a:t>
            </a:r>
          </a:p>
        </p:txBody>
      </p:sp>
      <p:sp>
        <p:nvSpPr>
          <p:cNvPr id="3" name="Content Placeholder 2">
            <a:extLst>
              <a:ext uri="{FF2B5EF4-FFF2-40B4-BE49-F238E27FC236}">
                <a16:creationId xmlns:a16="http://schemas.microsoft.com/office/drawing/2014/main" id="{0B85A6FD-19C5-46A7-9617-B4EA189DD57E}"/>
              </a:ext>
            </a:extLst>
          </p:cNvPr>
          <p:cNvSpPr>
            <a:spLocks noGrp="1"/>
          </p:cNvSpPr>
          <p:nvPr>
            <p:ph idx="1"/>
          </p:nvPr>
        </p:nvSpPr>
        <p:spPr/>
        <p:txBody>
          <a:bodyPr/>
          <a:lstStyle/>
          <a:p>
            <a:r>
              <a:rPr lang="en-US" sz="2000" dirty="0"/>
              <a:t>Do you support making ASCON-128 as an optional cipher suite choice in all protocol messages where AES128-GCMP is presented for the purpose of cipher suite indication and negotiation?</a:t>
            </a:r>
          </a:p>
          <a:p>
            <a:r>
              <a:rPr lang="en-US" sz="2000" dirty="0"/>
              <a:t>Do you support making BIP-ASCON-128 as an optional cipher suite choice in all protocol messages where BIP-GMAC-128 is presented for the purpose of cipher suite indication and negotiation?</a:t>
            </a:r>
          </a:p>
        </p:txBody>
      </p:sp>
      <p:sp>
        <p:nvSpPr>
          <p:cNvPr id="4" name="Slide Number Placeholder 3">
            <a:extLst>
              <a:ext uri="{FF2B5EF4-FFF2-40B4-BE49-F238E27FC236}">
                <a16:creationId xmlns:a16="http://schemas.microsoft.com/office/drawing/2014/main" id="{4B12EC11-5386-4313-9F39-44FF5552C108}"/>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AA5B2A63-61F1-48EB-9F06-413447F3EA7D}"/>
              </a:ext>
            </a:extLst>
          </p:cNvPr>
          <p:cNvSpPr>
            <a:spLocks noGrp="1"/>
          </p:cNvSpPr>
          <p:nvPr>
            <p:ph type="ftr" idx="14"/>
          </p:nvPr>
        </p:nvSpPr>
        <p:spPr/>
        <p:txBody>
          <a:bodyPr/>
          <a:lstStyle/>
          <a:p>
            <a:r>
              <a:rPr lang="en-GB" dirty="0"/>
              <a:t>Hui Luo, Rakesh </a:t>
            </a:r>
            <a:r>
              <a:rPr lang="en-GB" dirty="0" err="1"/>
              <a:t>Taori</a:t>
            </a:r>
            <a:r>
              <a:rPr lang="en-GB" dirty="0"/>
              <a:t>, Florian Mendel, Martin </a:t>
            </a:r>
            <a:r>
              <a:rPr lang="en-GB" dirty="0" err="1"/>
              <a:t>Schläeffer</a:t>
            </a:r>
            <a:r>
              <a:rPr lang="en-GB" dirty="0"/>
              <a:t>, Infineon Technologies</a:t>
            </a:r>
          </a:p>
        </p:txBody>
      </p:sp>
      <p:sp>
        <p:nvSpPr>
          <p:cNvPr id="6" name="Date Placeholder 5">
            <a:extLst>
              <a:ext uri="{FF2B5EF4-FFF2-40B4-BE49-F238E27FC236}">
                <a16:creationId xmlns:a16="http://schemas.microsoft.com/office/drawing/2014/main" id="{FE6A89C8-7D15-464F-BC14-6DC0CAA07049}"/>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8316914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2D735-1475-42AC-9C9B-BDFA03B4CCA3}"/>
              </a:ext>
            </a:extLst>
          </p:cNvPr>
          <p:cNvSpPr>
            <a:spLocks noGrp="1"/>
          </p:cNvSpPr>
          <p:nvPr>
            <p:ph type="title"/>
          </p:nvPr>
        </p:nvSpPr>
        <p:spPr>
          <a:xfrm>
            <a:off x="929217" y="685800"/>
            <a:ext cx="10361084" cy="838199"/>
          </a:xfrm>
        </p:spPr>
        <p:txBody>
          <a:bodyPr/>
          <a:lstStyle/>
          <a:p>
            <a:r>
              <a:rPr lang="en-US" dirty="0"/>
              <a:t>References</a:t>
            </a:r>
          </a:p>
        </p:txBody>
      </p:sp>
      <p:sp>
        <p:nvSpPr>
          <p:cNvPr id="3" name="Content Placeholder 2">
            <a:extLst>
              <a:ext uri="{FF2B5EF4-FFF2-40B4-BE49-F238E27FC236}">
                <a16:creationId xmlns:a16="http://schemas.microsoft.com/office/drawing/2014/main" id="{0B85A6FD-19C5-46A7-9617-B4EA189DD57E}"/>
              </a:ext>
            </a:extLst>
          </p:cNvPr>
          <p:cNvSpPr>
            <a:spLocks noGrp="1"/>
          </p:cNvSpPr>
          <p:nvPr>
            <p:ph idx="1"/>
          </p:nvPr>
        </p:nvSpPr>
        <p:spPr/>
        <p:txBody>
          <a:bodyPr/>
          <a:lstStyle/>
          <a:p>
            <a:pPr marL="342900" indent="-342900">
              <a:buFont typeface="+mj-lt"/>
              <a:buAutoNum type="arabicPeriod"/>
            </a:pPr>
            <a:r>
              <a:rPr lang="en-US" sz="2000" dirty="0" err="1"/>
              <a:t>Meltem</a:t>
            </a:r>
            <a:r>
              <a:rPr lang="en-US" sz="2000" dirty="0"/>
              <a:t> </a:t>
            </a:r>
            <a:r>
              <a:rPr lang="en-US" sz="2000" dirty="0" err="1"/>
              <a:t>Sonmez</a:t>
            </a:r>
            <a:r>
              <a:rPr lang="en-US" sz="2000" dirty="0"/>
              <a:t> Turan, Kerry McKay, </a:t>
            </a:r>
            <a:r>
              <a:rPr lang="en-US" sz="2000" dirty="0" err="1"/>
              <a:t>Donghoon</a:t>
            </a:r>
            <a:r>
              <a:rPr lang="en-US" sz="2000" dirty="0"/>
              <a:t> Chang, Lawrence E. </a:t>
            </a:r>
            <a:r>
              <a:rPr lang="en-US" sz="2000" dirty="0" err="1"/>
              <a:t>Bassham</a:t>
            </a:r>
            <a:r>
              <a:rPr lang="en-US" sz="2000" dirty="0"/>
              <a:t>, </a:t>
            </a:r>
            <a:r>
              <a:rPr lang="en-US" sz="2000" dirty="0" err="1"/>
              <a:t>Jinkeon</a:t>
            </a:r>
            <a:r>
              <a:rPr lang="en-US" sz="2000" dirty="0"/>
              <a:t> Kang, Noah D. Waller, John M. Kelsey, </a:t>
            </a:r>
            <a:r>
              <a:rPr lang="en-US" sz="2000" dirty="0" err="1"/>
              <a:t>Deukjo</a:t>
            </a:r>
            <a:r>
              <a:rPr lang="en-US" sz="2000" dirty="0"/>
              <a:t> Hong, “NIST Internal Report 8454: Status Report on the Final Round of the NIST Lightweight Cryptography Standardization Process”, June 2023, </a:t>
            </a:r>
            <a:r>
              <a:rPr lang="en-US" sz="2000" dirty="0">
                <a:hlinkClick r:id="rId3"/>
              </a:rPr>
              <a:t>https://nvlpubs.nist.gov/nistpubs/ir/2023/NIST.IR.8454.pdf</a:t>
            </a:r>
            <a:r>
              <a:rPr lang="en-US" sz="2000" dirty="0"/>
              <a:t>.</a:t>
            </a:r>
          </a:p>
          <a:p>
            <a:pPr marL="342900" indent="-342900">
              <a:buFont typeface="+mj-lt"/>
              <a:buAutoNum type="arabicPeriod"/>
            </a:pPr>
            <a:r>
              <a:rPr lang="en-US" sz="2000" dirty="0"/>
              <a:t>Christoph </a:t>
            </a:r>
            <a:r>
              <a:rPr lang="en-US" sz="2000" dirty="0" err="1"/>
              <a:t>Dobraunig</a:t>
            </a:r>
            <a:r>
              <a:rPr lang="en-US" sz="2000" dirty="0"/>
              <a:t>, Maria </a:t>
            </a:r>
            <a:r>
              <a:rPr lang="en-US" sz="2000" dirty="0" err="1"/>
              <a:t>Eichlseder</a:t>
            </a:r>
            <a:r>
              <a:rPr lang="en-US" sz="2000" dirty="0"/>
              <a:t>, Florian Mendel, Martin </a:t>
            </a:r>
            <a:r>
              <a:rPr lang="en-US" sz="2000" dirty="0" err="1"/>
              <a:t>Schlaeffer</a:t>
            </a:r>
            <a:r>
              <a:rPr lang="en-US" sz="2000" dirty="0"/>
              <a:t>, “ASCON v1.2 Submission to NIST”, May 31, 2021.</a:t>
            </a:r>
          </a:p>
          <a:p>
            <a:pPr marL="342900" indent="-342900">
              <a:buFont typeface="+mj-lt"/>
              <a:buAutoNum type="arabicPeriod"/>
            </a:pPr>
            <a:r>
              <a:rPr lang="en-US" sz="2000" dirty="0"/>
              <a:t>Luke E. Kane, Jiaming James Chen, Rebecca Thomas, Vicky Liu, Matthew McKague, “Security and Performance in IoT: A Balancing Act”, IEEE Access, vol. 8, pp. 121969-121986, July 6, 2020.</a:t>
            </a:r>
          </a:p>
          <a:p>
            <a:pPr marL="342900" indent="-342900">
              <a:buFont typeface="+mj-lt"/>
              <a:buAutoNum type="arabicPeriod"/>
            </a:pPr>
            <a:r>
              <a:rPr lang="en-US" sz="2000" dirty="0"/>
              <a:t>List of battery sizes, </a:t>
            </a:r>
            <a:r>
              <a:rPr lang="en-US" sz="2000" dirty="0">
                <a:hlinkClick r:id="rId4"/>
              </a:rPr>
              <a:t>https://en.wikipedia.org/wiki/List_of_battery_sizes</a:t>
            </a:r>
            <a:endParaRPr lang="en-US" sz="2000" dirty="0"/>
          </a:p>
        </p:txBody>
      </p:sp>
      <p:sp>
        <p:nvSpPr>
          <p:cNvPr id="4" name="Slide Number Placeholder 3">
            <a:extLst>
              <a:ext uri="{FF2B5EF4-FFF2-40B4-BE49-F238E27FC236}">
                <a16:creationId xmlns:a16="http://schemas.microsoft.com/office/drawing/2014/main" id="{4B12EC11-5386-4313-9F39-44FF5552C108}"/>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AA5B2A63-61F1-48EB-9F06-413447F3EA7D}"/>
              </a:ext>
            </a:extLst>
          </p:cNvPr>
          <p:cNvSpPr>
            <a:spLocks noGrp="1"/>
          </p:cNvSpPr>
          <p:nvPr>
            <p:ph type="ftr" idx="14"/>
          </p:nvPr>
        </p:nvSpPr>
        <p:spPr/>
        <p:txBody>
          <a:bodyPr/>
          <a:lstStyle/>
          <a:p>
            <a:r>
              <a:rPr lang="en-GB" dirty="0"/>
              <a:t>Hui Luo, Rakesh </a:t>
            </a:r>
            <a:r>
              <a:rPr lang="en-GB" dirty="0" err="1"/>
              <a:t>Taori</a:t>
            </a:r>
            <a:r>
              <a:rPr lang="en-GB" dirty="0"/>
              <a:t>, Florian Mendel, Martin </a:t>
            </a:r>
            <a:r>
              <a:rPr lang="en-GB" dirty="0" err="1"/>
              <a:t>Schläeffer</a:t>
            </a:r>
            <a:r>
              <a:rPr lang="en-GB" dirty="0"/>
              <a:t>, Infineon Technologies</a:t>
            </a:r>
          </a:p>
        </p:txBody>
      </p:sp>
      <p:sp>
        <p:nvSpPr>
          <p:cNvPr id="6" name="Date Placeholder 5">
            <a:extLst>
              <a:ext uri="{FF2B5EF4-FFF2-40B4-BE49-F238E27FC236}">
                <a16:creationId xmlns:a16="http://schemas.microsoft.com/office/drawing/2014/main" id="{FE6A89C8-7D15-464F-BC14-6DC0CAA07049}"/>
              </a:ext>
            </a:extLst>
          </p:cNvPr>
          <p:cNvSpPr>
            <a:spLocks noGrp="1"/>
          </p:cNvSpPr>
          <p:nvPr>
            <p:ph type="dt" idx="15"/>
          </p:nvPr>
        </p:nvSpPr>
        <p:spPr/>
        <p:txBody>
          <a:bodyPr/>
          <a:lstStyle/>
          <a:p>
            <a:r>
              <a:rPr lang="en-US" dirty="0"/>
              <a:t>March 2024</a:t>
            </a:r>
            <a:endParaRPr lang="en-GB" dirty="0"/>
          </a:p>
        </p:txBody>
      </p:sp>
    </p:spTree>
    <p:extLst>
      <p:ext uri="{BB962C8B-B14F-4D97-AF65-F5344CB8AC3E}">
        <p14:creationId xmlns:p14="http://schemas.microsoft.com/office/powerpoint/2010/main" val="8140200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42999</TotalTime>
  <Words>1064</Words>
  <Application>Microsoft Office PowerPoint</Application>
  <PresentationFormat>Widescreen</PresentationFormat>
  <Paragraphs>127</Paragraphs>
  <Slides>8</Slides>
  <Notes>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5" baseType="lpstr">
      <vt:lpstr>MS Gothic</vt:lpstr>
      <vt:lpstr>Arial</vt:lpstr>
      <vt:lpstr>Arial Unicode MS</vt:lpstr>
      <vt:lpstr>Times New Roman</vt:lpstr>
      <vt:lpstr>Wingdings</vt:lpstr>
      <vt:lpstr>Office Theme</vt:lpstr>
      <vt:lpstr>Microsoft Word 97 - 2003 Document</vt:lpstr>
      <vt:lpstr>Ascon: The Lightweight Cryptography As A New Cipher Choice for 802.11bn</vt:lpstr>
      <vt:lpstr>About Ascon</vt:lpstr>
      <vt:lpstr>Impact on low-power IoT devices by numbers</vt:lpstr>
      <vt:lpstr>Ascon can be a drop-in replacement for AES128-GCMP in 802.11</vt:lpstr>
      <vt:lpstr>BIP-Ascon can be an alternative for BIP-GMAC128 in 802.11</vt:lpstr>
      <vt:lpstr>Proposal</vt:lpstr>
      <vt:lpstr>Straw polls</vt:lpstr>
      <vt:lpstr>References</vt:lpstr>
    </vt:vector>
  </TitlesOfParts>
  <Company>BlackBerry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Teleconference Information</dc:title>
  <dc:creator>Stephen McCann</dc:creator>
  <cp:keywords/>
  <cp:lastModifiedBy>Hui</cp:lastModifiedBy>
  <cp:revision>1839</cp:revision>
  <cp:lastPrinted>1601-01-01T00:00:00Z</cp:lastPrinted>
  <dcterms:created xsi:type="dcterms:W3CDTF">2018-05-10T16:45:22Z</dcterms:created>
  <dcterms:modified xsi:type="dcterms:W3CDTF">2024-03-10T18:06:53Z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5026e841-fe76-4a06-a762-5d3aa4a6033b</vt:lpwstr>
  </property>
  <property fmtid="{D5CDD505-2E9C-101B-9397-08002B2CF9AE}" pid="3" name="CTP_TimeStamp">
    <vt:lpwstr>2020-01-17 18:33:44Z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_readonly">
    <vt:lpwstr/>
  </property>
  <property fmtid="{D5CDD505-2E9C-101B-9397-08002B2CF9AE}" pid="9" name="_change">
    <vt:lpwstr/>
  </property>
  <property fmtid="{D5CDD505-2E9C-101B-9397-08002B2CF9AE}" pid="10" name="_full-control">
    <vt:lpwstr/>
  </property>
  <property fmtid="{D5CDD505-2E9C-101B-9397-08002B2CF9AE}" pid="11" name="sflag">
    <vt:lpwstr>1668744131</vt:lpwstr>
  </property>
  <property fmtid="{D5CDD505-2E9C-101B-9397-08002B2CF9AE}" pid="12" name="MSIP_Label_a15a25aa-e944-415d-b7a7-40f6b9180b6b_Enabled">
    <vt:lpwstr>true</vt:lpwstr>
  </property>
  <property fmtid="{D5CDD505-2E9C-101B-9397-08002B2CF9AE}" pid="13" name="MSIP_Label_a15a25aa-e944-415d-b7a7-40f6b9180b6b_SetDate">
    <vt:lpwstr>2023-11-10T16:16:14Z</vt:lpwstr>
  </property>
  <property fmtid="{D5CDD505-2E9C-101B-9397-08002B2CF9AE}" pid="14" name="MSIP_Label_a15a25aa-e944-415d-b7a7-40f6b9180b6b_Method">
    <vt:lpwstr>Standard</vt:lpwstr>
  </property>
  <property fmtid="{D5CDD505-2E9C-101B-9397-08002B2CF9AE}" pid="15" name="MSIP_Label_a15a25aa-e944-415d-b7a7-40f6b9180b6b_Name">
    <vt:lpwstr>a15a25aa-e944-415d-b7a7-40f6b9180b6b</vt:lpwstr>
  </property>
  <property fmtid="{D5CDD505-2E9C-101B-9397-08002B2CF9AE}" pid="16" name="MSIP_Label_a15a25aa-e944-415d-b7a7-40f6b9180b6b_SiteId">
    <vt:lpwstr>eeb8d0e8-3544-41d3-aac6-934c309faf5a</vt:lpwstr>
  </property>
  <property fmtid="{D5CDD505-2E9C-101B-9397-08002B2CF9AE}" pid="17" name="MSIP_Label_a15a25aa-e944-415d-b7a7-40f6b9180b6b_ActionId">
    <vt:lpwstr>bbcf7fd4-b9cf-4de5-a228-f6afc2b37aac</vt:lpwstr>
  </property>
  <property fmtid="{D5CDD505-2E9C-101B-9397-08002B2CF9AE}" pid="18" name="MSIP_Label_a15a25aa-e944-415d-b7a7-40f6b9180b6b_ContentBits">
    <vt:lpwstr>0</vt:lpwstr>
  </property>
</Properties>
</file>