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90" r:id="rId3"/>
    <p:sldId id="331" r:id="rId4"/>
    <p:sldId id="327" r:id="rId5"/>
    <p:sldId id="332" r:id="rId6"/>
    <p:sldId id="328" r:id="rId7"/>
    <p:sldId id="329" r:id="rId8"/>
    <p:sldId id="330"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290"/>
            <p14:sldId id="331"/>
            <p14:sldId id="327"/>
            <p14:sldId id="332"/>
            <p14:sldId id="328"/>
            <p14:sldId id="329"/>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83" d="100"/>
          <a:sy n="83" d="100"/>
        </p:scale>
        <p:origin x="36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05297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4151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94350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978801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969498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44568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a:xfrm>
            <a:off x="6441016" y="6475414"/>
            <a:ext cx="5065184" cy="180975"/>
          </a:xfrm>
        </p:spPr>
        <p:txBody>
          <a:bodyPr/>
          <a:lstStyle>
            <a:lvl1pPr>
              <a:defRPr/>
            </a:lvl1pPr>
          </a:lstStyle>
          <a:p>
            <a:r>
              <a:rPr lang="en-GB" dirty="0"/>
              <a:t>Hui Luo, Rakesh </a:t>
            </a:r>
            <a:r>
              <a:rPr lang="en-GB" dirty="0" err="1"/>
              <a:t>Taori</a:t>
            </a:r>
            <a:r>
              <a:rPr lang="en-GB" dirty="0"/>
              <a:t>, </a:t>
            </a:r>
            <a:r>
              <a:rPr lang="en-GB" dirty="0" err="1"/>
              <a:t>Flarion</a:t>
            </a:r>
            <a:r>
              <a:rPr lang="en-GB" dirty="0"/>
              <a:t> Mendel, Martin </a:t>
            </a:r>
            <a:r>
              <a:rPr lang="en-GB" dirty="0" err="1"/>
              <a:t>Schlaeffer</a:t>
            </a:r>
            <a:r>
              <a:rPr lang="en-GB" dirty="0"/>
              <a:t>, Infineon Technologies</a:t>
            </a:r>
          </a:p>
        </p:txBody>
      </p:sp>
      <p:sp>
        <p:nvSpPr>
          <p:cNvPr id="6" name="Slide Number Placeholder 5"/>
          <p:cNvSpPr>
            <a:spLocks noGrp="1"/>
          </p:cNvSpPr>
          <p:nvPr>
            <p:ph type="sldNum" idx="12"/>
          </p:nvPr>
        </p:nvSpPr>
        <p:spPr>
          <a:xfrm>
            <a:off x="5257800" y="6475414"/>
            <a:ext cx="704849"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6553200" y="6475414"/>
            <a:ext cx="5029199" cy="15398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6400800" y="6475414"/>
            <a:ext cx="5257799" cy="18466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802.11-24/0541r0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vlpubs.nist.gov/nistpubs/ir/2023/NIST.IR.8454.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n.wikipedia.org/wiki/List_of_battery_siz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Ascon: The Lightweight Cryptography As A New Cipher Choice for 802.11bn</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2024-3-10</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March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1693721"/>
              </p:ext>
            </p:extLst>
          </p:nvPr>
        </p:nvGraphicFramePr>
        <p:xfrm>
          <a:off x="927101" y="3395663"/>
          <a:ext cx="10121900" cy="2646216"/>
        </p:xfrm>
        <a:graphic>
          <a:graphicData uri="http://schemas.openxmlformats.org/presentationml/2006/ole">
            <mc:AlternateContent xmlns:mc="http://schemas.openxmlformats.org/markup-compatibility/2006">
              <mc:Choice xmlns:v="urn:schemas-microsoft-com:vml" Requires="v">
                <p:oleObj name="Document" r:id="rId3" imgW="8080018" imgH="2110161" progId="Word.Document.8">
                  <p:embed/>
                </p:oleObj>
              </mc:Choice>
              <mc:Fallback>
                <p:oleObj name="Document" r:id="rId3" imgW="8080018" imgH="2110161" progId="Word.Document.8">
                  <p:embed/>
                  <p:pic>
                    <p:nvPicPr>
                      <p:cNvPr id="0" name="Picture 3"/>
                      <p:cNvPicPr>
                        <a:picLocks noChangeAspect="1" noChangeArrowheads="1"/>
                      </p:cNvPicPr>
                      <p:nvPr/>
                    </p:nvPicPr>
                    <p:blipFill>
                      <a:blip r:embed="rId4"/>
                      <a:srcRect/>
                      <a:stretch>
                        <a:fillRect/>
                      </a:stretch>
                    </p:blipFill>
                    <p:spPr bwMode="auto">
                      <a:xfrm>
                        <a:off x="927101" y="3395663"/>
                        <a:ext cx="10121900" cy="2646216"/>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1"/>
          </p:nvPr>
        </p:nvSpPr>
        <p:spPr>
          <a:xfrm>
            <a:off x="6229353" y="6475414"/>
            <a:ext cx="5160431" cy="218928"/>
          </a:xfrm>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About Ascon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NIST selects Ascon as the standard to protect small devices in 2023 after 4-year LWC (Light-Weight Cipher) competition (57 submissions, 3 rounds, 1 winner) [1].</a:t>
            </a:r>
          </a:p>
          <a:p>
            <a:endParaRPr lang="en-US" sz="900" dirty="0"/>
          </a:p>
          <a:p>
            <a:pPr marL="288000"/>
            <a:r>
              <a:rPr lang="en-US" sz="2000" dirty="0"/>
              <a:t>Ascon provides </a:t>
            </a:r>
            <a:r>
              <a:rPr lang="en-US" sz="2000" b="1" dirty="0"/>
              <a:t>authenticated encryption </a:t>
            </a:r>
            <a:r>
              <a:rPr lang="en-US" sz="2000" dirty="0"/>
              <a:t>and </a:t>
            </a:r>
            <a:r>
              <a:rPr lang="en-US" sz="2000" b="1" dirty="0"/>
              <a:t>hashing</a:t>
            </a:r>
            <a:r>
              <a:rPr lang="en-US" sz="2000" dirty="0"/>
              <a:t> with minimal overhead.</a:t>
            </a:r>
          </a:p>
          <a:p>
            <a:endParaRPr lang="en-US" sz="1050" dirty="0"/>
          </a:p>
          <a:p>
            <a:r>
              <a:rPr lang="en-US" sz="2000" b="1" dirty="0"/>
              <a:t>Comparable security</a:t>
            </a:r>
            <a:r>
              <a:rPr lang="en-US" sz="2000" dirty="0"/>
              <a:t> level as AES-128 and SHA-256 [1].</a:t>
            </a:r>
          </a:p>
          <a:p>
            <a:endParaRPr lang="en-US" sz="1050" dirty="0"/>
          </a:p>
          <a:p>
            <a:r>
              <a:rPr lang="en-US" sz="2000" dirty="0"/>
              <a:t>More </a:t>
            </a:r>
            <a:r>
              <a:rPr lang="en-US" sz="2000" b="1" dirty="0"/>
              <a:t>efficient</a:t>
            </a:r>
            <a:r>
              <a:rPr lang="en-US" sz="2000" dirty="0"/>
              <a:t> on low-end/low-power devices (Ascon-128 vs AES128-GCM) [1][2].</a:t>
            </a:r>
          </a:p>
          <a:p>
            <a:pPr lvl="1"/>
            <a:r>
              <a:rPr lang="en-US" dirty="0"/>
              <a:t>Up to </a:t>
            </a:r>
            <a:r>
              <a:rPr lang="en-US" b="1" dirty="0"/>
              <a:t>3-5x speed </a:t>
            </a:r>
            <a:r>
              <a:rPr lang="en-US" dirty="0"/>
              <a:t>on microcontrollers</a:t>
            </a:r>
          </a:p>
          <a:p>
            <a:pPr lvl="1"/>
            <a:r>
              <a:rPr lang="en-US" dirty="0"/>
              <a:t>Up to </a:t>
            </a:r>
            <a:r>
              <a:rPr lang="en-US" b="1" dirty="0"/>
              <a:t>2x throughput </a:t>
            </a:r>
            <a:r>
              <a:rPr lang="en-US" dirty="0"/>
              <a:t>with </a:t>
            </a:r>
            <a:r>
              <a:rPr lang="en-US" b="1" dirty="0"/>
              <a:t>0.5x energy </a:t>
            </a:r>
            <a:r>
              <a:rPr lang="en-US" dirty="0"/>
              <a:t>in hardware (same throughput with smaller circuits)</a:t>
            </a:r>
            <a:endParaRPr kumimoji="0" lang="en-US" sz="2000"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252000" marR="0" lvl="0" indent="-288000" algn="l" defTabSz="449263" rtl="0" eaLnBrk="1" fontAlgn="base" latinLnBrk="0" hangingPunct="1">
              <a:lnSpc>
                <a:spcPct val="100000"/>
              </a:lnSpc>
              <a:spcBef>
                <a:spcPts val="600"/>
              </a:spcBef>
              <a:spcAft>
                <a:spcPct val="0"/>
              </a:spcAft>
              <a:buClr>
                <a:srgbClr val="000000"/>
              </a:buClr>
              <a:buSzPct val="100000"/>
              <a:buFont typeface="Wingdings" panose="05000000000000000000" pitchFamily="2" charset="2"/>
              <a:buChar char="§"/>
              <a:tabLst/>
              <a:defRPr/>
            </a:pPr>
            <a:r>
              <a:rPr lang="en-US" sz="2000" dirty="0">
                <a:ea typeface="MS Gothic"/>
              </a:rPr>
              <a:t>A large number of detailed security performance and efficiency analysis listed in references of</a:t>
            </a:r>
            <a:r>
              <a:rPr kumimoji="0" lang="en-US" sz="200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[1] and [2].</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74828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Impact on low-power IoT devices by numbers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14401" y="1676400"/>
            <a:ext cx="10361084" cy="2130425"/>
          </a:xfrm>
        </p:spPr>
        <p:txBody>
          <a:bodyPr/>
          <a:lstStyle/>
          <a:p>
            <a:r>
              <a:rPr lang="en-US" sz="1600" dirty="0"/>
              <a:t>AES-128 energy measurement: about 2.0-2.6 </a:t>
            </a:r>
            <a:r>
              <a:rPr lang="en-US" sz="1600" dirty="0" err="1"/>
              <a:t>uJ</a:t>
            </a:r>
            <a:r>
              <a:rPr lang="en-US" sz="1600" dirty="0"/>
              <a:t> per byte using software in the best case (see Table 11 in [3])</a:t>
            </a:r>
            <a:endParaRPr lang="en-US" sz="700" dirty="0"/>
          </a:p>
          <a:p>
            <a:r>
              <a:rPr lang="en-US" sz="1600" dirty="0"/>
              <a:t>Capacity of lithium coin cell batteries thinner than 3mm (typically used in low-power devices): about 25-200 </a:t>
            </a:r>
            <a:r>
              <a:rPr lang="en-US" sz="1600" dirty="0" err="1"/>
              <a:t>mAh</a:t>
            </a:r>
            <a:r>
              <a:rPr lang="en-US" sz="1600" dirty="0"/>
              <a:t> at practical 2V [4].</a:t>
            </a:r>
          </a:p>
          <a:p>
            <a:r>
              <a:rPr lang="en-US" sz="1600" dirty="0"/>
              <a:t>If a low-power IoT device powered by a small coin cell with 25mAh energy needs to encrypt and decrypt 500 bytes per hour, these operations alone will consume the entire battery in less than one year.</a:t>
            </a:r>
          </a:p>
          <a:p>
            <a:r>
              <a:rPr lang="en-US" sz="1600" dirty="0"/>
              <a:t>Ascon can be implemented using software on MCU 3-5x less power hungry than AES128-GCM, thus can help reduce battery consumption for encryption/decryption operations significantly.</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grpSp>
        <p:nvGrpSpPr>
          <p:cNvPr id="10" name="Group 9">
            <a:extLst>
              <a:ext uri="{FF2B5EF4-FFF2-40B4-BE49-F238E27FC236}">
                <a16:creationId xmlns:a16="http://schemas.microsoft.com/office/drawing/2014/main" id="{7A5F715C-0880-5AB4-6305-960626EFF54C}"/>
              </a:ext>
            </a:extLst>
          </p:cNvPr>
          <p:cNvGrpSpPr/>
          <p:nvPr/>
        </p:nvGrpSpPr>
        <p:grpSpPr>
          <a:xfrm>
            <a:off x="2819400" y="3926568"/>
            <a:ext cx="6908893" cy="2314835"/>
            <a:chOff x="2819400" y="3926568"/>
            <a:chExt cx="6908893" cy="2314835"/>
          </a:xfrm>
        </p:grpSpPr>
        <p:pic>
          <p:nvPicPr>
            <p:cNvPr id="12" name="Picture 11">
              <a:extLst>
                <a:ext uri="{FF2B5EF4-FFF2-40B4-BE49-F238E27FC236}">
                  <a16:creationId xmlns:a16="http://schemas.microsoft.com/office/drawing/2014/main" id="{E448D27C-368F-305C-8600-6CE8AE984DDB}"/>
                </a:ext>
              </a:extLst>
            </p:cNvPr>
            <p:cNvPicPr>
              <a:picLocks noChangeAspect="1"/>
            </p:cNvPicPr>
            <p:nvPr/>
          </p:nvPicPr>
          <p:blipFill>
            <a:blip r:embed="rId3"/>
            <a:stretch>
              <a:fillRect/>
            </a:stretch>
          </p:blipFill>
          <p:spPr>
            <a:xfrm>
              <a:off x="2819400" y="3926568"/>
              <a:ext cx="6908893" cy="2314835"/>
            </a:xfrm>
            <a:prstGeom prst="rect">
              <a:avLst/>
            </a:prstGeom>
          </p:spPr>
        </p:pic>
        <p:sp>
          <p:nvSpPr>
            <p:cNvPr id="7" name="Rectangle 6">
              <a:extLst>
                <a:ext uri="{FF2B5EF4-FFF2-40B4-BE49-F238E27FC236}">
                  <a16:creationId xmlns:a16="http://schemas.microsoft.com/office/drawing/2014/main" id="{EA6361D9-4D94-2755-7BA9-BAF1676604AA}"/>
                </a:ext>
              </a:extLst>
            </p:cNvPr>
            <p:cNvSpPr/>
            <p:nvPr/>
          </p:nvSpPr>
          <p:spPr bwMode="auto">
            <a:xfrm>
              <a:off x="4800600" y="4572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MCU1</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C96C5916-A010-F44A-C323-A83429AECF06}"/>
                </a:ext>
              </a:extLst>
            </p:cNvPr>
            <p:cNvSpPr/>
            <p:nvPr/>
          </p:nvSpPr>
          <p:spPr bwMode="auto">
            <a:xfrm>
              <a:off x="8458200" y="4572000"/>
              <a:ext cx="11430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MCU3</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D3705E9E-F348-84A1-7AB4-30FAB00B50AE}"/>
                </a:ext>
              </a:extLst>
            </p:cNvPr>
            <p:cNvSpPr/>
            <p:nvPr/>
          </p:nvSpPr>
          <p:spPr bwMode="auto">
            <a:xfrm>
              <a:off x="6322511" y="4572000"/>
              <a:ext cx="2008595"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MCU2</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385436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533400" y="685801"/>
            <a:ext cx="11201399" cy="838199"/>
          </a:xfrm>
        </p:spPr>
        <p:txBody>
          <a:bodyPr/>
          <a:lstStyle/>
          <a:p>
            <a:r>
              <a:rPr lang="en-US" dirty="0"/>
              <a:t>Ascon can be a drop-in replacement for AES128-GCMP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grpSp>
        <p:nvGrpSpPr>
          <p:cNvPr id="20" name="Group 19">
            <a:extLst>
              <a:ext uri="{FF2B5EF4-FFF2-40B4-BE49-F238E27FC236}">
                <a16:creationId xmlns:a16="http://schemas.microsoft.com/office/drawing/2014/main" id="{9A97B8B7-BEAB-E3A6-832F-68C39426CF04}"/>
              </a:ext>
            </a:extLst>
          </p:cNvPr>
          <p:cNvGrpSpPr/>
          <p:nvPr/>
        </p:nvGrpSpPr>
        <p:grpSpPr>
          <a:xfrm>
            <a:off x="1066800" y="2743200"/>
            <a:ext cx="9963372" cy="1701887"/>
            <a:chOff x="1066800" y="2819400"/>
            <a:chExt cx="9963372" cy="1701887"/>
          </a:xfrm>
        </p:grpSpPr>
        <p:pic>
          <p:nvPicPr>
            <p:cNvPr id="12" name="Picture 11">
              <a:extLst>
                <a:ext uri="{FF2B5EF4-FFF2-40B4-BE49-F238E27FC236}">
                  <a16:creationId xmlns:a16="http://schemas.microsoft.com/office/drawing/2014/main" id="{E4AE69D1-C87D-92EF-047D-CEDEE0A25F33}"/>
                </a:ext>
              </a:extLst>
            </p:cNvPr>
            <p:cNvPicPr>
              <a:picLocks noChangeAspect="1"/>
            </p:cNvPicPr>
            <p:nvPr/>
          </p:nvPicPr>
          <p:blipFill>
            <a:blip r:embed="rId3"/>
            <a:stretch>
              <a:fillRect/>
            </a:stretch>
          </p:blipFill>
          <p:spPr>
            <a:xfrm>
              <a:off x="1066800" y="2819400"/>
              <a:ext cx="4324572" cy="1701887"/>
            </a:xfrm>
            <a:prstGeom prst="rect">
              <a:avLst/>
            </a:prstGeom>
          </p:spPr>
        </p:pic>
        <p:pic>
          <p:nvPicPr>
            <p:cNvPr id="13" name="Picture 12">
              <a:extLst>
                <a:ext uri="{FF2B5EF4-FFF2-40B4-BE49-F238E27FC236}">
                  <a16:creationId xmlns:a16="http://schemas.microsoft.com/office/drawing/2014/main" id="{648F3313-7455-7545-7D9C-DF8A803764D4}"/>
                </a:ext>
              </a:extLst>
            </p:cNvPr>
            <p:cNvPicPr>
              <a:picLocks noChangeAspect="1"/>
            </p:cNvPicPr>
            <p:nvPr/>
          </p:nvPicPr>
          <p:blipFill>
            <a:blip r:embed="rId3"/>
            <a:stretch>
              <a:fillRect/>
            </a:stretch>
          </p:blipFill>
          <p:spPr>
            <a:xfrm>
              <a:off x="6705600" y="2819400"/>
              <a:ext cx="4324572" cy="1701887"/>
            </a:xfrm>
            <a:prstGeom prst="rect">
              <a:avLst/>
            </a:prstGeom>
          </p:spPr>
        </p:pic>
        <p:sp>
          <p:nvSpPr>
            <p:cNvPr id="9" name="Rectangle 8">
              <a:extLst>
                <a:ext uri="{FF2B5EF4-FFF2-40B4-BE49-F238E27FC236}">
                  <a16:creationId xmlns:a16="http://schemas.microsoft.com/office/drawing/2014/main" id="{672DFB3E-A173-EAAE-7298-E46CB5BC3E3C}"/>
                </a:ext>
              </a:extLst>
            </p:cNvPr>
            <p:cNvSpPr/>
            <p:nvPr/>
          </p:nvSpPr>
          <p:spPr bwMode="auto">
            <a:xfrm>
              <a:off x="9372600" y="3160127"/>
              <a:ext cx="457255" cy="1080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err="1">
                  <a:ln>
                    <a:noFill/>
                  </a:ln>
                  <a:solidFill>
                    <a:schemeClr val="tx1"/>
                  </a:solidFill>
                  <a:effectLst/>
                  <a:latin typeface="Times New Roman" pitchFamily="16" charset="0"/>
                  <a:ea typeface="MS Gothic" charset="-128"/>
                </a:rPr>
                <a:t>encyption</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4" name="Arrow: Right 13">
              <a:extLst>
                <a:ext uri="{FF2B5EF4-FFF2-40B4-BE49-F238E27FC236}">
                  <a16:creationId xmlns:a16="http://schemas.microsoft.com/office/drawing/2014/main" id="{EAC7976C-986F-7ACD-EEE1-90C8E0904429}"/>
                </a:ext>
              </a:extLst>
            </p:cNvPr>
            <p:cNvSpPr/>
            <p:nvPr/>
          </p:nvSpPr>
          <p:spPr bwMode="auto">
            <a:xfrm>
              <a:off x="5562600" y="3581400"/>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0DD11DE-00B9-E1BF-38C6-6366AA5D3531}"/>
                </a:ext>
              </a:extLst>
            </p:cNvPr>
            <p:cNvSpPr/>
            <p:nvPr/>
          </p:nvSpPr>
          <p:spPr bwMode="auto">
            <a:xfrm>
              <a:off x="5361760" y="3888141"/>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pSp>
        <p:nvGrpSpPr>
          <p:cNvPr id="21" name="Group 20">
            <a:extLst>
              <a:ext uri="{FF2B5EF4-FFF2-40B4-BE49-F238E27FC236}">
                <a16:creationId xmlns:a16="http://schemas.microsoft.com/office/drawing/2014/main" id="{EA519EFF-D304-20D4-7715-A102872661B4}"/>
              </a:ext>
            </a:extLst>
          </p:cNvPr>
          <p:cNvGrpSpPr/>
          <p:nvPr/>
        </p:nvGrpSpPr>
        <p:grpSpPr>
          <a:xfrm>
            <a:off x="929217" y="4705262"/>
            <a:ext cx="10353259" cy="1695538"/>
            <a:chOff x="929217" y="4781462"/>
            <a:chExt cx="10353259" cy="1695538"/>
          </a:xfrm>
        </p:grpSpPr>
        <p:pic>
          <p:nvPicPr>
            <p:cNvPr id="15" name="Picture 14">
              <a:extLst>
                <a:ext uri="{FF2B5EF4-FFF2-40B4-BE49-F238E27FC236}">
                  <a16:creationId xmlns:a16="http://schemas.microsoft.com/office/drawing/2014/main" id="{17683B51-DD05-0212-2540-948FFDDF2DED}"/>
                </a:ext>
              </a:extLst>
            </p:cNvPr>
            <p:cNvPicPr>
              <a:picLocks noChangeAspect="1"/>
            </p:cNvPicPr>
            <p:nvPr/>
          </p:nvPicPr>
          <p:blipFill>
            <a:blip r:embed="rId4"/>
            <a:stretch>
              <a:fillRect/>
            </a:stretch>
          </p:blipFill>
          <p:spPr>
            <a:xfrm>
              <a:off x="929217" y="4781463"/>
              <a:ext cx="4330923" cy="1695537"/>
            </a:xfrm>
            <a:prstGeom prst="rect">
              <a:avLst/>
            </a:prstGeom>
          </p:spPr>
        </p:pic>
        <p:pic>
          <p:nvPicPr>
            <p:cNvPr id="16" name="Picture 15">
              <a:extLst>
                <a:ext uri="{FF2B5EF4-FFF2-40B4-BE49-F238E27FC236}">
                  <a16:creationId xmlns:a16="http://schemas.microsoft.com/office/drawing/2014/main" id="{12C3FD6F-5D0C-11A6-1F60-46752D86CD85}"/>
                </a:ext>
              </a:extLst>
            </p:cNvPr>
            <p:cNvPicPr>
              <a:picLocks noChangeAspect="1"/>
            </p:cNvPicPr>
            <p:nvPr/>
          </p:nvPicPr>
          <p:blipFill>
            <a:blip r:embed="rId4"/>
            <a:stretch>
              <a:fillRect/>
            </a:stretch>
          </p:blipFill>
          <p:spPr>
            <a:xfrm>
              <a:off x="6951553" y="4781462"/>
              <a:ext cx="4330923" cy="1695537"/>
            </a:xfrm>
            <a:prstGeom prst="rect">
              <a:avLst/>
            </a:prstGeom>
          </p:spPr>
        </p:pic>
        <p:sp>
          <p:nvSpPr>
            <p:cNvPr id="17" name="Arrow: Right 16">
              <a:extLst>
                <a:ext uri="{FF2B5EF4-FFF2-40B4-BE49-F238E27FC236}">
                  <a16:creationId xmlns:a16="http://schemas.microsoft.com/office/drawing/2014/main" id="{94210F79-AACD-93D4-EFB0-34BFB32029BA}"/>
                </a:ext>
              </a:extLst>
            </p:cNvPr>
            <p:cNvSpPr/>
            <p:nvPr/>
          </p:nvSpPr>
          <p:spPr bwMode="auto">
            <a:xfrm>
              <a:off x="5562600" y="5403805"/>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F10907D1-4925-3C89-85DD-48E3B8893CC1}"/>
                </a:ext>
              </a:extLst>
            </p:cNvPr>
            <p:cNvSpPr/>
            <p:nvPr/>
          </p:nvSpPr>
          <p:spPr bwMode="auto">
            <a:xfrm>
              <a:off x="9220200" y="5010061"/>
              <a:ext cx="457200" cy="1115771"/>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err="1">
                  <a:ln>
                    <a:noFill/>
                  </a:ln>
                  <a:solidFill>
                    <a:schemeClr val="tx1"/>
                  </a:solidFill>
                  <a:effectLst/>
                  <a:latin typeface="Times New Roman" pitchFamily="16" charset="0"/>
                  <a:ea typeface="MS Gothic" charset="-128"/>
                </a:rPr>
                <a:t>decyption</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7">
              <a:extLst>
                <a:ext uri="{FF2B5EF4-FFF2-40B4-BE49-F238E27FC236}">
                  <a16:creationId xmlns:a16="http://schemas.microsoft.com/office/drawing/2014/main" id="{B179CAA5-076D-A2BD-CF03-64D6ED90D582}"/>
                </a:ext>
              </a:extLst>
            </p:cNvPr>
            <p:cNvSpPr/>
            <p:nvPr/>
          </p:nvSpPr>
          <p:spPr bwMode="auto">
            <a:xfrm>
              <a:off x="5410200" y="5715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aphicFrame>
        <p:nvGraphicFramePr>
          <p:cNvPr id="10" name="Table 9">
            <a:extLst>
              <a:ext uri="{FF2B5EF4-FFF2-40B4-BE49-F238E27FC236}">
                <a16:creationId xmlns:a16="http://schemas.microsoft.com/office/drawing/2014/main" id="{9338D1A8-7BED-069D-4E49-B5A2F8893070}"/>
              </a:ext>
            </a:extLst>
          </p:cNvPr>
          <p:cNvGraphicFramePr>
            <a:graphicFrameLocks noGrp="1"/>
          </p:cNvGraphicFramePr>
          <p:nvPr>
            <p:extLst>
              <p:ext uri="{D42A27DB-BD31-4B8C-83A1-F6EECF244321}">
                <p14:modId xmlns:p14="http://schemas.microsoft.com/office/powerpoint/2010/main" val="1617510265"/>
              </p:ext>
            </p:extLst>
          </p:nvPr>
        </p:nvGraphicFramePr>
        <p:xfrm>
          <a:off x="1511299" y="1557384"/>
          <a:ext cx="9093201" cy="1112520"/>
        </p:xfrm>
        <a:graphic>
          <a:graphicData uri="http://schemas.openxmlformats.org/drawingml/2006/table">
            <a:tbl>
              <a:tblPr firstRow="1" bandRow="1">
                <a:tableStyleId>{5C22544A-7EE6-4342-B048-85BDC9FD1C3A}</a:tableStyleId>
              </a:tblPr>
              <a:tblGrid>
                <a:gridCol w="1515533">
                  <a:extLst>
                    <a:ext uri="{9D8B030D-6E8A-4147-A177-3AD203B41FA5}">
                      <a16:colId xmlns:a16="http://schemas.microsoft.com/office/drawing/2014/main" val="1493278925"/>
                    </a:ext>
                  </a:extLst>
                </a:gridCol>
                <a:gridCol w="2434326">
                  <a:extLst>
                    <a:ext uri="{9D8B030D-6E8A-4147-A177-3AD203B41FA5}">
                      <a16:colId xmlns:a16="http://schemas.microsoft.com/office/drawing/2014/main" val="3799989077"/>
                    </a:ext>
                  </a:extLst>
                </a:gridCol>
                <a:gridCol w="1108234">
                  <a:extLst>
                    <a:ext uri="{9D8B030D-6E8A-4147-A177-3AD203B41FA5}">
                      <a16:colId xmlns:a16="http://schemas.microsoft.com/office/drawing/2014/main" val="1824350781"/>
                    </a:ext>
                  </a:extLst>
                </a:gridCol>
                <a:gridCol w="2117408">
                  <a:extLst>
                    <a:ext uri="{9D8B030D-6E8A-4147-A177-3AD203B41FA5}">
                      <a16:colId xmlns:a16="http://schemas.microsoft.com/office/drawing/2014/main" val="39210059"/>
                    </a:ext>
                  </a:extLst>
                </a:gridCol>
                <a:gridCol w="914400">
                  <a:extLst>
                    <a:ext uri="{9D8B030D-6E8A-4147-A177-3AD203B41FA5}">
                      <a16:colId xmlns:a16="http://schemas.microsoft.com/office/drawing/2014/main" val="3331367502"/>
                    </a:ext>
                  </a:extLst>
                </a:gridCol>
                <a:gridCol w="1003300">
                  <a:extLst>
                    <a:ext uri="{9D8B030D-6E8A-4147-A177-3AD203B41FA5}">
                      <a16:colId xmlns:a16="http://schemas.microsoft.com/office/drawing/2014/main" val="3595822206"/>
                    </a:ext>
                  </a:extLst>
                </a:gridCol>
              </a:tblGrid>
              <a:tr h="370840">
                <a:tc>
                  <a:txBody>
                    <a:bodyPr/>
                    <a:lstStyle/>
                    <a:p>
                      <a:endParaRPr lang="en-US" sz="1400" dirty="0"/>
                    </a:p>
                  </a:txBody>
                  <a:tcPr/>
                </a:tc>
                <a:tc>
                  <a:txBody>
                    <a:bodyPr/>
                    <a:lstStyle/>
                    <a:p>
                      <a:r>
                        <a:rPr lang="en-US" sz="1400" dirty="0"/>
                        <a:t>AAD</a:t>
                      </a:r>
                    </a:p>
                  </a:txBody>
                  <a:tcPr/>
                </a:tc>
                <a:tc>
                  <a:txBody>
                    <a:bodyPr/>
                    <a:lstStyle/>
                    <a:p>
                      <a:r>
                        <a:rPr lang="en-US" sz="1400" dirty="0"/>
                        <a:t>Data</a:t>
                      </a:r>
                    </a:p>
                  </a:txBody>
                  <a:tcPr/>
                </a:tc>
                <a:tc>
                  <a:txBody>
                    <a:bodyPr/>
                    <a:lstStyle/>
                    <a:p>
                      <a:r>
                        <a:rPr lang="en-US" sz="1400" dirty="0"/>
                        <a:t>Nonce</a:t>
                      </a:r>
                    </a:p>
                  </a:txBody>
                  <a:tcPr/>
                </a:tc>
                <a:tc>
                  <a:txBody>
                    <a:bodyPr/>
                    <a:lstStyle/>
                    <a:p>
                      <a:r>
                        <a:rPr lang="en-US" sz="1400" dirty="0"/>
                        <a:t>Key</a:t>
                      </a:r>
                    </a:p>
                  </a:txBody>
                  <a:tcPr/>
                </a:tc>
                <a:tc>
                  <a:txBody>
                    <a:bodyPr/>
                    <a:lstStyle/>
                    <a:p>
                      <a:r>
                        <a:rPr lang="en-US" sz="1400" dirty="0"/>
                        <a:t>Tag/MIC</a:t>
                      </a:r>
                    </a:p>
                  </a:txBody>
                  <a:tcPr/>
                </a:tc>
                <a:extLst>
                  <a:ext uri="{0D108BD9-81ED-4DB2-BD59-A6C34878D82A}">
                    <a16:rowId xmlns:a16="http://schemas.microsoft.com/office/drawing/2014/main" val="756896165"/>
                  </a:ext>
                </a:extLst>
              </a:tr>
              <a:tr h="370840">
                <a:tc>
                  <a:txBody>
                    <a:bodyPr/>
                    <a:lstStyle/>
                    <a:p>
                      <a:r>
                        <a:rPr lang="en-US" sz="1400" dirty="0"/>
                        <a:t>AES128-GCMP</a:t>
                      </a:r>
                    </a:p>
                  </a:txBody>
                  <a:tcPr/>
                </a:tc>
                <a:tc>
                  <a:txBody>
                    <a:bodyPr/>
                    <a:lstStyle/>
                    <a:p>
                      <a:r>
                        <a:rPr lang="en-US" sz="1400" dirty="0"/>
                        <a:t>22-30 octets, 16-28 octets</a:t>
                      </a:r>
                    </a:p>
                  </a:txBody>
                  <a:tcPr/>
                </a:tc>
                <a:tc>
                  <a:txBody>
                    <a:bodyPr/>
                    <a:lstStyle/>
                    <a:p>
                      <a:r>
                        <a:rPr lang="en-US" sz="1400" dirty="0"/>
                        <a:t>Variable</a:t>
                      </a:r>
                    </a:p>
                  </a:txBody>
                  <a:tcPr/>
                </a:tc>
                <a:tc>
                  <a:txBody>
                    <a:bodyPr/>
                    <a:lstStyle/>
                    <a:p>
                      <a:r>
                        <a:rPr lang="en-US" sz="1400" dirty="0"/>
                        <a:t>96 bits</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3015281540"/>
                  </a:ext>
                </a:extLst>
              </a:tr>
              <a:tr h="370840">
                <a:tc>
                  <a:txBody>
                    <a:bodyPr/>
                    <a:lstStyle/>
                    <a:p>
                      <a:r>
                        <a:rPr lang="en-US" sz="1400" dirty="0"/>
                        <a:t>Ascon</a:t>
                      </a:r>
                    </a:p>
                  </a:txBody>
                  <a:tcPr/>
                </a:tc>
                <a:tc>
                  <a:txBody>
                    <a:bodyPr/>
                    <a:lstStyle/>
                    <a:p>
                      <a:r>
                        <a:rPr lang="en-US" sz="1400" dirty="0"/>
                        <a:t>0-unlimited</a:t>
                      </a:r>
                    </a:p>
                  </a:txBody>
                  <a:tcPr/>
                </a:tc>
                <a:tc>
                  <a:txBody>
                    <a:bodyPr/>
                    <a:lstStyle/>
                    <a:p>
                      <a:r>
                        <a:rPr lang="en-US" sz="1400" dirty="0"/>
                        <a:t>0-unlimited</a:t>
                      </a:r>
                    </a:p>
                  </a:txBody>
                  <a:tcPr/>
                </a:tc>
                <a:tc>
                  <a:txBody>
                    <a:bodyPr/>
                    <a:lstStyle/>
                    <a:p>
                      <a:r>
                        <a:rPr lang="en-US" sz="1400" dirty="0"/>
                        <a:t>128 bits (96bits+padding)</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4026794433"/>
                  </a:ext>
                </a:extLst>
              </a:tr>
            </a:tbl>
          </a:graphicData>
        </a:graphic>
      </p:graphicFrame>
    </p:spTree>
    <p:extLst>
      <p:ext uri="{BB962C8B-B14F-4D97-AF65-F5344CB8AC3E}">
        <p14:creationId xmlns:p14="http://schemas.microsoft.com/office/powerpoint/2010/main" val="360768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1028700" y="1551073"/>
            <a:ext cx="10361084" cy="1954117"/>
          </a:xfrm>
        </p:spPr>
        <p:txBody>
          <a:bodyPr/>
          <a:lstStyle/>
          <a:p>
            <a:r>
              <a:rPr lang="en-US" sz="1600" dirty="0"/>
              <a:t>The authentication-only Ascon (called BIP-Ascon) can be implemented by adding a wrapper with a control signal </a:t>
            </a:r>
            <a:r>
              <a:rPr lang="en-US" sz="1600" dirty="0" err="1"/>
              <a:t>bip_ctrl</a:t>
            </a:r>
            <a:r>
              <a:rPr lang="en-US" sz="1600" dirty="0"/>
              <a:t>.</a:t>
            </a:r>
          </a:p>
          <a:p>
            <a:r>
              <a:rPr lang="en-US" sz="1600" dirty="0"/>
              <a:t>Ascon encryption/decryption if </a:t>
            </a:r>
            <a:r>
              <a:rPr lang="en-US" sz="1600" dirty="0" err="1"/>
              <a:t>bip_ctrl</a:t>
            </a:r>
            <a:r>
              <a:rPr lang="en-US" sz="1600" dirty="0"/>
              <a:t> =0; BIP-Ascon authentication if </a:t>
            </a:r>
            <a:r>
              <a:rPr lang="en-US" sz="1600" dirty="0" err="1"/>
              <a:t>bip_ctrl</a:t>
            </a:r>
            <a:r>
              <a:rPr lang="en-US" sz="1600" dirty="0"/>
              <a:t> = 1.</a:t>
            </a:r>
          </a:p>
          <a:p>
            <a:r>
              <a:rPr lang="en-US" sz="1600" dirty="0"/>
              <a:t>When </a:t>
            </a:r>
            <a:r>
              <a:rPr lang="en-US" sz="1600" dirty="0" err="1"/>
              <a:t>bip_ctrl</a:t>
            </a:r>
            <a:r>
              <a:rPr lang="en-US" sz="1600" dirty="0"/>
              <a:t> = 1, at both the transmitter and the receiver, the wrapper circuit concatenates the AAD with the input data as the “expanded AAD”, sets the input data length as 0, and lets ASCON run through the “expanded AAD” (ASCON will output the “expanded AAD”, i.e., the AAD and the input data, without any change) and generate a 128-bit authentication tag for it.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152400" y="3693748"/>
            <a:ext cx="5824286" cy="2291387"/>
          </a:xfrm>
          <a:prstGeom prst="rect">
            <a:avLst/>
          </a:prstGeom>
        </p:spPr>
      </p:pic>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4"/>
          <a:stretch>
            <a:fillRect/>
          </a:stretch>
        </p:blipFill>
        <p:spPr>
          <a:xfrm>
            <a:off x="6262348" y="3688448"/>
            <a:ext cx="5853452" cy="2291387"/>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9837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Assign a </a:t>
            </a:r>
            <a:r>
              <a:rPr lang="en-US" sz="2000" b="1" dirty="0"/>
              <a:t>cipher suite type number</a:t>
            </a:r>
            <a:r>
              <a:rPr lang="en-US" sz="2000" dirty="0"/>
              <a:t> to ASCON-128 in the </a:t>
            </a:r>
            <a:r>
              <a:rPr lang="en-US" sz="2000" b="1" dirty="0"/>
              <a:t>Cipher Suite Selector table</a:t>
            </a:r>
            <a:r>
              <a:rPr lang="en-US" sz="2000" dirty="0"/>
              <a:t>.</a:t>
            </a:r>
          </a:p>
          <a:p>
            <a:r>
              <a:rPr lang="en-US" sz="2000" dirty="0"/>
              <a:t>Provide ASCON-128 as an optional cipher suite choice in all protocol messages where AES128-GCMP is presented for the purpose of cipher suite indication and negotiation.</a:t>
            </a:r>
          </a:p>
          <a:p>
            <a:r>
              <a:rPr lang="en-US" sz="2000" dirty="0"/>
              <a:t>Assign another </a:t>
            </a:r>
            <a:r>
              <a:rPr lang="en-US" sz="2000" b="1" dirty="0"/>
              <a:t>cipher suite type number</a:t>
            </a:r>
            <a:r>
              <a:rPr lang="en-US" sz="2000" dirty="0"/>
              <a:t> to BIP-ASCON-128 in the </a:t>
            </a:r>
            <a:r>
              <a:rPr lang="en-US" sz="2000" b="1" dirty="0"/>
              <a:t>Cipher Suite Selector table</a:t>
            </a:r>
            <a:r>
              <a:rPr lang="en-US" sz="2000" dirty="0"/>
              <a:t>.</a:t>
            </a:r>
          </a:p>
          <a:p>
            <a:r>
              <a:rPr lang="en-US" sz="2000" dirty="0"/>
              <a:t>Provide BIP-ASCON-128 as an optional cipher suite choice in all protocol messages where BIP-GMAC-128 is presented for the purpose of cipher suite indication and negotiation.</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1042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Do you support making ASCON-128 as an optional cipher suite choice in all protocol messages where AES128-GCMP is presented for the purpose of cipher suite indication and negotiation?</a:t>
            </a:r>
          </a:p>
          <a:p>
            <a:r>
              <a:rPr lang="en-US" sz="2000" dirty="0"/>
              <a:t>Do you support making BIP-ASCON-128 as an optional cipher suite choice in all protocol messages where BIP-GMAC-128 is presented for the purpose of cipher suite indication and negotiation?</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31691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29217" y="685800"/>
            <a:ext cx="10361084" cy="838199"/>
          </a:xfrm>
        </p:spPr>
        <p:txBody>
          <a:bodyPr/>
          <a:lstStyle/>
          <a:p>
            <a:r>
              <a:rPr lang="en-US" dirty="0"/>
              <a:t>References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pPr marL="342900" indent="-342900">
              <a:buFont typeface="+mj-lt"/>
              <a:buAutoNum type="arabicPeriod"/>
            </a:pPr>
            <a:r>
              <a:rPr lang="en-US" sz="2000" dirty="0" err="1"/>
              <a:t>Meltem</a:t>
            </a:r>
            <a:r>
              <a:rPr lang="en-US" sz="2000" dirty="0"/>
              <a:t> </a:t>
            </a:r>
            <a:r>
              <a:rPr lang="en-US" sz="2000" dirty="0" err="1"/>
              <a:t>Sonmez</a:t>
            </a:r>
            <a:r>
              <a:rPr lang="en-US" sz="2000" dirty="0"/>
              <a:t> Turan, Kerry McKay, </a:t>
            </a:r>
            <a:r>
              <a:rPr lang="en-US" sz="2000" dirty="0" err="1"/>
              <a:t>Donghoon</a:t>
            </a:r>
            <a:r>
              <a:rPr lang="en-US" sz="2000" dirty="0"/>
              <a:t> Chang, Lawrence E. </a:t>
            </a:r>
            <a:r>
              <a:rPr lang="en-US" sz="2000" dirty="0" err="1"/>
              <a:t>Bassham</a:t>
            </a:r>
            <a:r>
              <a:rPr lang="en-US" sz="2000" dirty="0"/>
              <a:t>, </a:t>
            </a:r>
            <a:r>
              <a:rPr lang="en-US" sz="2000" dirty="0" err="1"/>
              <a:t>Jinkeon</a:t>
            </a:r>
            <a:r>
              <a:rPr lang="en-US" sz="2000" dirty="0"/>
              <a:t> Kang, Noah D. Waller, John M. Kelsey, </a:t>
            </a:r>
            <a:r>
              <a:rPr lang="en-US" sz="2000" dirty="0" err="1"/>
              <a:t>Deukjo</a:t>
            </a:r>
            <a:r>
              <a:rPr lang="en-US" sz="2000" dirty="0"/>
              <a:t> Hong, “NIST Internal Report 8454: Status Report on the Final Round of the NIST Lightweight Cryptography Standardization Process”, June 2023, </a:t>
            </a:r>
            <a:r>
              <a:rPr lang="en-US" sz="2000" dirty="0">
                <a:hlinkClick r:id="rId3"/>
              </a:rPr>
              <a:t>https://nvlpubs.nist.gov/nistpubs/ir/2023/NIST.IR.8454.pdf</a:t>
            </a:r>
            <a:r>
              <a:rPr lang="en-US" sz="2000" dirty="0"/>
              <a:t>.</a:t>
            </a:r>
          </a:p>
          <a:p>
            <a:pPr marL="342900" indent="-342900">
              <a:buFont typeface="+mj-lt"/>
              <a:buAutoNum type="arabicPeriod"/>
            </a:pPr>
            <a:r>
              <a:rPr lang="en-US" sz="2000" dirty="0"/>
              <a:t>Christoph </a:t>
            </a:r>
            <a:r>
              <a:rPr lang="en-US" sz="2000" dirty="0" err="1"/>
              <a:t>Dobraunig</a:t>
            </a:r>
            <a:r>
              <a:rPr lang="en-US" sz="2000" dirty="0"/>
              <a:t>, Maria </a:t>
            </a:r>
            <a:r>
              <a:rPr lang="en-US" sz="2000" dirty="0" err="1"/>
              <a:t>Eichlseder</a:t>
            </a:r>
            <a:r>
              <a:rPr lang="en-US" sz="2000" dirty="0"/>
              <a:t>, Florian Mendel, Martin </a:t>
            </a:r>
            <a:r>
              <a:rPr lang="en-US" sz="2000" dirty="0" err="1"/>
              <a:t>Schlaeffer</a:t>
            </a:r>
            <a:r>
              <a:rPr lang="en-US" sz="2000" dirty="0"/>
              <a:t>, “ASCON v1.2 Submission to NIST”, May 31, 2021.</a:t>
            </a:r>
          </a:p>
          <a:p>
            <a:pPr marL="342900" indent="-342900">
              <a:buFont typeface="+mj-lt"/>
              <a:buAutoNum type="arabicPeriod"/>
            </a:pPr>
            <a:r>
              <a:rPr lang="en-US" sz="20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2000" dirty="0"/>
              <a:t>List of battery sizes, </a:t>
            </a:r>
            <a:r>
              <a:rPr lang="en-US" sz="2000" dirty="0">
                <a:hlinkClick r:id="rId4"/>
              </a:rPr>
              <a:t>https://en.wikipedia.org/wiki/List_of_battery_sizes</a:t>
            </a: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14020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42999</TotalTime>
  <Words>1064</Words>
  <Application>Microsoft Office PowerPoint</Application>
  <PresentationFormat>Widescreen</PresentationFormat>
  <Paragraphs>127</Paragraphs>
  <Slides>8</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MS Gothic</vt:lpstr>
      <vt:lpstr>Arial</vt:lpstr>
      <vt:lpstr>Arial Unicode MS</vt:lpstr>
      <vt:lpstr>Times New Roman</vt:lpstr>
      <vt:lpstr>Wingdings</vt:lpstr>
      <vt:lpstr>Office Theme</vt:lpstr>
      <vt:lpstr>Microsoft Word 97 - 2003 Document</vt:lpstr>
      <vt:lpstr>Ascon: The Lightweight Cryptography As A New Cipher Choice for 802.11bn</vt:lpstr>
      <vt:lpstr>About Ascon</vt:lpstr>
      <vt:lpstr>Impact on low-power IoT devices by numbers</vt:lpstr>
      <vt:lpstr>Ascon can be a drop-in replacement for AES128-GCMP in 802.11</vt:lpstr>
      <vt:lpstr>BIP-Ascon can be an alternative for BIP-GMAC128 in 802.11</vt:lpstr>
      <vt:lpstr>Proposal</vt:lpstr>
      <vt:lpstr>Straw polls</vt:lpstr>
      <vt:lpstr>References</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1839</cp:revision>
  <cp:lastPrinted>1601-01-01T00:00:00Z</cp:lastPrinted>
  <dcterms:created xsi:type="dcterms:W3CDTF">2018-05-10T16:45:22Z</dcterms:created>
  <dcterms:modified xsi:type="dcterms:W3CDTF">2024-03-10T18:06:53Z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