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9" r:id="rId4"/>
    <p:sldId id="270" r:id="rId5"/>
    <p:sldId id="277" r:id="rId6"/>
    <p:sldId id="271" r:id="rId7"/>
    <p:sldId id="276" r:id="rId8"/>
    <p:sldId id="274" r:id="rId9"/>
    <p:sldId id="279" r:id="rId10"/>
    <p:sldId id="281" r:id="rId11"/>
    <p:sldId id="282" r:id="rId12"/>
    <p:sldId id="280" r:id="rId13"/>
    <p:sldId id="283" r:id="rId14"/>
    <p:sldId id="278" r:id="rId15"/>
    <p:sldId id="275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3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10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2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64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559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45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4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18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802.11-24/0538r5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3354"/>
              </p:ext>
            </p:extLst>
          </p:nvPr>
        </p:nvGraphicFramePr>
        <p:xfrm>
          <a:off x="996950" y="2419350"/>
          <a:ext cx="10182225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Document" r:id="rId4" imgW="10439485" imgH="2746772" progId="Word.Document.8">
                  <p:embed/>
                </p:oleObj>
              </mc:Choice>
              <mc:Fallback>
                <p:oleObj name="Document" r:id="rId4" imgW="10439485" imgH="27467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82225" cy="2671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(Case 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35B3FCD-6DCA-4801-879A-B759C645F322}"/>
              </a:ext>
            </a:extLst>
          </p:cNvPr>
          <p:cNvCxnSpPr/>
          <p:nvPr/>
        </p:nvCxnSpPr>
        <p:spPr bwMode="auto">
          <a:xfrm>
            <a:off x="1559496" y="2060848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449AD797-1D8B-4DEB-B10A-31C2677B73DD}"/>
              </a:ext>
            </a:extLst>
          </p:cNvPr>
          <p:cNvCxnSpPr/>
          <p:nvPr/>
        </p:nvCxnSpPr>
        <p:spPr bwMode="auto">
          <a:xfrm>
            <a:off x="1559496" y="3068960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893DE9C0-A390-4DBF-9E22-9F8CC9A3F7F3}"/>
              </a:ext>
            </a:extLst>
          </p:cNvPr>
          <p:cNvCxnSpPr/>
          <p:nvPr/>
        </p:nvCxnSpPr>
        <p:spPr bwMode="auto">
          <a:xfrm>
            <a:off x="1559496" y="2564904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30EFE5B1-EF26-44CD-80B6-91A12F173DED}"/>
              </a:ext>
            </a:extLst>
          </p:cNvPr>
          <p:cNvSpPr/>
          <p:nvPr/>
        </p:nvSpPr>
        <p:spPr bwMode="auto">
          <a:xfrm>
            <a:off x="1847528" y="2564893"/>
            <a:ext cx="64807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9293B37-C874-47BC-AB38-D115A515E0B3}"/>
              </a:ext>
            </a:extLst>
          </p:cNvPr>
          <p:cNvSpPr/>
          <p:nvPr/>
        </p:nvSpPr>
        <p:spPr bwMode="auto">
          <a:xfrm>
            <a:off x="2783632" y="2060842"/>
            <a:ext cx="720080" cy="1008101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D238264-E57C-41A5-A91D-716BEFB5FA34}"/>
              </a:ext>
            </a:extLst>
          </p:cNvPr>
          <p:cNvSpPr txBox="1"/>
          <p:nvPr/>
        </p:nvSpPr>
        <p:spPr>
          <a:xfrm>
            <a:off x="3755165" y="266303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3C4FBAA-41A6-4321-86F1-39D951F1744B}"/>
              </a:ext>
            </a:extLst>
          </p:cNvPr>
          <p:cNvSpPr txBox="1"/>
          <p:nvPr/>
        </p:nvSpPr>
        <p:spPr>
          <a:xfrm>
            <a:off x="3755164" y="2201361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4B962D6B-6239-4824-AC63-5706FC7C5AC0}"/>
              </a:ext>
            </a:extLst>
          </p:cNvPr>
          <p:cNvSpPr/>
          <p:nvPr/>
        </p:nvSpPr>
        <p:spPr bwMode="auto">
          <a:xfrm>
            <a:off x="3148887" y="3330365"/>
            <a:ext cx="648072" cy="720066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7DB0AE9-A2F7-47C6-ACE8-E0799C1532EA}"/>
              </a:ext>
            </a:extLst>
          </p:cNvPr>
          <p:cNvCxnSpPr/>
          <p:nvPr/>
        </p:nvCxnSpPr>
        <p:spPr bwMode="auto">
          <a:xfrm>
            <a:off x="1631504" y="4263811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A5E2A70B-D80E-49FB-B726-CAFB677A0609}"/>
              </a:ext>
            </a:extLst>
          </p:cNvPr>
          <p:cNvCxnSpPr/>
          <p:nvPr/>
        </p:nvCxnSpPr>
        <p:spPr bwMode="auto">
          <a:xfrm>
            <a:off x="1631504" y="5271923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F07C16F-D738-40C9-9E35-902B890F3E97}"/>
              </a:ext>
            </a:extLst>
          </p:cNvPr>
          <p:cNvCxnSpPr/>
          <p:nvPr/>
        </p:nvCxnSpPr>
        <p:spPr bwMode="auto">
          <a:xfrm>
            <a:off x="1631504" y="4767867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38FB4516-7BCB-4E47-8791-F203EDADC6D3}"/>
              </a:ext>
            </a:extLst>
          </p:cNvPr>
          <p:cNvSpPr/>
          <p:nvPr/>
        </p:nvSpPr>
        <p:spPr bwMode="auto">
          <a:xfrm>
            <a:off x="1919536" y="4767856"/>
            <a:ext cx="158417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9C1D463-FB5B-4221-902B-01A08EEF808C}"/>
              </a:ext>
            </a:extLst>
          </p:cNvPr>
          <p:cNvSpPr/>
          <p:nvPr/>
        </p:nvSpPr>
        <p:spPr bwMode="auto">
          <a:xfrm>
            <a:off x="2017924" y="4263801"/>
            <a:ext cx="1413779" cy="50405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858FA30-DE94-446F-AF8E-2817768D7C1E}"/>
              </a:ext>
            </a:extLst>
          </p:cNvPr>
          <p:cNvSpPr txBox="1"/>
          <p:nvPr/>
        </p:nvSpPr>
        <p:spPr>
          <a:xfrm>
            <a:off x="3827173" y="486599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8983BCD-286C-4CFA-9227-945DE2476172}"/>
              </a:ext>
            </a:extLst>
          </p:cNvPr>
          <p:cNvSpPr txBox="1"/>
          <p:nvPr/>
        </p:nvSpPr>
        <p:spPr>
          <a:xfrm>
            <a:off x="3827172" y="4404324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6038F3C-5BB8-49E5-83C7-81489A7584F5}"/>
              </a:ext>
            </a:extLst>
          </p:cNvPr>
          <p:cNvSpPr txBox="1"/>
          <p:nvPr/>
        </p:nvSpPr>
        <p:spPr>
          <a:xfrm>
            <a:off x="2567608" y="556836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</a:rPr>
              <a:t>Option 1 [Preferred]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DC533712-9855-4E20-A295-40E5B00D51A7}"/>
              </a:ext>
            </a:extLst>
          </p:cNvPr>
          <p:cNvCxnSpPr/>
          <p:nvPr/>
        </p:nvCxnSpPr>
        <p:spPr bwMode="auto">
          <a:xfrm>
            <a:off x="6740280" y="2059238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F3F713CA-0530-4B24-92B9-F5BD735B7A0D}"/>
              </a:ext>
            </a:extLst>
          </p:cNvPr>
          <p:cNvCxnSpPr/>
          <p:nvPr/>
        </p:nvCxnSpPr>
        <p:spPr bwMode="auto">
          <a:xfrm>
            <a:off x="6740280" y="3067350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490F7C90-55D0-4A01-BBBB-A2315F928057}"/>
              </a:ext>
            </a:extLst>
          </p:cNvPr>
          <p:cNvCxnSpPr/>
          <p:nvPr/>
        </p:nvCxnSpPr>
        <p:spPr bwMode="auto">
          <a:xfrm>
            <a:off x="6740280" y="2563294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D512AB1D-EA38-4114-B541-FF354C07B44B}"/>
              </a:ext>
            </a:extLst>
          </p:cNvPr>
          <p:cNvSpPr/>
          <p:nvPr/>
        </p:nvSpPr>
        <p:spPr bwMode="auto">
          <a:xfrm>
            <a:off x="7028312" y="2563283"/>
            <a:ext cx="64807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8E6105C-21BA-43EB-9E84-AE01826F4087}"/>
              </a:ext>
            </a:extLst>
          </p:cNvPr>
          <p:cNvSpPr/>
          <p:nvPr/>
        </p:nvSpPr>
        <p:spPr bwMode="auto">
          <a:xfrm>
            <a:off x="7964416" y="2059232"/>
            <a:ext cx="720080" cy="1008101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23ABBB2-1EBF-44A9-B499-87C514968BAC}"/>
              </a:ext>
            </a:extLst>
          </p:cNvPr>
          <p:cNvSpPr txBox="1"/>
          <p:nvPr/>
        </p:nvSpPr>
        <p:spPr>
          <a:xfrm>
            <a:off x="8935949" y="266142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A86ECC0D-0E63-465D-8AA5-2EFC679EA439}"/>
              </a:ext>
            </a:extLst>
          </p:cNvPr>
          <p:cNvSpPr txBox="1"/>
          <p:nvPr/>
        </p:nvSpPr>
        <p:spPr>
          <a:xfrm>
            <a:off x="8935948" y="2199751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箭头: 下 33">
            <a:extLst>
              <a:ext uri="{FF2B5EF4-FFF2-40B4-BE49-F238E27FC236}">
                <a16:creationId xmlns:a16="http://schemas.microsoft.com/office/drawing/2014/main" id="{D4066963-02D4-4522-B511-B1254D80FDA8}"/>
              </a:ext>
            </a:extLst>
          </p:cNvPr>
          <p:cNvSpPr/>
          <p:nvPr/>
        </p:nvSpPr>
        <p:spPr bwMode="auto">
          <a:xfrm>
            <a:off x="8329671" y="3328755"/>
            <a:ext cx="648072" cy="720066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BEC7C6FB-EF59-4EB7-84E3-62FB64D933A8}"/>
              </a:ext>
            </a:extLst>
          </p:cNvPr>
          <p:cNvCxnSpPr/>
          <p:nvPr/>
        </p:nvCxnSpPr>
        <p:spPr bwMode="auto">
          <a:xfrm>
            <a:off x="6812288" y="4262201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337C06F1-AD1C-4696-8E6A-B524530D1D5E}"/>
              </a:ext>
            </a:extLst>
          </p:cNvPr>
          <p:cNvCxnSpPr/>
          <p:nvPr/>
        </p:nvCxnSpPr>
        <p:spPr bwMode="auto">
          <a:xfrm>
            <a:off x="6812288" y="5270313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197E0438-B2A2-474F-B0EB-0F347DCCAC36}"/>
              </a:ext>
            </a:extLst>
          </p:cNvPr>
          <p:cNvCxnSpPr/>
          <p:nvPr/>
        </p:nvCxnSpPr>
        <p:spPr bwMode="auto">
          <a:xfrm>
            <a:off x="6812288" y="4766257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78AAEB72-5BF1-4814-B0B8-20A2725F9D1F}"/>
              </a:ext>
            </a:extLst>
          </p:cNvPr>
          <p:cNvSpPr/>
          <p:nvPr/>
        </p:nvSpPr>
        <p:spPr bwMode="auto">
          <a:xfrm>
            <a:off x="7100320" y="4766246"/>
            <a:ext cx="158417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3D692EF-75B5-4938-87CF-3A0EDF7F4281}"/>
              </a:ext>
            </a:extLst>
          </p:cNvPr>
          <p:cNvSpPr/>
          <p:nvPr/>
        </p:nvSpPr>
        <p:spPr bwMode="auto">
          <a:xfrm>
            <a:off x="7198708" y="4262190"/>
            <a:ext cx="1413779" cy="991730"/>
          </a:xfrm>
          <a:prstGeom prst="rect">
            <a:avLst/>
          </a:prstGeom>
          <a:solidFill>
            <a:srgbClr val="FFC0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60C1B02B-3828-4713-A086-9D0BB7074121}"/>
              </a:ext>
            </a:extLst>
          </p:cNvPr>
          <p:cNvSpPr txBox="1"/>
          <p:nvPr/>
        </p:nvSpPr>
        <p:spPr>
          <a:xfrm>
            <a:off x="9007957" y="486438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A6F131C-702A-4DC9-B04C-1EC42E584394}"/>
              </a:ext>
            </a:extLst>
          </p:cNvPr>
          <p:cNvSpPr txBox="1"/>
          <p:nvPr/>
        </p:nvSpPr>
        <p:spPr>
          <a:xfrm>
            <a:off x="9007956" y="4402714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AD8103B6-6153-4148-8259-81603EBE646F}"/>
              </a:ext>
            </a:extLst>
          </p:cNvPr>
          <p:cNvSpPr txBox="1"/>
          <p:nvPr/>
        </p:nvSpPr>
        <p:spPr>
          <a:xfrm>
            <a:off x="7748392" y="556675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</a:rPr>
              <a:t>Option 2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80BB066-AC8A-4137-861F-941717206401}"/>
              </a:ext>
            </a:extLst>
          </p:cNvPr>
          <p:cNvCxnSpPr/>
          <p:nvPr/>
        </p:nvCxnSpPr>
        <p:spPr bwMode="auto">
          <a:xfrm>
            <a:off x="1343472" y="4402714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A6CC8016-D1F9-41C0-B371-990F908EAAFF}"/>
              </a:ext>
            </a:extLst>
          </p:cNvPr>
          <p:cNvCxnSpPr/>
          <p:nvPr/>
        </p:nvCxnSpPr>
        <p:spPr bwMode="auto">
          <a:xfrm>
            <a:off x="6498167" y="4402714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03CABC8B-DC01-423F-919C-5A035F3DC88A}"/>
              </a:ext>
            </a:extLst>
          </p:cNvPr>
          <p:cNvSpPr txBox="1"/>
          <p:nvPr/>
        </p:nvSpPr>
        <p:spPr>
          <a:xfrm>
            <a:off x="6041929" y="425550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C5A92568-E45D-49CC-B86D-419BCD513E15}"/>
              </a:ext>
            </a:extLst>
          </p:cNvPr>
          <p:cNvSpPr txBox="1"/>
          <p:nvPr/>
        </p:nvSpPr>
        <p:spPr>
          <a:xfrm>
            <a:off x="876661" y="4248825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35A6591A-BBF8-428D-A746-02E2A89DBF93}"/>
              </a:ext>
            </a:extLst>
          </p:cNvPr>
          <p:cNvCxnSpPr/>
          <p:nvPr/>
        </p:nvCxnSpPr>
        <p:spPr bwMode="auto">
          <a:xfrm>
            <a:off x="1053543" y="2941320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C5829F56-0436-4DA3-8EC0-A6A46FB7D76B}"/>
              </a:ext>
            </a:extLst>
          </p:cNvPr>
          <p:cNvSpPr txBox="1"/>
          <p:nvPr/>
        </p:nvSpPr>
        <p:spPr>
          <a:xfrm>
            <a:off x="694202" y="2787431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63A14667-521C-49E1-87CE-3EEC79DEA0C0}"/>
              </a:ext>
            </a:extLst>
          </p:cNvPr>
          <p:cNvCxnSpPr/>
          <p:nvPr/>
        </p:nvCxnSpPr>
        <p:spPr bwMode="auto">
          <a:xfrm>
            <a:off x="6292047" y="2922975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文本框 50">
            <a:extLst>
              <a:ext uri="{FF2B5EF4-FFF2-40B4-BE49-F238E27FC236}">
                <a16:creationId xmlns:a16="http://schemas.microsoft.com/office/drawing/2014/main" id="{7266CDD1-C802-4865-A57B-ACFE743C9F95}"/>
              </a:ext>
            </a:extLst>
          </p:cNvPr>
          <p:cNvSpPr txBox="1"/>
          <p:nvPr/>
        </p:nvSpPr>
        <p:spPr>
          <a:xfrm>
            <a:off x="5932706" y="2769086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9B8DDA20-57D2-4626-B8D3-9054C325CE58}"/>
              </a:ext>
            </a:extLst>
          </p:cNvPr>
          <p:cNvCxnSpPr/>
          <p:nvPr/>
        </p:nvCxnSpPr>
        <p:spPr bwMode="auto">
          <a:xfrm>
            <a:off x="1206491" y="5172157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2319ACB7-B8AD-40A6-81AB-D13BE1153E9A}"/>
              </a:ext>
            </a:extLst>
          </p:cNvPr>
          <p:cNvSpPr txBox="1"/>
          <p:nvPr/>
        </p:nvSpPr>
        <p:spPr>
          <a:xfrm>
            <a:off x="847150" y="5018268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71EB88B5-5B6E-4961-B697-7722BD744B46}"/>
              </a:ext>
            </a:extLst>
          </p:cNvPr>
          <p:cNvCxnSpPr/>
          <p:nvPr/>
        </p:nvCxnSpPr>
        <p:spPr bwMode="auto">
          <a:xfrm>
            <a:off x="6300579" y="5184683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id="{A85FAD34-064D-4A75-9C7E-06221F8902E9}"/>
              </a:ext>
            </a:extLst>
          </p:cNvPr>
          <p:cNvSpPr txBox="1"/>
          <p:nvPr/>
        </p:nvSpPr>
        <p:spPr>
          <a:xfrm>
            <a:off x="5941238" y="5030794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35EECB1E-5031-43B1-ADAA-5CC907D6E0B2}"/>
              </a:ext>
            </a:extLst>
          </p:cNvPr>
          <p:cNvSpPr txBox="1"/>
          <p:nvPr/>
        </p:nvSpPr>
        <p:spPr>
          <a:xfrm>
            <a:off x="3819920" y="351326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During SP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DCBF2103-CC16-446A-BD12-D1F4C1549B9B}"/>
              </a:ext>
            </a:extLst>
          </p:cNvPr>
          <p:cNvSpPr txBox="1"/>
          <p:nvPr/>
        </p:nvSpPr>
        <p:spPr>
          <a:xfrm>
            <a:off x="8935948" y="340939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During SP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40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(Case 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35B3FCD-6DCA-4801-879A-B759C645F322}"/>
              </a:ext>
            </a:extLst>
          </p:cNvPr>
          <p:cNvCxnSpPr/>
          <p:nvPr/>
        </p:nvCxnSpPr>
        <p:spPr bwMode="auto">
          <a:xfrm>
            <a:off x="1559496" y="2060848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449AD797-1D8B-4DEB-B10A-31C2677B73DD}"/>
              </a:ext>
            </a:extLst>
          </p:cNvPr>
          <p:cNvCxnSpPr/>
          <p:nvPr/>
        </p:nvCxnSpPr>
        <p:spPr bwMode="auto">
          <a:xfrm>
            <a:off x="1559496" y="3068960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893DE9C0-A390-4DBF-9E22-9F8CC9A3F7F3}"/>
              </a:ext>
            </a:extLst>
          </p:cNvPr>
          <p:cNvCxnSpPr/>
          <p:nvPr/>
        </p:nvCxnSpPr>
        <p:spPr bwMode="auto">
          <a:xfrm>
            <a:off x="1559496" y="2564904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30EFE5B1-EF26-44CD-80B6-91A12F173DED}"/>
              </a:ext>
            </a:extLst>
          </p:cNvPr>
          <p:cNvSpPr/>
          <p:nvPr/>
        </p:nvSpPr>
        <p:spPr bwMode="auto">
          <a:xfrm>
            <a:off x="1847528" y="2564893"/>
            <a:ext cx="64807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9293B37-C874-47BC-AB38-D115A515E0B3}"/>
              </a:ext>
            </a:extLst>
          </p:cNvPr>
          <p:cNvSpPr/>
          <p:nvPr/>
        </p:nvSpPr>
        <p:spPr bwMode="auto">
          <a:xfrm>
            <a:off x="2783632" y="2563283"/>
            <a:ext cx="720080" cy="50566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D238264-E57C-41A5-A91D-716BEFB5FA34}"/>
              </a:ext>
            </a:extLst>
          </p:cNvPr>
          <p:cNvSpPr txBox="1"/>
          <p:nvPr/>
        </p:nvSpPr>
        <p:spPr>
          <a:xfrm>
            <a:off x="3755165" y="266303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3C4FBAA-41A6-4321-86F1-39D951F1744B}"/>
              </a:ext>
            </a:extLst>
          </p:cNvPr>
          <p:cNvSpPr txBox="1"/>
          <p:nvPr/>
        </p:nvSpPr>
        <p:spPr>
          <a:xfrm>
            <a:off x="3755164" y="2201361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4B962D6B-6239-4824-AC63-5706FC7C5AC0}"/>
              </a:ext>
            </a:extLst>
          </p:cNvPr>
          <p:cNvSpPr/>
          <p:nvPr/>
        </p:nvSpPr>
        <p:spPr bwMode="auto">
          <a:xfrm>
            <a:off x="3148887" y="3330365"/>
            <a:ext cx="648072" cy="720066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7DB0AE9-A2F7-47C6-ACE8-E0799C1532EA}"/>
              </a:ext>
            </a:extLst>
          </p:cNvPr>
          <p:cNvCxnSpPr/>
          <p:nvPr/>
        </p:nvCxnSpPr>
        <p:spPr bwMode="auto">
          <a:xfrm>
            <a:off x="1631504" y="4263811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A5E2A70B-D80E-49FB-B726-CAFB677A0609}"/>
              </a:ext>
            </a:extLst>
          </p:cNvPr>
          <p:cNvCxnSpPr/>
          <p:nvPr/>
        </p:nvCxnSpPr>
        <p:spPr bwMode="auto">
          <a:xfrm>
            <a:off x="1631504" y="5271923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F07C16F-D738-40C9-9E35-902B890F3E97}"/>
              </a:ext>
            </a:extLst>
          </p:cNvPr>
          <p:cNvCxnSpPr/>
          <p:nvPr/>
        </p:nvCxnSpPr>
        <p:spPr bwMode="auto">
          <a:xfrm>
            <a:off x="1631504" y="4767867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38FB4516-7BCB-4E47-8791-F203EDADC6D3}"/>
              </a:ext>
            </a:extLst>
          </p:cNvPr>
          <p:cNvSpPr/>
          <p:nvPr/>
        </p:nvSpPr>
        <p:spPr bwMode="auto">
          <a:xfrm>
            <a:off x="1919536" y="4767856"/>
            <a:ext cx="158417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9C1D463-FB5B-4221-902B-01A08EEF808C}"/>
              </a:ext>
            </a:extLst>
          </p:cNvPr>
          <p:cNvSpPr/>
          <p:nvPr/>
        </p:nvSpPr>
        <p:spPr bwMode="auto">
          <a:xfrm>
            <a:off x="2017924" y="4263801"/>
            <a:ext cx="1413779" cy="50405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858FA30-DE94-446F-AF8E-2817768D7C1E}"/>
              </a:ext>
            </a:extLst>
          </p:cNvPr>
          <p:cNvSpPr txBox="1"/>
          <p:nvPr/>
        </p:nvSpPr>
        <p:spPr>
          <a:xfrm>
            <a:off x="3827173" y="486599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8983BCD-286C-4CFA-9227-945DE2476172}"/>
              </a:ext>
            </a:extLst>
          </p:cNvPr>
          <p:cNvSpPr txBox="1"/>
          <p:nvPr/>
        </p:nvSpPr>
        <p:spPr>
          <a:xfrm>
            <a:off x="3827172" y="4404324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6038F3C-5BB8-49E5-83C7-81489A7584F5}"/>
              </a:ext>
            </a:extLst>
          </p:cNvPr>
          <p:cNvSpPr txBox="1"/>
          <p:nvPr/>
        </p:nvSpPr>
        <p:spPr>
          <a:xfrm>
            <a:off x="2567608" y="556836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</a:rPr>
              <a:t>Option 1 [Preferred]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DC533712-9855-4E20-A295-40E5B00D51A7}"/>
              </a:ext>
            </a:extLst>
          </p:cNvPr>
          <p:cNvCxnSpPr/>
          <p:nvPr/>
        </p:nvCxnSpPr>
        <p:spPr bwMode="auto">
          <a:xfrm>
            <a:off x="6740280" y="2059238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F3F713CA-0530-4B24-92B9-F5BD735B7A0D}"/>
              </a:ext>
            </a:extLst>
          </p:cNvPr>
          <p:cNvCxnSpPr/>
          <p:nvPr/>
        </p:nvCxnSpPr>
        <p:spPr bwMode="auto">
          <a:xfrm>
            <a:off x="6740280" y="3067350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490F7C90-55D0-4A01-BBBB-A2315F928057}"/>
              </a:ext>
            </a:extLst>
          </p:cNvPr>
          <p:cNvCxnSpPr/>
          <p:nvPr/>
        </p:nvCxnSpPr>
        <p:spPr bwMode="auto">
          <a:xfrm>
            <a:off x="6740280" y="2563294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D512AB1D-EA38-4114-B541-FF354C07B44B}"/>
              </a:ext>
            </a:extLst>
          </p:cNvPr>
          <p:cNvSpPr/>
          <p:nvPr/>
        </p:nvSpPr>
        <p:spPr bwMode="auto">
          <a:xfrm>
            <a:off x="7028312" y="2563283"/>
            <a:ext cx="64807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8E6105C-21BA-43EB-9E84-AE01826F4087}"/>
              </a:ext>
            </a:extLst>
          </p:cNvPr>
          <p:cNvSpPr/>
          <p:nvPr/>
        </p:nvSpPr>
        <p:spPr bwMode="auto">
          <a:xfrm>
            <a:off x="7964416" y="2579688"/>
            <a:ext cx="720080" cy="48764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23ABBB2-1EBF-44A9-B499-87C514968BAC}"/>
              </a:ext>
            </a:extLst>
          </p:cNvPr>
          <p:cNvSpPr txBox="1"/>
          <p:nvPr/>
        </p:nvSpPr>
        <p:spPr>
          <a:xfrm>
            <a:off x="8935949" y="266142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A86ECC0D-0E63-465D-8AA5-2EFC679EA439}"/>
              </a:ext>
            </a:extLst>
          </p:cNvPr>
          <p:cNvSpPr txBox="1"/>
          <p:nvPr/>
        </p:nvSpPr>
        <p:spPr>
          <a:xfrm>
            <a:off x="8935948" y="2199751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箭头: 下 33">
            <a:extLst>
              <a:ext uri="{FF2B5EF4-FFF2-40B4-BE49-F238E27FC236}">
                <a16:creationId xmlns:a16="http://schemas.microsoft.com/office/drawing/2014/main" id="{D4066963-02D4-4522-B511-B1254D80FDA8}"/>
              </a:ext>
            </a:extLst>
          </p:cNvPr>
          <p:cNvSpPr/>
          <p:nvPr/>
        </p:nvSpPr>
        <p:spPr bwMode="auto">
          <a:xfrm>
            <a:off x="8329671" y="3328755"/>
            <a:ext cx="648072" cy="720066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BEC7C6FB-EF59-4EB7-84E3-62FB64D933A8}"/>
              </a:ext>
            </a:extLst>
          </p:cNvPr>
          <p:cNvCxnSpPr/>
          <p:nvPr/>
        </p:nvCxnSpPr>
        <p:spPr bwMode="auto">
          <a:xfrm>
            <a:off x="6812288" y="4262201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337C06F1-AD1C-4696-8E6A-B524530D1D5E}"/>
              </a:ext>
            </a:extLst>
          </p:cNvPr>
          <p:cNvCxnSpPr/>
          <p:nvPr/>
        </p:nvCxnSpPr>
        <p:spPr bwMode="auto">
          <a:xfrm>
            <a:off x="6812288" y="5270313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197E0438-B2A2-474F-B0EB-0F347DCCAC36}"/>
              </a:ext>
            </a:extLst>
          </p:cNvPr>
          <p:cNvCxnSpPr/>
          <p:nvPr/>
        </p:nvCxnSpPr>
        <p:spPr bwMode="auto">
          <a:xfrm>
            <a:off x="6812288" y="4766257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78AAEB72-5BF1-4814-B0B8-20A2725F9D1F}"/>
              </a:ext>
            </a:extLst>
          </p:cNvPr>
          <p:cNvSpPr/>
          <p:nvPr/>
        </p:nvSpPr>
        <p:spPr bwMode="auto">
          <a:xfrm>
            <a:off x="7100320" y="4766246"/>
            <a:ext cx="158417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3D692EF-75B5-4938-87CF-3A0EDF7F4281}"/>
              </a:ext>
            </a:extLst>
          </p:cNvPr>
          <p:cNvSpPr/>
          <p:nvPr/>
        </p:nvSpPr>
        <p:spPr bwMode="auto">
          <a:xfrm>
            <a:off x="7198708" y="4776488"/>
            <a:ext cx="1413779" cy="477431"/>
          </a:xfrm>
          <a:prstGeom prst="rect">
            <a:avLst/>
          </a:prstGeom>
          <a:solidFill>
            <a:srgbClr val="FFC0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60C1B02B-3828-4713-A086-9D0BB7074121}"/>
              </a:ext>
            </a:extLst>
          </p:cNvPr>
          <p:cNvSpPr txBox="1"/>
          <p:nvPr/>
        </p:nvSpPr>
        <p:spPr>
          <a:xfrm>
            <a:off x="9007957" y="486438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Primary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A6F131C-702A-4DC9-B04C-1EC42E584394}"/>
              </a:ext>
            </a:extLst>
          </p:cNvPr>
          <p:cNvSpPr txBox="1"/>
          <p:nvPr/>
        </p:nvSpPr>
        <p:spPr>
          <a:xfrm>
            <a:off x="9007956" y="4402714"/>
            <a:ext cx="17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Secondary X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AD8103B6-6153-4148-8259-81603EBE646F}"/>
              </a:ext>
            </a:extLst>
          </p:cNvPr>
          <p:cNvSpPr txBox="1"/>
          <p:nvPr/>
        </p:nvSpPr>
        <p:spPr>
          <a:xfrm>
            <a:off x="7748392" y="556675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</a:rPr>
              <a:t>Option 2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80BB066-AC8A-4137-861F-941717206401}"/>
              </a:ext>
            </a:extLst>
          </p:cNvPr>
          <p:cNvCxnSpPr/>
          <p:nvPr/>
        </p:nvCxnSpPr>
        <p:spPr bwMode="auto">
          <a:xfrm>
            <a:off x="1343472" y="4402714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A6CC8016-D1F9-41C0-B371-990F908EAAFF}"/>
              </a:ext>
            </a:extLst>
          </p:cNvPr>
          <p:cNvCxnSpPr/>
          <p:nvPr/>
        </p:nvCxnSpPr>
        <p:spPr bwMode="auto">
          <a:xfrm>
            <a:off x="6408222" y="4852606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03CABC8B-DC01-423F-919C-5A035F3DC88A}"/>
              </a:ext>
            </a:extLst>
          </p:cNvPr>
          <p:cNvSpPr txBox="1"/>
          <p:nvPr/>
        </p:nvSpPr>
        <p:spPr>
          <a:xfrm>
            <a:off x="5951984" y="4705399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C5A92568-E45D-49CC-B86D-419BCD513E15}"/>
              </a:ext>
            </a:extLst>
          </p:cNvPr>
          <p:cNvSpPr txBox="1"/>
          <p:nvPr/>
        </p:nvSpPr>
        <p:spPr>
          <a:xfrm>
            <a:off x="876661" y="4248825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35A6591A-BBF8-428D-A746-02E2A89DBF93}"/>
              </a:ext>
            </a:extLst>
          </p:cNvPr>
          <p:cNvCxnSpPr/>
          <p:nvPr/>
        </p:nvCxnSpPr>
        <p:spPr bwMode="auto">
          <a:xfrm>
            <a:off x="1053543" y="2941320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C5829F56-0436-4DA3-8EC0-A6A46FB7D76B}"/>
              </a:ext>
            </a:extLst>
          </p:cNvPr>
          <p:cNvSpPr txBox="1"/>
          <p:nvPr/>
        </p:nvSpPr>
        <p:spPr>
          <a:xfrm>
            <a:off x="694202" y="2787431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63A14667-521C-49E1-87CE-3EEC79DEA0C0}"/>
              </a:ext>
            </a:extLst>
          </p:cNvPr>
          <p:cNvCxnSpPr/>
          <p:nvPr/>
        </p:nvCxnSpPr>
        <p:spPr bwMode="auto">
          <a:xfrm>
            <a:off x="6292047" y="2922975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文本框 50">
            <a:extLst>
              <a:ext uri="{FF2B5EF4-FFF2-40B4-BE49-F238E27FC236}">
                <a16:creationId xmlns:a16="http://schemas.microsoft.com/office/drawing/2014/main" id="{7266CDD1-C802-4865-A57B-ACFE743C9F95}"/>
              </a:ext>
            </a:extLst>
          </p:cNvPr>
          <p:cNvSpPr txBox="1"/>
          <p:nvPr/>
        </p:nvSpPr>
        <p:spPr>
          <a:xfrm>
            <a:off x="5932706" y="2769086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9B8DDA20-57D2-4626-B8D3-9054C325CE58}"/>
              </a:ext>
            </a:extLst>
          </p:cNvPr>
          <p:cNvCxnSpPr/>
          <p:nvPr/>
        </p:nvCxnSpPr>
        <p:spPr bwMode="auto">
          <a:xfrm>
            <a:off x="1206491" y="5172157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2319ACB7-B8AD-40A6-81AB-D13BE1153E9A}"/>
              </a:ext>
            </a:extLst>
          </p:cNvPr>
          <p:cNvSpPr txBox="1"/>
          <p:nvPr/>
        </p:nvSpPr>
        <p:spPr>
          <a:xfrm>
            <a:off x="847150" y="5018268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71EB88B5-5B6E-4961-B697-7722BD744B46}"/>
              </a:ext>
            </a:extLst>
          </p:cNvPr>
          <p:cNvCxnSpPr/>
          <p:nvPr/>
        </p:nvCxnSpPr>
        <p:spPr bwMode="auto">
          <a:xfrm>
            <a:off x="6300579" y="5184683"/>
            <a:ext cx="6744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id="{A85FAD34-064D-4A75-9C7E-06221F8902E9}"/>
              </a:ext>
            </a:extLst>
          </p:cNvPr>
          <p:cNvSpPr txBox="1"/>
          <p:nvPr/>
        </p:nvSpPr>
        <p:spPr>
          <a:xfrm>
            <a:off x="5941238" y="5030794"/>
            <a:ext cx="542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PC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35EECB1E-5031-43B1-ADAA-5CC907D6E0B2}"/>
              </a:ext>
            </a:extLst>
          </p:cNvPr>
          <p:cNvSpPr txBox="1"/>
          <p:nvPr/>
        </p:nvSpPr>
        <p:spPr>
          <a:xfrm>
            <a:off x="3819920" y="351326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During SP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DCBF2103-CC16-446A-BD12-D1F4C1549B9B}"/>
              </a:ext>
            </a:extLst>
          </p:cNvPr>
          <p:cNvSpPr txBox="1"/>
          <p:nvPr/>
        </p:nvSpPr>
        <p:spPr>
          <a:xfrm>
            <a:off x="8935948" y="340939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During SP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6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During “respected” r-TWT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OBSS: following base line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BSS: regular EDCA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After the “respected” r-TWT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Medium sync recovery is needed for AP and non-AP STAs in BSS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590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Negotiation necessity between </a:t>
            </a:r>
            <a:r>
              <a:rPr lang="en-GB" altLang="zh-CN" dirty="0" err="1"/>
              <a:t>MyBSS</a:t>
            </a:r>
            <a:r>
              <a:rPr lang="en-GB" altLang="zh-CN" dirty="0"/>
              <a:t> and OBSS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</a:t>
            </a:r>
            <a:r>
              <a:rPr lang="en-GB" altLang="zh-CN" dirty="0" err="1"/>
              <a:t>MyBSS</a:t>
            </a:r>
            <a:r>
              <a:rPr lang="en-GB" altLang="zh-CN" dirty="0"/>
              <a:t> respects (switches to non-primary channel) without notice of OBSS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u="sng" dirty="0"/>
              <a:t>Option 2 [Preferred]: </a:t>
            </a:r>
            <a:r>
              <a:rPr lang="en-GB" altLang="zh-CN" dirty="0"/>
              <a:t>Negotiation is needed to determine which OBSS TWT is to be respected and which is not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OBSS sends a request to be “respected” during an OBSS r-TWT schedule and BSS responds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Necessary r-TWT and SP-based NPCA related parameters are exchanged during negotiation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BSS is allowed to reject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87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The idea of SP-based NPCA is introduced: </a:t>
            </a:r>
            <a:r>
              <a:rPr lang="en-GB" altLang="zh-CN" dirty="0">
                <a:solidFill>
                  <a:schemeClr val="tx1"/>
                </a:solidFill>
              </a:rPr>
              <a:t>A</a:t>
            </a:r>
            <a:r>
              <a:rPr lang="en-GB" altLang="zh-CN" dirty="0"/>
              <a:t> BSS parks on a non-primary channel during OBSS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AP and non-AP STAs in the BSS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to the non-primary channel when an OBSS TWT SP starts, and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back to the primary channel when the OBSS TWT SP ends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472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trike="sngStrike" dirty="0"/>
              <a:t>Do you support to include SP-based NPCA where </a:t>
            </a:r>
            <a:r>
              <a:rPr lang="en-GB" altLang="zh-CN" strike="sngStrike" dirty="0">
                <a:solidFill>
                  <a:schemeClr val="tx1"/>
                </a:solidFill>
              </a:rPr>
              <a:t>a </a:t>
            </a:r>
            <a:r>
              <a:rPr lang="en-GB" altLang="zh-CN" strike="sngStrike" dirty="0"/>
              <a:t>BSS parks on a non-primary channel during OBSS TWT SPs in 11bn SFD?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Do you agree that UHR APs may negotiate r-TWT schedule(s) that enable one AP and its associated STAs switch from the BSS operating channel to a different channel during the r-TWT schedule(s) of the other AP?</a:t>
            </a:r>
            <a:endParaRPr lang="en-GB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21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11-23/0480r3, “UHR proposed PAR,” Laurent Cariou</a:t>
            </a:r>
          </a:p>
          <a:p>
            <a:r>
              <a:rPr lang="en-GB" dirty="0"/>
              <a:t>[2] 11-23/2005r1, “Non</a:t>
            </a:r>
            <a:r>
              <a:rPr lang="en-US" altLang="zh-CN" dirty="0"/>
              <a:t>-primary channel access (NPCA),” Minyoung Park</a:t>
            </a:r>
          </a:p>
          <a:p>
            <a:r>
              <a:rPr lang="en-US" altLang="zh-CN" dirty="0"/>
              <a:t>[3] 11-23/2022r1, “R-TWT</a:t>
            </a:r>
            <a:r>
              <a:rPr lang="en-GB" altLang="zh-CN" dirty="0"/>
              <a:t> for multi-AP (follow-up),” Laurent Cariou</a:t>
            </a: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Existing Techs: Many contributions [2] focus on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to a non-primary channel when OBSS TXOP is detected on the primary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back to the primary channel when OBSS TXOP on the primary channel ends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Reality: OBSSs often use the same primary channel, if the operating channels </a:t>
            </a:r>
            <a:r>
              <a:rPr lang="en-GB" sz="2000" dirty="0">
                <a:solidFill>
                  <a:schemeClr val="tx1"/>
                </a:solidFill>
              </a:rPr>
              <a:t>overlap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Heavy traffic is anticipated during TWT SPs </a:t>
            </a:r>
            <a:br>
              <a:rPr lang="en-GB" sz="1800" dirty="0"/>
            </a:br>
            <a:r>
              <a:rPr lang="en-GB" sz="1800" dirty="0"/>
              <a:t>=&gt; Primary channel becomes very busy during </a:t>
            </a:r>
            <a:r>
              <a:rPr lang="en-GB" sz="1800" dirty="0">
                <a:solidFill>
                  <a:schemeClr val="tx1"/>
                </a:solidFill>
              </a:rPr>
              <a:t>an</a:t>
            </a:r>
            <a:r>
              <a:rPr lang="en-GB" sz="1800" dirty="0"/>
              <a:t>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Frequent switching is anticipated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Wherein durations on the primary channel might be too shattered to be used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=&gt; SP-based NPCA is introduced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TXOP-based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a wider operating channel width and a denser network deployment, channel efficiency is low when only the primary channel access is used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With only primary channel access, a STA has to do backoff for transmission if the primary channel is busy, even when non-primary channels are idle.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With TXOP-based NPCA, when the primary channel is occupied by an OBSS TXOP, STAs switch to a non-primary channel to contend for the channel, using idle non-primary channels to access the medium, and switch back to the primary channel when the OBSS TXOP ends</a:t>
            </a:r>
            <a:r>
              <a:rPr lang="en-GB" altLang="zh-CN" sz="2000" dirty="0">
                <a:solidFill>
                  <a:srgbClr val="FF000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36AF760-F9D3-4DA2-937F-9BDCBE699C60}"/>
              </a:ext>
            </a:extLst>
          </p:cNvPr>
          <p:cNvCxnSpPr/>
          <p:nvPr/>
        </p:nvCxnSpPr>
        <p:spPr bwMode="auto">
          <a:xfrm>
            <a:off x="2321703" y="5805264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B52A7441-7678-4BB0-AF84-C4EB311A3365}"/>
              </a:ext>
            </a:extLst>
          </p:cNvPr>
          <p:cNvCxnSpPr/>
          <p:nvPr/>
        </p:nvCxnSpPr>
        <p:spPr bwMode="auto">
          <a:xfrm>
            <a:off x="2321703" y="5013176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F3B1CC1-D67C-4535-90FF-902A037CFBB9}"/>
              </a:ext>
            </a:extLst>
          </p:cNvPr>
          <p:cNvSpPr/>
          <p:nvPr/>
        </p:nvSpPr>
        <p:spPr bwMode="auto">
          <a:xfrm>
            <a:off x="3257807" y="5501569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94E3B73E-E668-4721-872F-F276704BBF43}"/>
              </a:ext>
            </a:extLst>
          </p:cNvPr>
          <p:cNvSpPr/>
          <p:nvPr/>
        </p:nvSpPr>
        <p:spPr bwMode="auto">
          <a:xfrm>
            <a:off x="4037319" y="4709481"/>
            <a:ext cx="4104456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3D70445-A354-4A98-9DA4-6FA9536C3C15}"/>
              </a:ext>
            </a:extLst>
          </p:cNvPr>
          <p:cNvSpPr txBox="1"/>
          <p:nvPr/>
        </p:nvSpPr>
        <p:spPr>
          <a:xfrm>
            <a:off x="1462698" y="555874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84F1732-8D3F-4993-B81D-9D8163E5E107}"/>
              </a:ext>
            </a:extLst>
          </p:cNvPr>
          <p:cNvSpPr txBox="1"/>
          <p:nvPr/>
        </p:nvSpPr>
        <p:spPr>
          <a:xfrm>
            <a:off x="1334207" y="478234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E4F184D1-2F00-4455-8A7B-4014CD24FF0E}"/>
              </a:ext>
            </a:extLst>
          </p:cNvPr>
          <p:cNvCxnSpPr/>
          <p:nvPr/>
        </p:nvCxnSpPr>
        <p:spPr bwMode="auto">
          <a:xfrm flipV="1">
            <a:off x="3329815" y="4869160"/>
            <a:ext cx="648072" cy="50405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D88CF54-86D5-4E19-9206-ACE09F961F54}"/>
              </a:ext>
            </a:extLst>
          </p:cNvPr>
          <p:cNvSpPr txBox="1"/>
          <p:nvPr/>
        </p:nvSpPr>
        <p:spPr>
          <a:xfrm>
            <a:off x="3727238" y="5150704"/>
            <a:ext cx="219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5CE0D4D7-32FC-422A-841C-B295BEE21579}"/>
              </a:ext>
            </a:extLst>
          </p:cNvPr>
          <p:cNvCxnSpPr/>
          <p:nvPr/>
        </p:nvCxnSpPr>
        <p:spPr bwMode="auto">
          <a:xfrm rot="16200000" flipH="1">
            <a:off x="7936865" y="5092161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016FF95-3B09-4D25-BBC2-04B0DE2B59EB}"/>
              </a:ext>
            </a:extLst>
          </p:cNvPr>
          <p:cNvSpPr txBox="1"/>
          <p:nvPr/>
        </p:nvSpPr>
        <p:spPr>
          <a:xfrm>
            <a:off x="8336946" y="5117178"/>
            <a:ext cx="2471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Concept: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SP-based NPCA, </a:t>
            </a:r>
            <a:r>
              <a:rPr lang="en-GB" sz="2000" dirty="0">
                <a:solidFill>
                  <a:schemeClr val="tx1"/>
                </a:solidFill>
              </a:rPr>
              <a:t>a</a:t>
            </a:r>
            <a:r>
              <a:rPr lang="en-GB" sz="2000" dirty="0"/>
              <a:t> BSS switches to a non-primary channel to access the medium during an OBSS TWT SP and switches back when SP ends, because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It is anticipated that there would be heavy traffic during the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OBSSs with </a:t>
            </a:r>
            <a:r>
              <a:rPr lang="en-GB" sz="1800" dirty="0">
                <a:solidFill>
                  <a:schemeClr val="tx1"/>
                </a:solidFill>
              </a:rPr>
              <a:t>staggered</a:t>
            </a:r>
            <a:r>
              <a:rPr lang="en-GB" sz="1800" dirty="0"/>
              <a:t> parking channels </a:t>
            </a:r>
            <a:r>
              <a:rPr lang="en-GB" sz="1800" dirty="0">
                <a:solidFill>
                  <a:schemeClr val="tx1"/>
                </a:solidFill>
              </a:rPr>
              <a:t>reduce</a:t>
            </a:r>
            <a:r>
              <a:rPr lang="en-GB" sz="1800" dirty="0"/>
              <a:t> collisions </a:t>
            </a:r>
            <a:r>
              <a:rPr lang="en-US" sz="1800" dirty="0"/>
              <a:t>[3]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A8892AF-76A5-499A-B72A-043A93B90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48050"/>
              </p:ext>
            </p:extLst>
          </p:nvPr>
        </p:nvGraphicFramePr>
        <p:xfrm>
          <a:off x="1529578" y="3935590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E748D24-00E4-471F-B30F-43BB82815435}"/>
              </a:ext>
            </a:extLst>
          </p:cNvPr>
          <p:cNvCxnSpPr>
            <a:cxnSpLocks/>
          </p:cNvCxnSpPr>
          <p:nvPr/>
        </p:nvCxnSpPr>
        <p:spPr bwMode="auto">
          <a:xfrm>
            <a:off x="1233810" y="4677270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CD56058-9066-43F8-B813-C5F5C9DD02C3}"/>
              </a:ext>
            </a:extLst>
          </p:cNvPr>
          <p:cNvSpPr txBox="1"/>
          <p:nvPr/>
        </p:nvSpPr>
        <p:spPr>
          <a:xfrm>
            <a:off x="10722450" y="473821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770DB36-4A03-453C-922A-726DEDCC2A79}"/>
              </a:ext>
            </a:extLst>
          </p:cNvPr>
          <p:cNvCxnSpPr/>
          <p:nvPr/>
        </p:nvCxnSpPr>
        <p:spPr bwMode="auto">
          <a:xfrm flipV="1">
            <a:off x="3394050" y="3536285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B739258A-8CD6-40DB-B3EB-A26CA48D14A6}"/>
              </a:ext>
            </a:extLst>
          </p:cNvPr>
          <p:cNvSpPr txBox="1"/>
          <p:nvPr/>
        </p:nvSpPr>
        <p:spPr>
          <a:xfrm>
            <a:off x="3394050" y="355151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38B2C24B-3163-4FAB-803C-CEA9C779D006}"/>
              </a:ext>
            </a:extLst>
          </p:cNvPr>
          <p:cNvCxnSpPr/>
          <p:nvPr/>
        </p:nvCxnSpPr>
        <p:spPr bwMode="auto">
          <a:xfrm>
            <a:off x="2300930" y="6281130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3F927E62-72D5-4C86-8DED-F27D3B370450}"/>
              </a:ext>
            </a:extLst>
          </p:cNvPr>
          <p:cNvCxnSpPr/>
          <p:nvPr/>
        </p:nvCxnSpPr>
        <p:spPr bwMode="auto">
          <a:xfrm>
            <a:off x="2300930" y="5489042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F9F060F-5D01-4A3A-A4F0-F3494A3BBC45}"/>
              </a:ext>
            </a:extLst>
          </p:cNvPr>
          <p:cNvSpPr/>
          <p:nvPr/>
        </p:nvSpPr>
        <p:spPr bwMode="auto">
          <a:xfrm>
            <a:off x="3237034" y="5977435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TWT SP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5359B08E-CA71-4C07-907F-8953D31276FC}"/>
              </a:ext>
            </a:extLst>
          </p:cNvPr>
          <p:cNvSpPr/>
          <p:nvPr/>
        </p:nvSpPr>
        <p:spPr bwMode="auto">
          <a:xfrm>
            <a:off x="3237034" y="5185347"/>
            <a:ext cx="5040560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0727A88-0AA3-402A-B1BE-AE8C10470D1C}"/>
              </a:ext>
            </a:extLst>
          </p:cNvPr>
          <p:cNvSpPr txBox="1"/>
          <p:nvPr/>
        </p:nvSpPr>
        <p:spPr>
          <a:xfrm>
            <a:off x="1441925" y="6034608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28A79DB-BCB2-4F68-8E21-53F874D183DA}"/>
              </a:ext>
            </a:extLst>
          </p:cNvPr>
          <p:cNvSpPr txBox="1"/>
          <p:nvPr/>
        </p:nvSpPr>
        <p:spPr>
          <a:xfrm>
            <a:off x="1313434" y="525820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F329319-A163-4CA8-AA32-EE2F0BFB85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211303" y="4728976"/>
            <a:ext cx="160079" cy="45637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E163E3DF-AD37-425D-9CD2-EECE4A032A8D}"/>
              </a:ext>
            </a:extLst>
          </p:cNvPr>
          <p:cNvCxnSpPr>
            <a:cxnSpLocks/>
          </p:cNvCxnSpPr>
          <p:nvPr/>
        </p:nvCxnSpPr>
        <p:spPr bwMode="auto">
          <a:xfrm>
            <a:off x="5258524" y="4722788"/>
            <a:ext cx="3060203" cy="419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Negotiation Phase: AP and non-AP STAs negotiate parameters used in SP-based NPCA phase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Parked non-primary channel</a:t>
            </a:r>
            <a:r>
              <a:rPr lang="en-US" sz="1800" dirty="0"/>
              <a:t>,</a:t>
            </a:r>
            <a:r>
              <a:rPr lang="zh-CN" altLang="en-US" sz="1800" dirty="0"/>
              <a:t> </a:t>
            </a:r>
            <a:r>
              <a:rPr lang="en-US" altLang="zh-CN" sz="1800" dirty="0"/>
              <a:t>etc.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SP-based NPCA Phase: AP and non-AP STAs </a:t>
            </a:r>
            <a:r>
              <a:rPr lang="en-GB" sz="2000" dirty="0">
                <a:solidFill>
                  <a:schemeClr val="tx1"/>
                </a:solidFill>
              </a:rPr>
              <a:t>park </a:t>
            </a:r>
            <a:r>
              <a:rPr lang="en-GB" sz="2000" dirty="0"/>
              <a:t>on the non-primary channel during OBSS TWT SPs, and </a:t>
            </a:r>
            <a:r>
              <a:rPr lang="en-GB" sz="2000" dirty="0">
                <a:solidFill>
                  <a:schemeClr val="tx1"/>
                </a:solidFill>
              </a:rPr>
              <a:t>park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on the primary channel outside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602140" y="5607087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602140" y="4815001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8BDF3E5C-D17B-4C4D-B7C4-A22230E57FD8}"/>
              </a:ext>
            </a:extLst>
          </p:cNvPr>
          <p:cNvSpPr txBox="1"/>
          <p:nvPr/>
        </p:nvSpPr>
        <p:spPr>
          <a:xfrm>
            <a:off x="743135" y="536056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C49C94-91DD-45FB-A6C0-4949936BD8A9}"/>
              </a:ext>
            </a:extLst>
          </p:cNvPr>
          <p:cNvSpPr txBox="1"/>
          <p:nvPr/>
        </p:nvSpPr>
        <p:spPr>
          <a:xfrm>
            <a:off x="614644" y="4584166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067967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B1DEF5-CC3E-4968-9C4D-A277EFA5A847}"/>
              </a:ext>
            </a:extLst>
          </p:cNvPr>
          <p:cNvSpPr/>
          <p:nvPr/>
        </p:nvSpPr>
        <p:spPr bwMode="auto">
          <a:xfrm>
            <a:off x="1890172" y="5360565"/>
            <a:ext cx="1084347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1AC9B5F-F874-457E-8E9D-8CFB28B7AEF3}"/>
              </a:ext>
            </a:extLst>
          </p:cNvPr>
          <p:cNvCxnSpPr/>
          <p:nvPr/>
        </p:nvCxnSpPr>
        <p:spPr bwMode="auto">
          <a:xfrm>
            <a:off x="1602140" y="4500015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F8EC4AEE-0725-411F-AA04-8430F6D9F5CF}"/>
              </a:ext>
            </a:extLst>
          </p:cNvPr>
          <p:cNvSpPr txBox="1"/>
          <p:nvPr/>
        </p:nvSpPr>
        <p:spPr>
          <a:xfrm>
            <a:off x="1609461" y="4226596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Negotiation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BBED2AA6-CCFE-4CF9-9757-884C76009CB0}"/>
              </a:ext>
            </a:extLst>
          </p:cNvPr>
          <p:cNvSpPr/>
          <p:nvPr/>
        </p:nvSpPr>
        <p:spPr bwMode="auto">
          <a:xfrm>
            <a:off x="3291717" y="5360565"/>
            <a:ext cx="1332883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226596"/>
            <a:ext cx="82754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CCDDA606-8AA3-4DC4-AC13-B76F5451F4E0}"/>
              </a:ext>
            </a:extLst>
          </p:cNvPr>
          <p:cNvSpPr txBox="1"/>
          <p:nvPr/>
        </p:nvSpPr>
        <p:spPr>
          <a:xfrm>
            <a:off x="6376163" y="3969518"/>
            <a:ext cx="1832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SP-based NPCA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549057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C3818E1-1B37-4582-A44D-6EE8C6B7236E}"/>
              </a:ext>
            </a:extLst>
          </p:cNvPr>
          <p:cNvCxnSpPr>
            <a:cxnSpLocks/>
          </p:cNvCxnSpPr>
          <p:nvPr/>
        </p:nvCxnSpPr>
        <p:spPr bwMode="auto">
          <a:xfrm>
            <a:off x="7002740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19550F9-BA87-4DF6-893F-F4D10884CF45}"/>
              </a:ext>
            </a:extLst>
          </p:cNvPr>
          <p:cNvCxnSpPr/>
          <p:nvPr/>
        </p:nvCxnSpPr>
        <p:spPr bwMode="auto">
          <a:xfrm>
            <a:off x="5497893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39391BA1-4B9A-4CC8-A59F-95DA006038F0}"/>
              </a:ext>
            </a:extLst>
          </p:cNvPr>
          <p:cNvSpPr txBox="1"/>
          <p:nvPr/>
        </p:nvSpPr>
        <p:spPr>
          <a:xfrm>
            <a:off x="5599101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5522236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24EC8FC-B2F1-4BED-8082-E850E359BFC6}"/>
              </a:ext>
            </a:extLst>
          </p:cNvPr>
          <p:cNvCxnSpPr>
            <a:cxnSpLocks/>
          </p:cNvCxnSpPr>
          <p:nvPr/>
        </p:nvCxnSpPr>
        <p:spPr bwMode="auto">
          <a:xfrm>
            <a:off x="8501344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>
            <a:off x="1001351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9DCBF766-43D7-4A49-8738-480B969CDA87}"/>
              </a:ext>
            </a:extLst>
          </p:cNvPr>
          <p:cNvCxnSpPr/>
          <p:nvPr/>
        </p:nvCxnSpPr>
        <p:spPr bwMode="auto">
          <a:xfrm>
            <a:off x="8508665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98F40B9-4CCB-44F7-B7BA-29AB0B598919}"/>
              </a:ext>
            </a:extLst>
          </p:cNvPr>
          <p:cNvSpPr txBox="1"/>
          <p:nvPr/>
        </p:nvSpPr>
        <p:spPr>
          <a:xfrm>
            <a:off x="8609873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36FAD715-3859-4FEB-875E-C97B0DEC48F2}"/>
              </a:ext>
            </a:extLst>
          </p:cNvPr>
          <p:cNvSpPr/>
          <p:nvPr/>
        </p:nvSpPr>
        <p:spPr bwMode="auto">
          <a:xfrm>
            <a:off x="8533008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0675148" y="4914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257DA01A-5B17-493A-922B-25ECA31C4C32}"/>
              </a:ext>
            </a:extLst>
          </p:cNvPr>
          <p:cNvSpPr/>
          <p:nvPr/>
        </p:nvSpPr>
        <p:spPr bwMode="auto">
          <a:xfrm>
            <a:off x="551807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6685AABA-AD9A-46C2-AADB-8A1FD1FA7399}"/>
              </a:ext>
            </a:extLst>
          </p:cNvPr>
          <p:cNvSpPr/>
          <p:nvPr/>
        </p:nvSpPr>
        <p:spPr bwMode="auto">
          <a:xfrm>
            <a:off x="852468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158883A6-FA30-4F4A-B4A7-6C0DCFD2EBBC}"/>
              </a:ext>
            </a:extLst>
          </p:cNvPr>
          <p:cNvSpPr/>
          <p:nvPr/>
        </p:nvSpPr>
        <p:spPr bwMode="auto">
          <a:xfrm>
            <a:off x="1593668" y="4764561"/>
            <a:ext cx="3865239" cy="8479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D573BF8A-708B-4980-BFD4-61F8BAE6AB94}"/>
              </a:ext>
            </a:extLst>
          </p:cNvPr>
          <p:cNvSpPr/>
          <p:nvPr/>
        </p:nvSpPr>
        <p:spPr bwMode="auto">
          <a:xfrm>
            <a:off x="7031163" y="4759398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35300260-9F97-4AEC-BF06-21D54AFA9063}"/>
              </a:ext>
            </a:extLst>
          </p:cNvPr>
          <p:cNvSpPr/>
          <p:nvPr/>
        </p:nvSpPr>
        <p:spPr bwMode="auto">
          <a:xfrm>
            <a:off x="10029938" y="4764561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41797F7-E1F6-481C-9050-2711DE2ABF76}"/>
              </a:ext>
            </a:extLst>
          </p:cNvPr>
          <p:cNvGrpSpPr/>
          <p:nvPr/>
        </p:nvGrpSpPr>
        <p:grpSpPr>
          <a:xfrm>
            <a:off x="8918116" y="5884654"/>
            <a:ext cx="2707793" cy="261610"/>
            <a:chOff x="8832304" y="6154420"/>
            <a:chExt cx="2707793" cy="261610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id="{98A26B98-D1E7-49E7-80F6-E029F3CFA120}"/>
                </a:ext>
              </a:extLst>
            </p:cNvPr>
            <p:cNvSpPr/>
            <p:nvPr/>
          </p:nvSpPr>
          <p:spPr bwMode="auto">
            <a:xfrm>
              <a:off x="9360228" y="6254848"/>
              <a:ext cx="265074" cy="86130"/>
            </a:xfrm>
            <a:prstGeom prst="round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1D98ACBF-8170-4864-ABE3-FB8F638AB49E}"/>
                </a:ext>
              </a:extLst>
            </p:cNvPr>
            <p:cNvSpPr txBox="1"/>
            <p:nvPr/>
          </p:nvSpPr>
          <p:spPr>
            <a:xfrm>
              <a:off x="8832304" y="6154420"/>
              <a:ext cx="2707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>
                  <a:solidFill>
                    <a:schemeClr val="tx1"/>
                  </a:solidFill>
                </a:rPr>
                <a:t>Note:               Not parked on the subchannel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Detail 1. SP-based NPCA </a:t>
            </a:r>
            <a:r>
              <a:rPr lang="en-US" dirty="0"/>
              <a:t>Phase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each OBSS TWT Info detected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1. AP announces </a:t>
            </a:r>
            <a:r>
              <a:rPr lang="en-GB" dirty="0">
                <a:solidFill>
                  <a:schemeClr val="tx1"/>
                </a:solidFill>
              </a:rPr>
              <a:t>an</a:t>
            </a:r>
            <a:r>
              <a:rPr lang="en-GB" dirty="0"/>
              <a:t> OBSS TWT Info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2. AP and non-AP STAs in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/>
              <a:t>BSS, park on a non-primary channel instead of the primary channel only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and non-AP STAs in </a:t>
            </a:r>
            <a:r>
              <a:rPr lang="en-GB" dirty="0">
                <a:solidFill>
                  <a:schemeClr val="tx1"/>
                </a:solidFill>
              </a:rPr>
              <a:t>a </a:t>
            </a:r>
            <a:r>
              <a:rPr lang="en-GB" dirty="0"/>
              <a:t>BSS automatically switch to the non-primary channel when an SP starts and automatically switch back to the primary channel when an SP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B773F05-2E97-455C-A3E3-4FA1236424C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805262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538E422-5432-4F7D-A47D-4766EFA4283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013176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770C7722-6DB4-4090-954A-DD8AE973C673}"/>
              </a:ext>
            </a:extLst>
          </p:cNvPr>
          <p:cNvSpPr/>
          <p:nvPr/>
        </p:nvSpPr>
        <p:spPr bwMode="auto">
          <a:xfrm>
            <a:off x="1481908" y="5514116"/>
            <a:ext cx="3543042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9C2C68D-2E6F-4389-AF8B-8B36D1A3739A}"/>
              </a:ext>
            </a:extLst>
          </p:cNvPr>
          <p:cNvSpPr txBox="1"/>
          <p:nvPr/>
        </p:nvSpPr>
        <p:spPr>
          <a:xfrm>
            <a:off x="412459" y="555874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4550088-8D85-423E-AF51-29D84CE98339}"/>
              </a:ext>
            </a:extLst>
          </p:cNvPr>
          <p:cNvSpPr txBox="1"/>
          <p:nvPr/>
        </p:nvSpPr>
        <p:spPr>
          <a:xfrm>
            <a:off x="283968" y="478234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288978" y="5299369"/>
            <a:ext cx="685125" cy="1173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2307D392-FE85-49C1-8FD6-D6C7300D8753}"/>
              </a:ext>
            </a:extLst>
          </p:cNvPr>
          <p:cNvSpPr txBox="1"/>
          <p:nvPr/>
        </p:nvSpPr>
        <p:spPr>
          <a:xfrm>
            <a:off x="5543953" y="5388194"/>
            <a:ext cx="2663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BSS switches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9154224" y="5247745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AA7013F5-9413-4B70-BE5B-7C6731AD62B4}"/>
              </a:ext>
            </a:extLst>
          </p:cNvPr>
          <p:cNvSpPr txBox="1"/>
          <p:nvPr/>
        </p:nvSpPr>
        <p:spPr>
          <a:xfrm>
            <a:off x="9377225" y="5139924"/>
            <a:ext cx="2596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Switches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D3310194-06C8-4C9E-8529-DE91B1FC5583}"/>
              </a:ext>
            </a:extLst>
          </p:cNvPr>
          <p:cNvCxnSpPr/>
          <p:nvPr/>
        </p:nvCxnSpPr>
        <p:spPr bwMode="auto">
          <a:xfrm>
            <a:off x="5720814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4E6BD26-8257-49AB-A8B6-3CC8FA95D60A}"/>
              </a:ext>
            </a:extLst>
          </p:cNvPr>
          <p:cNvCxnSpPr/>
          <p:nvPr/>
        </p:nvCxnSpPr>
        <p:spPr bwMode="auto">
          <a:xfrm>
            <a:off x="9404125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3BA3856-4168-4B36-9295-CEBB23FADBAE}"/>
              </a:ext>
            </a:extLst>
          </p:cNvPr>
          <p:cNvCxnSpPr/>
          <p:nvPr/>
        </p:nvCxnSpPr>
        <p:spPr bwMode="auto">
          <a:xfrm>
            <a:off x="5720814" y="4594049"/>
            <a:ext cx="36833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4236D5F-00F1-42ED-84F8-C7F96A389122}"/>
              </a:ext>
            </a:extLst>
          </p:cNvPr>
          <p:cNvSpPr txBox="1"/>
          <p:nvPr/>
        </p:nvSpPr>
        <p:spPr>
          <a:xfrm>
            <a:off x="6972320" y="4313322"/>
            <a:ext cx="118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OBSS TWT SP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413836EE-E7A4-42D3-A49A-F4A4AD003056}"/>
              </a:ext>
            </a:extLst>
          </p:cNvPr>
          <p:cNvSpPr/>
          <p:nvPr/>
        </p:nvSpPr>
        <p:spPr bwMode="auto">
          <a:xfrm>
            <a:off x="5732558" y="4709797"/>
            <a:ext cx="3644667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DFEC6055-1186-4553-8F89-59DCF8F3140B}"/>
              </a:ext>
            </a:extLst>
          </p:cNvPr>
          <p:cNvSpPr/>
          <p:nvPr/>
        </p:nvSpPr>
        <p:spPr bwMode="auto">
          <a:xfrm>
            <a:off x="9431026" y="5505786"/>
            <a:ext cx="1633525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C08E9DB7-87DC-4140-B111-0DEECE08C7A8}"/>
              </a:ext>
            </a:extLst>
          </p:cNvPr>
          <p:cNvSpPr/>
          <p:nvPr/>
        </p:nvSpPr>
        <p:spPr bwMode="auto">
          <a:xfrm>
            <a:off x="1271463" y="5349500"/>
            <a:ext cx="4418733" cy="4616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400" dirty="0">
                <a:solidFill>
                  <a:schemeClr val="tx1"/>
                </a:solidFill>
              </a:rPr>
              <a:t> 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26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Detail 1-1. AP’s Announcement of OBSS TWT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collects OBSS TWT Info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Listening to OBSS’s beacon,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Information exchange among multiple APs (Multi-AP co-</a:t>
            </a:r>
            <a:r>
              <a:rPr lang="en-GB" dirty="0">
                <a:solidFill>
                  <a:schemeClr val="tx1"/>
                </a:solidFill>
              </a:rPr>
              <a:t>operation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OBSS TWT Info is announced/broadcasted by AP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Modified current TWT element</a:t>
            </a:r>
            <a:r>
              <a:rPr lang="en-US" dirty="0"/>
              <a:t>, or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Defined OBSS TWT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86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Non-supporting UHR non-APs compatibility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the feature can be enabled only when there is no non-supporting UHR non-Aps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need additional rules to regularize behaviour for UHR STAs when not supporting the feature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Legacy compatibility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u="sng" dirty="0"/>
              <a:t>Option 1 [Preferred]</a:t>
            </a:r>
            <a:r>
              <a:rPr lang="en-GB" altLang="zh-CN" dirty="0"/>
              <a:t>: the feature can be enabled only when there is no pre-UHR associated non-APs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Simple on AP’s scheduling implementation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for particular pre-UHR features, e.g., trigger-enabled TWT, quite procedure, the proposed feature can be enabled only when all pre-UHR associated non-APs support those particular pre-UHR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Location of NPCA operating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Case 1: Bandwidth of </a:t>
            </a:r>
            <a:r>
              <a:rPr lang="en-GB" altLang="zh-CN" dirty="0" err="1"/>
              <a:t>MyBSS</a:t>
            </a:r>
            <a:r>
              <a:rPr lang="en-GB" altLang="zh-CN" dirty="0"/>
              <a:t> is larger than the Bandwidth of OBSS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u="sng" dirty="0"/>
              <a:t>Option 1 [Preferred]: </a:t>
            </a:r>
            <a:r>
              <a:rPr lang="en-GB" altLang="zh-CN" dirty="0" err="1"/>
              <a:t>MyBSS</a:t>
            </a:r>
            <a:r>
              <a:rPr lang="en-GB" altLang="zh-CN" dirty="0"/>
              <a:t> uses secondary channels which do not overlap with the OBSS operating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</a:t>
            </a:r>
            <a:r>
              <a:rPr lang="en-GB" altLang="zh-CN" dirty="0" err="1"/>
              <a:t>MyBSS</a:t>
            </a:r>
            <a:r>
              <a:rPr lang="en-GB" altLang="zh-CN" dirty="0"/>
              <a:t> uses the whole operating channel but the NPCA (temporary) primary channel is a secondary channel which do not overlap with the OBSS operating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Case 2: Bandwidth of </a:t>
            </a:r>
            <a:r>
              <a:rPr lang="en-GB" altLang="zh-CN" dirty="0" err="1"/>
              <a:t>MyBSS</a:t>
            </a:r>
            <a:r>
              <a:rPr lang="en-GB" altLang="zh-CN" dirty="0"/>
              <a:t> is less than or equal to the Bandwidth of OBSS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u="sng" dirty="0"/>
              <a:t>Option 1 [Preferred]:</a:t>
            </a:r>
            <a:r>
              <a:rPr lang="en-GB" altLang="zh-CN" dirty="0"/>
              <a:t> </a:t>
            </a:r>
            <a:r>
              <a:rPr lang="en-GB" altLang="zh-CN" dirty="0" err="1"/>
              <a:t>MyBSS</a:t>
            </a:r>
            <a:r>
              <a:rPr lang="en-GB" altLang="zh-CN" dirty="0"/>
              <a:t> switches to a temporary operating channel outside of current operating channel, and the temporary operating channel does not overlap with the OBSS operating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</a:t>
            </a:r>
            <a:r>
              <a:rPr lang="en-GB" altLang="zh-CN" dirty="0" err="1"/>
              <a:t>MyBSS</a:t>
            </a:r>
            <a:r>
              <a:rPr lang="en-GB" altLang="zh-CN" dirty="0"/>
              <a:t> uses the current operating channel but the NPCA (temporary) primary channel is a secondary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Preference is to minimize the impact (e.g., interference, bandwidth changing) on OBSS.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102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991</TotalTime>
  <Words>1654</Words>
  <Application>Microsoft Office PowerPoint</Application>
  <PresentationFormat>宽屏</PresentationFormat>
  <Paragraphs>296</Paragraphs>
  <Slides>16</Slides>
  <Notes>16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主题​​</vt:lpstr>
      <vt:lpstr>Document</vt:lpstr>
      <vt:lpstr>SP-based Non-Primary Channel Access</vt:lpstr>
      <vt:lpstr>Motivation</vt:lpstr>
      <vt:lpstr>Recap: TXOP-based NPCA</vt:lpstr>
      <vt:lpstr>Concept: SP-based NPCA</vt:lpstr>
      <vt:lpstr>Proposal</vt:lpstr>
      <vt:lpstr>Detail 1. SP-based NPCA Phase</vt:lpstr>
      <vt:lpstr>Detail 1-1. AP’s Announcement of OBSS TWT</vt:lpstr>
      <vt:lpstr>Discussion</vt:lpstr>
      <vt:lpstr>Discussion (Cont.)</vt:lpstr>
      <vt:lpstr>Discussion (Case 1)</vt:lpstr>
      <vt:lpstr>Discussion (Case 2)</vt:lpstr>
      <vt:lpstr>Discussion (Cont.)</vt:lpstr>
      <vt:lpstr>Discussion (Cont.)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49</cp:revision>
  <cp:lastPrinted>1601-01-01T00:00:00Z</cp:lastPrinted>
  <dcterms:created xsi:type="dcterms:W3CDTF">2024-02-17T01:22:00Z</dcterms:created>
  <dcterms:modified xsi:type="dcterms:W3CDTF">2025-04-01T02:32:35Z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(3)2txrzJW4ntcAjeb8w9/V5qaB/s6tLMVETbugHu5tQCelxXns8UyYtK2rZCELGkygo5f4ydYc
DS/N5lei++zYSrWvPKzbht/BTmQtBuHQ8lJVkPqdm7hd+9UFUNtbDBp3gRXd8RL612tlZ2yO
Gbjt81D4GIxehZbu8VuQD1/CLcKjiOxRDJ2h7vGrh+QOiqo129L8/d2uyyH0faYp+FpM/Ly3
oLn6oZ6c/R8/Iqx3Vt</vt:lpwstr>
  </property>
  <property fmtid="{D5CDD505-2E9C-101B-9397-08002B2CF9AE}" pid="3" name="_2015_ms_pID_7253431">
    <vt:lpwstr>cbVLztzjmAxTqvWoIO5B/igAODPziMvZ6intSTwB3wa1aXqEFqDvkv
wdyQGyMMYpA8TkPStgn/KqF+DIp26szFbo80L/u0U8nPykTRTK+YNKiaithHliwq5HCKxTxB
LW8ufvyNETUqXyf/iS51xqjaBBNrnagcG+XIfPt4ob7Prn1iD2yWkhm5brZsjCoIVxM7m9J3
1+6Rch/30YGRYa6W3WNE6ODDNdm5vBaarlWf</vt:lpwstr>
  </property>
  <property fmtid="{D5CDD505-2E9C-101B-9397-08002B2CF9AE}" pid="4" name="_2015_ms_pID_7253432">
    <vt:lpwstr>Pihe3HDkPOv69rQp3mdqKGs=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1742173811</vt:lpwstr>
  </property>
</Properties>
</file>