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9" r:id="rId4"/>
    <p:sldId id="270" r:id="rId5"/>
    <p:sldId id="277" r:id="rId6"/>
    <p:sldId id="271" r:id="rId7"/>
    <p:sldId id="276" r:id="rId8"/>
    <p:sldId id="274" r:id="rId9"/>
    <p:sldId id="279" r:id="rId10"/>
    <p:sldId id="280" r:id="rId11"/>
    <p:sldId id="278" r:id="rId12"/>
    <p:sldId id="275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08" d="100"/>
          <a:sy n="108" d="100"/>
        </p:scale>
        <p:origin x="88" y="2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3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Yue Zhao,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802.11-24/00xxr0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Yue Zhao,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824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55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451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91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853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08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347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18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63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February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Yue Zhao,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4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February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February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Yue Zhao, et.al.,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802.11-24/0538r0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SP-based Non-Primary Channel Access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2024-02-17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453354"/>
              </p:ext>
            </p:extLst>
          </p:nvPr>
        </p:nvGraphicFramePr>
        <p:xfrm>
          <a:off x="996950" y="2419350"/>
          <a:ext cx="10182225" cy="267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Document" r:id="rId4" imgW="10439485" imgH="2746772" progId="Word.Document.8">
                  <p:embed/>
                </p:oleObj>
              </mc:Choice>
              <mc:Fallback>
                <p:oleObj name="Document" r:id="rId4" imgW="10439485" imgH="274677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9350"/>
                        <a:ext cx="10182225" cy="2671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Discussion (Cont.)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Negotiation necessity between </a:t>
            </a:r>
            <a:r>
              <a:rPr lang="en-GB" altLang="zh-CN" dirty="0" err="1"/>
              <a:t>MyBSS</a:t>
            </a:r>
            <a:r>
              <a:rPr lang="en-GB" altLang="zh-CN" dirty="0"/>
              <a:t> and OBSS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1: </a:t>
            </a:r>
            <a:r>
              <a:rPr lang="en-GB" altLang="zh-CN" dirty="0" err="1"/>
              <a:t>MyBSS</a:t>
            </a:r>
            <a:r>
              <a:rPr lang="en-GB" altLang="zh-CN" dirty="0"/>
              <a:t> respects (switches to non-primary channel) without notice of OBSS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2 (preferred): Negotiation is needed to determine which OBSS TWT is to be respected and which </a:t>
            </a:r>
            <a:r>
              <a:rPr lang="en-GB" altLang="zh-CN"/>
              <a:t>is not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65903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The idea of SP-based NPCA is introduced: </a:t>
            </a:r>
            <a:r>
              <a:rPr lang="en-GB" altLang="zh-CN" dirty="0">
                <a:solidFill>
                  <a:schemeClr val="tx1"/>
                </a:solidFill>
              </a:rPr>
              <a:t>A</a:t>
            </a:r>
            <a:r>
              <a:rPr lang="en-GB" altLang="zh-CN" dirty="0"/>
              <a:t> BSS parks on a non-primary channel during OBSS TWT SPs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AP and non-AP STAs in the BSS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switch to the non-primary channel when an OBSS TWT SP starts, and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switch back to the primary channel when the OBSS TWT SP ends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472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trike="sngStrike" dirty="0"/>
              <a:t>Do you support to include SP-based NPCA where </a:t>
            </a:r>
            <a:r>
              <a:rPr lang="en-GB" altLang="zh-CN" strike="sngStrike" dirty="0">
                <a:solidFill>
                  <a:schemeClr val="tx1"/>
                </a:solidFill>
              </a:rPr>
              <a:t>a </a:t>
            </a:r>
            <a:r>
              <a:rPr lang="en-GB" altLang="zh-CN" strike="sngStrike" dirty="0"/>
              <a:t>BSS parks on a non-primary channel during OBSS TWT SPs in 11bn SFD?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Do you agree that UHR APs may negotiate r-TWT schedule(s) that enable one AP and its associated STAs switch from the BSS operating channel to a different channel during the r-TWT schedule(s) of the other AP?</a:t>
            </a:r>
            <a:endParaRPr lang="en-GB" altLang="zh-CN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8217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11-23/0480r3, “UHR proposed PAR,” Laurent Cariou</a:t>
            </a:r>
          </a:p>
          <a:p>
            <a:r>
              <a:rPr lang="en-GB" dirty="0"/>
              <a:t>[2] 11-23/2005r1, “Non</a:t>
            </a:r>
            <a:r>
              <a:rPr lang="en-US" altLang="zh-CN" dirty="0"/>
              <a:t>-primary channel access (NPCA),” Minyoung Park</a:t>
            </a:r>
          </a:p>
          <a:p>
            <a:r>
              <a:rPr lang="en-US" altLang="zh-CN" dirty="0"/>
              <a:t>[3] 11-23/2022r1, “R-TWT</a:t>
            </a:r>
            <a:r>
              <a:rPr lang="en-GB" altLang="zh-CN" dirty="0"/>
              <a:t> for multi-AP (follow-up),” Laurent Cariou</a:t>
            </a:r>
            <a:endParaRPr lang="en-US" altLang="zh-CN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Motivation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To meet throughput and latency requirements mentioned in </a:t>
            </a:r>
            <a:r>
              <a:rPr lang="en-GB" sz="2000" dirty="0">
                <a:solidFill>
                  <a:schemeClr val="tx1"/>
                </a:solidFill>
              </a:rPr>
              <a:t>the</a:t>
            </a:r>
            <a:r>
              <a:rPr lang="en-GB" sz="2000" dirty="0"/>
              <a:t> UHR PAR [1], non-primary channel access (NPCA) was proposed as a potential method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Existing Techs: Many contributions [2] focus on TXOP-based NPCA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To switch to a non-primary channel when OBSS TXOP is detected on the primary channel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To switch back to the primary channel when OBSS TXOP on the primary channel ends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Reality: OBSSs often use the same primary channel, if the operating channels </a:t>
            </a:r>
            <a:r>
              <a:rPr lang="en-GB" sz="2000" dirty="0">
                <a:solidFill>
                  <a:schemeClr val="tx1"/>
                </a:solidFill>
              </a:rPr>
              <a:t>overlap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Heavy traffic is anticipated during TWT SPs </a:t>
            </a:r>
            <a:br>
              <a:rPr lang="en-GB" sz="1800" dirty="0"/>
            </a:br>
            <a:r>
              <a:rPr lang="en-GB" sz="1800" dirty="0"/>
              <a:t>=&gt; Primary channel becomes very busy during </a:t>
            </a:r>
            <a:r>
              <a:rPr lang="en-GB" sz="1800" dirty="0">
                <a:solidFill>
                  <a:schemeClr val="tx1"/>
                </a:solidFill>
              </a:rPr>
              <a:t>an</a:t>
            </a:r>
            <a:r>
              <a:rPr lang="en-GB" sz="1800" dirty="0"/>
              <a:t> OBSS TWT SP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Frequent switching is anticipated during OBSS TWT SPs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/>
              <a:t>Wherein durations on the primary channel might be too shattered to be used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=&gt; SP-based NPCA is introduced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Recap: TXOP-based NPCA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With a wider operating channel width and a denser network deployment, channel efficiency is low when only the primary channel access is used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800" dirty="0"/>
              <a:t>With only primary channel access, a STA has to do backoff for transmission if the primary channel is busy, even when non-primary channels are idle.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/>
              <a:t>With TXOP-based NPCA, when the primary channel is occupied by an OBSS TXOP, STAs switch to a non-primary channel to contend for the channel, using idle non-primary channels to access the medium, and switch back to the primary channel when the OBSS TXOP ends</a:t>
            </a:r>
            <a:r>
              <a:rPr lang="en-GB" altLang="zh-CN" sz="2000" dirty="0">
                <a:solidFill>
                  <a:srgbClr val="FF0000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B36AF760-F9D3-4DA2-937F-9BDCBE699C60}"/>
              </a:ext>
            </a:extLst>
          </p:cNvPr>
          <p:cNvCxnSpPr/>
          <p:nvPr/>
        </p:nvCxnSpPr>
        <p:spPr bwMode="auto">
          <a:xfrm>
            <a:off x="2321703" y="5805264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id="{B52A7441-7678-4BB0-AF84-C4EB311A3365}"/>
              </a:ext>
            </a:extLst>
          </p:cNvPr>
          <p:cNvCxnSpPr/>
          <p:nvPr/>
        </p:nvCxnSpPr>
        <p:spPr bwMode="auto">
          <a:xfrm>
            <a:off x="2321703" y="5013176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AF3B1CC1-D67C-4535-90FF-902A037CFBB9}"/>
              </a:ext>
            </a:extLst>
          </p:cNvPr>
          <p:cNvSpPr/>
          <p:nvPr/>
        </p:nvSpPr>
        <p:spPr bwMode="auto">
          <a:xfrm>
            <a:off x="3257807" y="5501569"/>
            <a:ext cx="5112568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OBSS </a:t>
            </a: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TXOP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94E3B73E-E668-4721-872F-F276704BBF43}"/>
              </a:ext>
            </a:extLst>
          </p:cNvPr>
          <p:cNvSpPr/>
          <p:nvPr/>
        </p:nvSpPr>
        <p:spPr bwMode="auto">
          <a:xfrm>
            <a:off x="4037319" y="4709481"/>
            <a:ext cx="4104456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</a:t>
            </a: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TXOP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3D70445-A354-4A98-9DA4-6FA9536C3C15}"/>
              </a:ext>
            </a:extLst>
          </p:cNvPr>
          <p:cNvSpPr txBox="1"/>
          <p:nvPr/>
        </p:nvSpPr>
        <p:spPr>
          <a:xfrm>
            <a:off x="1462698" y="5558742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484F1732-8D3F-4993-B81D-9D8163E5E107}"/>
              </a:ext>
            </a:extLst>
          </p:cNvPr>
          <p:cNvSpPr txBox="1"/>
          <p:nvPr/>
        </p:nvSpPr>
        <p:spPr>
          <a:xfrm>
            <a:off x="1334207" y="4782343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6" name="连接符: 曲线 15">
            <a:extLst>
              <a:ext uri="{FF2B5EF4-FFF2-40B4-BE49-F238E27FC236}">
                <a16:creationId xmlns:a16="http://schemas.microsoft.com/office/drawing/2014/main" id="{E4F184D1-2F00-4455-8A7B-4014CD24FF0E}"/>
              </a:ext>
            </a:extLst>
          </p:cNvPr>
          <p:cNvCxnSpPr/>
          <p:nvPr/>
        </p:nvCxnSpPr>
        <p:spPr bwMode="auto">
          <a:xfrm flipV="1">
            <a:off x="3329815" y="4869160"/>
            <a:ext cx="648072" cy="504056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CD88CF54-86D5-4E19-9206-ACE09F961F54}"/>
              </a:ext>
            </a:extLst>
          </p:cNvPr>
          <p:cNvSpPr txBox="1"/>
          <p:nvPr/>
        </p:nvSpPr>
        <p:spPr>
          <a:xfrm>
            <a:off x="3727238" y="5150704"/>
            <a:ext cx="2194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Switch to a non-primary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9" name="连接符: 曲线 18">
            <a:extLst>
              <a:ext uri="{FF2B5EF4-FFF2-40B4-BE49-F238E27FC236}">
                <a16:creationId xmlns:a16="http://schemas.microsoft.com/office/drawing/2014/main" id="{5CE0D4D7-32FC-422A-841C-B295BEE21579}"/>
              </a:ext>
            </a:extLst>
          </p:cNvPr>
          <p:cNvCxnSpPr/>
          <p:nvPr/>
        </p:nvCxnSpPr>
        <p:spPr bwMode="auto">
          <a:xfrm rot="16200000" flipH="1">
            <a:off x="7936865" y="5092161"/>
            <a:ext cx="590018" cy="144016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3016FF95-3B09-4D25-BBC2-04B0DE2B59EB}"/>
              </a:ext>
            </a:extLst>
          </p:cNvPr>
          <p:cNvSpPr txBox="1"/>
          <p:nvPr/>
        </p:nvSpPr>
        <p:spPr>
          <a:xfrm>
            <a:off x="8336946" y="5117178"/>
            <a:ext cx="24718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Switch back to the 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0736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Concept: SP-based NPCA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With SP-based NPCA, </a:t>
            </a:r>
            <a:r>
              <a:rPr lang="en-GB" sz="2000" dirty="0">
                <a:solidFill>
                  <a:schemeClr val="tx1"/>
                </a:solidFill>
              </a:rPr>
              <a:t>a</a:t>
            </a:r>
            <a:r>
              <a:rPr lang="en-GB" sz="2000" dirty="0"/>
              <a:t> BSS switches to a non-primary channel to access the medium during an OBSS TWT SP and switches back when SP ends, because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It is anticipated that there would be heavy traffic during the TWT SPs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OBSSs with </a:t>
            </a:r>
            <a:r>
              <a:rPr lang="en-GB" sz="1800" dirty="0">
                <a:solidFill>
                  <a:schemeClr val="tx1"/>
                </a:solidFill>
              </a:rPr>
              <a:t>staggered</a:t>
            </a:r>
            <a:r>
              <a:rPr lang="en-GB" sz="1800" dirty="0"/>
              <a:t> parking channels </a:t>
            </a:r>
            <a:r>
              <a:rPr lang="en-GB" sz="1800" dirty="0">
                <a:solidFill>
                  <a:schemeClr val="tx1"/>
                </a:solidFill>
              </a:rPr>
              <a:t>reduce</a:t>
            </a:r>
            <a:r>
              <a:rPr lang="en-GB" sz="1800" dirty="0"/>
              <a:t> collisions </a:t>
            </a:r>
            <a:r>
              <a:rPr lang="en-US" sz="1800" dirty="0"/>
              <a:t>[3]</a:t>
            </a:r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1A8892AF-76A5-499A-B72A-043A93B90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848050"/>
              </p:ext>
            </p:extLst>
          </p:nvPr>
        </p:nvGraphicFramePr>
        <p:xfrm>
          <a:off x="1529578" y="3935590"/>
          <a:ext cx="930103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207">
                  <a:extLst>
                    <a:ext uri="{9D8B030D-6E8A-4147-A177-3AD203B41FA5}">
                      <a16:colId xmlns:a16="http://schemas.microsoft.com/office/drawing/2014/main" val="2472684089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4120997397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933998979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3780933083"/>
                    </a:ext>
                  </a:extLst>
                </a:gridCol>
                <a:gridCol w="1860207">
                  <a:extLst>
                    <a:ext uri="{9D8B030D-6E8A-4147-A177-3AD203B41FA5}">
                      <a16:colId xmlns:a16="http://schemas.microsoft.com/office/drawing/2014/main" val="554114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Non-primary channel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125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</a:rPr>
                        <a:t>Primary channel</a:t>
                      </a:r>
                      <a:endParaRPr lang="zh-CN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OBSS TWT SP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OBSS TWT SP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solidFill>
                            <a:schemeClr val="tx1"/>
                          </a:solidFill>
                          <a:highlight>
                            <a:srgbClr val="00FFFF"/>
                          </a:highlight>
                        </a:rPr>
                        <a:t>BSS parking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highlight>
                          <a:srgbClr val="00FFFF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3908061"/>
                  </a:ext>
                </a:extLst>
              </a:tr>
            </a:tbl>
          </a:graphicData>
        </a:graphic>
      </p:graphicFrame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2E748D24-00E4-471F-B30F-43BB82815435}"/>
              </a:ext>
            </a:extLst>
          </p:cNvPr>
          <p:cNvCxnSpPr>
            <a:cxnSpLocks/>
          </p:cNvCxnSpPr>
          <p:nvPr/>
        </p:nvCxnSpPr>
        <p:spPr bwMode="auto">
          <a:xfrm>
            <a:off x="1233810" y="4677270"/>
            <a:ext cx="99623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ECD56058-9066-43F8-B813-C5F5C9DD02C3}"/>
              </a:ext>
            </a:extLst>
          </p:cNvPr>
          <p:cNvSpPr txBox="1"/>
          <p:nvPr/>
        </p:nvSpPr>
        <p:spPr>
          <a:xfrm>
            <a:off x="10722450" y="4738215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time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4770DB36-4A03-453C-922A-726DEDCC2A79}"/>
              </a:ext>
            </a:extLst>
          </p:cNvPr>
          <p:cNvCxnSpPr/>
          <p:nvPr/>
        </p:nvCxnSpPr>
        <p:spPr bwMode="auto">
          <a:xfrm flipV="1">
            <a:off x="3394050" y="3536285"/>
            <a:ext cx="0" cy="128634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文本框 25">
            <a:extLst>
              <a:ext uri="{FF2B5EF4-FFF2-40B4-BE49-F238E27FC236}">
                <a16:creationId xmlns:a16="http://schemas.microsoft.com/office/drawing/2014/main" id="{B739258A-8CD6-40DB-B3EB-A26CA48D14A6}"/>
              </a:ext>
            </a:extLst>
          </p:cNvPr>
          <p:cNvSpPr txBox="1"/>
          <p:nvPr/>
        </p:nvSpPr>
        <p:spPr>
          <a:xfrm>
            <a:off x="3394050" y="3551514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frequency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38B2C24B-3163-4FAB-803C-CEA9C779D006}"/>
              </a:ext>
            </a:extLst>
          </p:cNvPr>
          <p:cNvCxnSpPr/>
          <p:nvPr/>
        </p:nvCxnSpPr>
        <p:spPr bwMode="auto">
          <a:xfrm>
            <a:off x="2300930" y="6281130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3F927E62-72D5-4C86-8DED-F27D3B370450}"/>
              </a:ext>
            </a:extLst>
          </p:cNvPr>
          <p:cNvCxnSpPr/>
          <p:nvPr/>
        </p:nvCxnSpPr>
        <p:spPr bwMode="auto">
          <a:xfrm>
            <a:off x="2300930" y="5489042"/>
            <a:ext cx="835292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矩形: 圆角 28">
            <a:extLst>
              <a:ext uri="{FF2B5EF4-FFF2-40B4-BE49-F238E27FC236}">
                <a16:creationId xmlns:a16="http://schemas.microsoft.com/office/drawing/2014/main" id="{6F9F060F-5D01-4A3A-A4F0-F3494A3BBC45}"/>
              </a:ext>
            </a:extLst>
          </p:cNvPr>
          <p:cNvSpPr/>
          <p:nvPr/>
        </p:nvSpPr>
        <p:spPr bwMode="auto">
          <a:xfrm>
            <a:off x="3237034" y="5977435"/>
            <a:ext cx="5112568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OBSS </a:t>
            </a: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TWT SP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: 圆角 29">
            <a:extLst>
              <a:ext uri="{FF2B5EF4-FFF2-40B4-BE49-F238E27FC236}">
                <a16:creationId xmlns:a16="http://schemas.microsoft.com/office/drawing/2014/main" id="{5359B08E-CA71-4C07-907F-8953D31276FC}"/>
              </a:ext>
            </a:extLst>
          </p:cNvPr>
          <p:cNvSpPr/>
          <p:nvPr/>
        </p:nvSpPr>
        <p:spPr bwMode="auto">
          <a:xfrm>
            <a:off x="3237034" y="5185347"/>
            <a:ext cx="5040560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80727A88-0AA3-402A-B1BE-AE8C10470D1C}"/>
              </a:ext>
            </a:extLst>
          </p:cNvPr>
          <p:cNvSpPr txBox="1"/>
          <p:nvPr/>
        </p:nvSpPr>
        <p:spPr>
          <a:xfrm>
            <a:off x="1441925" y="6034608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528A79DB-BCB2-4F68-8E21-53F874D183DA}"/>
              </a:ext>
            </a:extLst>
          </p:cNvPr>
          <p:cNvSpPr txBox="1"/>
          <p:nvPr/>
        </p:nvSpPr>
        <p:spPr>
          <a:xfrm>
            <a:off x="1313434" y="5258209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7F329319-A163-4CA8-AA32-EE2F0BFB8507}"/>
              </a:ext>
            </a:extLst>
          </p:cNvPr>
          <p:cNvCxnSpPr>
            <a:cxnSpLocks/>
          </p:cNvCxnSpPr>
          <p:nvPr/>
        </p:nvCxnSpPr>
        <p:spPr bwMode="auto">
          <a:xfrm flipH="1">
            <a:off x="3211303" y="4728976"/>
            <a:ext cx="160079" cy="45637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接连接符 39">
            <a:extLst>
              <a:ext uri="{FF2B5EF4-FFF2-40B4-BE49-F238E27FC236}">
                <a16:creationId xmlns:a16="http://schemas.microsoft.com/office/drawing/2014/main" id="{E163E3DF-AD37-425D-9CD2-EECE4A032A8D}"/>
              </a:ext>
            </a:extLst>
          </p:cNvPr>
          <p:cNvCxnSpPr>
            <a:cxnSpLocks/>
          </p:cNvCxnSpPr>
          <p:nvPr/>
        </p:nvCxnSpPr>
        <p:spPr bwMode="auto">
          <a:xfrm>
            <a:off x="5258524" y="4722788"/>
            <a:ext cx="3060203" cy="419559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623472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Proposal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Negotiation Phase: AP and non-AP STAs negotiate parameters used in SP-based NPCA phase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Parked non-primary channel</a:t>
            </a:r>
            <a:r>
              <a:rPr lang="en-US" sz="1800" dirty="0"/>
              <a:t>,</a:t>
            </a:r>
            <a:r>
              <a:rPr lang="zh-CN" altLang="en-US" sz="1800" dirty="0"/>
              <a:t> </a:t>
            </a:r>
            <a:r>
              <a:rPr lang="en-US" altLang="zh-CN" sz="1800" dirty="0"/>
              <a:t>etc.</a:t>
            </a:r>
            <a:endParaRPr lang="en-GB" sz="18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SP-based NPCA Phase: AP and non-AP STAs </a:t>
            </a:r>
            <a:r>
              <a:rPr lang="en-GB" sz="2000" dirty="0">
                <a:solidFill>
                  <a:schemeClr val="tx1"/>
                </a:solidFill>
              </a:rPr>
              <a:t>park </a:t>
            </a:r>
            <a:r>
              <a:rPr lang="en-GB" sz="2000" dirty="0"/>
              <a:t>on the non-primary channel during OBSS TWT SPs, and </a:t>
            </a:r>
            <a:r>
              <a:rPr lang="en-GB" sz="2000" dirty="0">
                <a:solidFill>
                  <a:schemeClr val="tx1"/>
                </a:solidFill>
              </a:rPr>
              <a:t>park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/>
              <a:t>on the primary channel outside OBSS TWT SPs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00504F6D-6694-4714-B1E4-9C88DE5293A3}"/>
              </a:ext>
            </a:extLst>
          </p:cNvPr>
          <p:cNvCxnSpPr>
            <a:cxnSpLocks/>
          </p:cNvCxnSpPr>
          <p:nvPr/>
        </p:nvCxnSpPr>
        <p:spPr bwMode="auto">
          <a:xfrm>
            <a:off x="1602140" y="5607087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9A68A6A2-85BC-4932-90A8-A6236F97174B}"/>
              </a:ext>
            </a:extLst>
          </p:cNvPr>
          <p:cNvCxnSpPr>
            <a:cxnSpLocks/>
          </p:cNvCxnSpPr>
          <p:nvPr/>
        </p:nvCxnSpPr>
        <p:spPr bwMode="auto">
          <a:xfrm>
            <a:off x="1602140" y="4815001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8BDF3E5C-D17B-4C4D-B7C4-A22230E57FD8}"/>
              </a:ext>
            </a:extLst>
          </p:cNvPr>
          <p:cNvSpPr txBox="1"/>
          <p:nvPr/>
        </p:nvSpPr>
        <p:spPr>
          <a:xfrm>
            <a:off x="743135" y="5360565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5C49C94-91DD-45FB-A6C0-4949936BD8A9}"/>
              </a:ext>
            </a:extLst>
          </p:cNvPr>
          <p:cNvSpPr txBox="1"/>
          <p:nvPr/>
        </p:nvSpPr>
        <p:spPr>
          <a:xfrm>
            <a:off x="614644" y="4584166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EF73B806-DBD2-4163-A72D-7283A1E48920}"/>
              </a:ext>
            </a:extLst>
          </p:cNvPr>
          <p:cNvCxnSpPr>
            <a:cxnSpLocks/>
          </p:cNvCxnSpPr>
          <p:nvPr/>
        </p:nvCxnSpPr>
        <p:spPr bwMode="auto">
          <a:xfrm>
            <a:off x="3114308" y="4067967"/>
            <a:ext cx="0" cy="19289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矩形: 圆角 1">
            <a:extLst>
              <a:ext uri="{FF2B5EF4-FFF2-40B4-BE49-F238E27FC236}">
                <a16:creationId xmlns:a16="http://schemas.microsoft.com/office/drawing/2014/main" id="{10B1DEF5-CC3E-4968-9C4D-A277EFA5A847}"/>
              </a:ext>
            </a:extLst>
          </p:cNvPr>
          <p:cNvSpPr/>
          <p:nvPr/>
        </p:nvSpPr>
        <p:spPr bwMode="auto">
          <a:xfrm>
            <a:off x="1890172" y="5360565"/>
            <a:ext cx="1084347" cy="43670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Negotiation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F1AC9B5F-F874-457E-8E9D-8CFB28B7AEF3}"/>
              </a:ext>
            </a:extLst>
          </p:cNvPr>
          <p:cNvCxnSpPr/>
          <p:nvPr/>
        </p:nvCxnSpPr>
        <p:spPr bwMode="auto">
          <a:xfrm>
            <a:off x="1602140" y="4500015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F8EC4AEE-0725-411F-AA04-8430F6D9F5CF}"/>
              </a:ext>
            </a:extLst>
          </p:cNvPr>
          <p:cNvSpPr txBox="1"/>
          <p:nvPr/>
        </p:nvSpPr>
        <p:spPr>
          <a:xfrm>
            <a:off x="1609461" y="4226596"/>
            <a:ext cx="1497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Negotiation Phase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BBED2AA6-CCFE-4CF9-9757-884C76009CB0}"/>
              </a:ext>
            </a:extLst>
          </p:cNvPr>
          <p:cNvSpPr/>
          <p:nvPr/>
        </p:nvSpPr>
        <p:spPr bwMode="auto">
          <a:xfrm>
            <a:off x="3291717" y="5360565"/>
            <a:ext cx="1332883" cy="43670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announces OBSS TWT Info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AA4A13F2-3F5F-4296-B598-5F2A943C5DBC}"/>
              </a:ext>
            </a:extLst>
          </p:cNvPr>
          <p:cNvCxnSpPr>
            <a:cxnSpLocks/>
          </p:cNvCxnSpPr>
          <p:nvPr/>
        </p:nvCxnSpPr>
        <p:spPr bwMode="auto">
          <a:xfrm>
            <a:off x="3114308" y="4226596"/>
            <a:ext cx="82754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CCDDA606-8AA3-4DC4-AC13-B76F5451F4E0}"/>
              </a:ext>
            </a:extLst>
          </p:cNvPr>
          <p:cNvSpPr txBox="1"/>
          <p:nvPr/>
        </p:nvSpPr>
        <p:spPr>
          <a:xfrm>
            <a:off x="6376163" y="3969518"/>
            <a:ext cx="18322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SP-based NPCA Phase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87FE46B2-7B38-413D-8876-368593F0E45A}"/>
              </a:ext>
            </a:extLst>
          </p:cNvPr>
          <p:cNvCxnSpPr>
            <a:cxnSpLocks/>
          </p:cNvCxnSpPr>
          <p:nvPr/>
        </p:nvCxnSpPr>
        <p:spPr bwMode="auto">
          <a:xfrm>
            <a:off x="5490572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0C3818E1-1B37-4582-A44D-6EE8C6B7236E}"/>
              </a:ext>
            </a:extLst>
          </p:cNvPr>
          <p:cNvCxnSpPr>
            <a:cxnSpLocks/>
          </p:cNvCxnSpPr>
          <p:nvPr/>
        </p:nvCxnSpPr>
        <p:spPr bwMode="auto">
          <a:xfrm>
            <a:off x="7002740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919550F9-BA87-4DF6-893F-F4D10884CF45}"/>
              </a:ext>
            </a:extLst>
          </p:cNvPr>
          <p:cNvCxnSpPr/>
          <p:nvPr/>
        </p:nvCxnSpPr>
        <p:spPr bwMode="auto">
          <a:xfrm>
            <a:off x="5497893" y="4640329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39391BA1-4B9A-4CC8-A59F-95DA006038F0}"/>
              </a:ext>
            </a:extLst>
          </p:cNvPr>
          <p:cNvSpPr txBox="1"/>
          <p:nvPr/>
        </p:nvSpPr>
        <p:spPr>
          <a:xfrm>
            <a:off x="5599101" y="4375673"/>
            <a:ext cx="1303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OBSS TWT SP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1" name="矩形: 圆角 30">
            <a:extLst>
              <a:ext uri="{FF2B5EF4-FFF2-40B4-BE49-F238E27FC236}">
                <a16:creationId xmlns:a16="http://schemas.microsoft.com/office/drawing/2014/main" id="{0F0ECC27-7FD2-4DE1-AA69-8CD0F4965FCD}"/>
              </a:ext>
            </a:extLst>
          </p:cNvPr>
          <p:cNvSpPr/>
          <p:nvPr/>
        </p:nvSpPr>
        <p:spPr bwMode="auto">
          <a:xfrm>
            <a:off x="5522236" y="4691028"/>
            <a:ext cx="1457165" cy="2570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parks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724EC8FC-B2F1-4BED-8082-E850E359BFC6}"/>
              </a:ext>
            </a:extLst>
          </p:cNvPr>
          <p:cNvCxnSpPr>
            <a:cxnSpLocks/>
          </p:cNvCxnSpPr>
          <p:nvPr/>
        </p:nvCxnSpPr>
        <p:spPr bwMode="auto">
          <a:xfrm>
            <a:off x="8501344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CA602AA1-AAC7-4BE6-A9AE-7A03AEB47F57}"/>
              </a:ext>
            </a:extLst>
          </p:cNvPr>
          <p:cNvCxnSpPr>
            <a:cxnSpLocks/>
          </p:cNvCxnSpPr>
          <p:nvPr/>
        </p:nvCxnSpPr>
        <p:spPr bwMode="auto">
          <a:xfrm>
            <a:off x="10013512" y="4579832"/>
            <a:ext cx="0" cy="12174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9DCBF766-43D7-4A49-8738-480B969CDA87}"/>
              </a:ext>
            </a:extLst>
          </p:cNvPr>
          <p:cNvCxnSpPr/>
          <p:nvPr/>
        </p:nvCxnSpPr>
        <p:spPr bwMode="auto">
          <a:xfrm>
            <a:off x="8508665" y="4640329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5" name="文本框 34">
            <a:extLst>
              <a:ext uri="{FF2B5EF4-FFF2-40B4-BE49-F238E27FC236}">
                <a16:creationId xmlns:a16="http://schemas.microsoft.com/office/drawing/2014/main" id="{898F40B9-4CCB-44F7-B7BA-29AB0B598919}"/>
              </a:ext>
            </a:extLst>
          </p:cNvPr>
          <p:cNvSpPr txBox="1"/>
          <p:nvPr/>
        </p:nvSpPr>
        <p:spPr>
          <a:xfrm>
            <a:off x="8609873" y="4375673"/>
            <a:ext cx="1303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OBSS TWT SP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6" name="矩形: 圆角 35">
            <a:extLst>
              <a:ext uri="{FF2B5EF4-FFF2-40B4-BE49-F238E27FC236}">
                <a16:creationId xmlns:a16="http://schemas.microsoft.com/office/drawing/2014/main" id="{36FAD715-3859-4FEB-875E-C97B0DEC48F2}"/>
              </a:ext>
            </a:extLst>
          </p:cNvPr>
          <p:cNvSpPr/>
          <p:nvPr/>
        </p:nvSpPr>
        <p:spPr bwMode="auto">
          <a:xfrm>
            <a:off x="8533008" y="4691028"/>
            <a:ext cx="1457165" cy="2570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parks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1B1565A6-3912-4080-8C14-2FC72BC518CF}"/>
              </a:ext>
            </a:extLst>
          </p:cNvPr>
          <p:cNvSpPr txBox="1"/>
          <p:nvPr/>
        </p:nvSpPr>
        <p:spPr>
          <a:xfrm>
            <a:off x="10675148" y="49146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…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9" name="矩形: 圆角 38">
            <a:extLst>
              <a:ext uri="{FF2B5EF4-FFF2-40B4-BE49-F238E27FC236}">
                <a16:creationId xmlns:a16="http://schemas.microsoft.com/office/drawing/2014/main" id="{257DA01A-5B17-493A-922B-25ECA31C4C32}"/>
              </a:ext>
            </a:extLst>
          </p:cNvPr>
          <p:cNvSpPr/>
          <p:nvPr/>
        </p:nvSpPr>
        <p:spPr bwMode="auto">
          <a:xfrm>
            <a:off x="5518074" y="5548334"/>
            <a:ext cx="1457165" cy="86125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矩形: 圆角 39">
            <a:extLst>
              <a:ext uri="{FF2B5EF4-FFF2-40B4-BE49-F238E27FC236}">
                <a16:creationId xmlns:a16="http://schemas.microsoft.com/office/drawing/2014/main" id="{6685AABA-AD9A-46C2-AADB-8A1FD1FA7399}"/>
              </a:ext>
            </a:extLst>
          </p:cNvPr>
          <p:cNvSpPr/>
          <p:nvPr/>
        </p:nvSpPr>
        <p:spPr bwMode="auto">
          <a:xfrm>
            <a:off x="8524684" y="5548334"/>
            <a:ext cx="1457165" cy="86125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矩形: 圆角 40">
            <a:extLst>
              <a:ext uri="{FF2B5EF4-FFF2-40B4-BE49-F238E27FC236}">
                <a16:creationId xmlns:a16="http://schemas.microsoft.com/office/drawing/2014/main" id="{158883A6-FA30-4F4A-B4A7-6C0DCFD2EBBC}"/>
              </a:ext>
            </a:extLst>
          </p:cNvPr>
          <p:cNvSpPr/>
          <p:nvPr/>
        </p:nvSpPr>
        <p:spPr bwMode="auto">
          <a:xfrm>
            <a:off x="1593668" y="4764561"/>
            <a:ext cx="3865239" cy="84795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矩形: 圆角 41">
            <a:extLst>
              <a:ext uri="{FF2B5EF4-FFF2-40B4-BE49-F238E27FC236}">
                <a16:creationId xmlns:a16="http://schemas.microsoft.com/office/drawing/2014/main" id="{D573BF8A-708B-4980-BFD4-61F8BAE6AB94}"/>
              </a:ext>
            </a:extLst>
          </p:cNvPr>
          <p:cNvSpPr/>
          <p:nvPr/>
        </p:nvSpPr>
        <p:spPr bwMode="auto">
          <a:xfrm>
            <a:off x="7031163" y="4759398"/>
            <a:ext cx="1446842" cy="89958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矩形: 圆角 42">
            <a:extLst>
              <a:ext uri="{FF2B5EF4-FFF2-40B4-BE49-F238E27FC236}">
                <a16:creationId xmlns:a16="http://schemas.microsoft.com/office/drawing/2014/main" id="{35300260-9F97-4AEC-BF06-21D54AFA9063}"/>
              </a:ext>
            </a:extLst>
          </p:cNvPr>
          <p:cNvSpPr/>
          <p:nvPr/>
        </p:nvSpPr>
        <p:spPr bwMode="auto">
          <a:xfrm>
            <a:off x="10029938" y="4764561"/>
            <a:ext cx="1446842" cy="89958"/>
          </a:xfrm>
          <a:prstGeom prst="round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37" name="组合 36">
            <a:extLst>
              <a:ext uri="{FF2B5EF4-FFF2-40B4-BE49-F238E27FC236}">
                <a16:creationId xmlns:a16="http://schemas.microsoft.com/office/drawing/2014/main" id="{B41797F7-E1F6-481C-9050-2711DE2ABF76}"/>
              </a:ext>
            </a:extLst>
          </p:cNvPr>
          <p:cNvGrpSpPr/>
          <p:nvPr/>
        </p:nvGrpSpPr>
        <p:grpSpPr>
          <a:xfrm>
            <a:off x="8918116" y="5884654"/>
            <a:ext cx="2707793" cy="261610"/>
            <a:chOff x="8832304" y="6154420"/>
            <a:chExt cx="2707793" cy="261610"/>
          </a:xfrm>
        </p:grpSpPr>
        <p:sp>
          <p:nvSpPr>
            <p:cNvPr id="44" name="矩形: 圆角 43">
              <a:extLst>
                <a:ext uri="{FF2B5EF4-FFF2-40B4-BE49-F238E27FC236}">
                  <a16:creationId xmlns:a16="http://schemas.microsoft.com/office/drawing/2014/main" id="{98A26B98-D1E7-49E7-80F6-E029F3CFA120}"/>
                </a:ext>
              </a:extLst>
            </p:cNvPr>
            <p:cNvSpPr/>
            <p:nvPr/>
          </p:nvSpPr>
          <p:spPr bwMode="auto">
            <a:xfrm>
              <a:off x="9360228" y="6254848"/>
              <a:ext cx="265074" cy="86130"/>
            </a:xfrm>
            <a:prstGeom prst="roundRect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1D98ACBF-8170-4864-ABE3-FB8F638AB49E}"/>
                </a:ext>
              </a:extLst>
            </p:cNvPr>
            <p:cNvSpPr txBox="1"/>
            <p:nvPr/>
          </p:nvSpPr>
          <p:spPr>
            <a:xfrm>
              <a:off x="8832304" y="6154420"/>
              <a:ext cx="270779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00" dirty="0">
                  <a:solidFill>
                    <a:schemeClr val="tx1"/>
                  </a:solidFill>
                </a:rPr>
                <a:t>Note:               Not parked on the subchannel</a:t>
              </a:r>
              <a:endParaRPr lang="zh-CN" altLang="en-US" sz="1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1978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Detail 1. SP-based NPCA </a:t>
            </a:r>
            <a:r>
              <a:rPr lang="en-US" dirty="0"/>
              <a:t>Phase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For each OBSS TWT Info detected by AP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Step 1. AP announces </a:t>
            </a:r>
            <a:r>
              <a:rPr lang="en-GB" dirty="0">
                <a:solidFill>
                  <a:schemeClr val="tx1"/>
                </a:solidFill>
              </a:rPr>
              <a:t>an</a:t>
            </a:r>
            <a:r>
              <a:rPr lang="en-GB" dirty="0"/>
              <a:t> OBSS TWT Info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Step 2. AP and non-AP STAs in</a:t>
            </a:r>
            <a:r>
              <a:rPr lang="en-GB" dirty="0">
                <a:solidFill>
                  <a:schemeClr val="tx1"/>
                </a:solidFill>
              </a:rPr>
              <a:t> a </a:t>
            </a:r>
            <a:r>
              <a:rPr lang="en-GB" dirty="0"/>
              <a:t>BSS, park on a non-primary channel instead of the primary channel only during OBSS TWT SPs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 and non-AP STAs in </a:t>
            </a:r>
            <a:r>
              <a:rPr lang="en-GB" dirty="0">
                <a:solidFill>
                  <a:schemeClr val="tx1"/>
                </a:solidFill>
              </a:rPr>
              <a:t>a </a:t>
            </a:r>
            <a:r>
              <a:rPr lang="en-GB" dirty="0"/>
              <a:t>BSS automatically switch to the non-primary channel when an SP starts and automatically switch back to the primary channel when an SP ends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2B773F05-2E97-455C-A3E3-4FA1236424CA}"/>
              </a:ext>
            </a:extLst>
          </p:cNvPr>
          <p:cNvCxnSpPr>
            <a:cxnSpLocks/>
          </p:cNvCxnSpPr>
          <p:nvPr/>
        </p:nvCxnSpPr>
        <p:spPr bwMode="auto">
          <a:xfrm>
            <a:off x="1271464" y="5805262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A538E422-5432-4F7D-A47D-4766EFA4283A}"/>
              </a:ext>
            </a:extLst>
          </p:cNvPr>
          <p:cNvCxnSpPr>
            <a:cxnSpLocks/>
          </p:cNvCxnSpPr>
          <p:nvPr/>
        </p:nvCxnSpPr>
        <p:spPr bwMode="auto">
          <a:xfrm>
            <a:off x="1271464" y="5013176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770C7722-6DB4-4090-954A-DD8AE973C673}"/>
              </a:ext>
            </a:extLst>
          </p:cNvPr>
          <p:cNvSpPr/>
          <p:nvPr/>
        </p:nvSpPr>
        <p:spPr bwMode="auto">
          <a:xfrm>
            <a:off x="1481908" y="5514116"/>
            <a:ext cx="3543042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announces OBSS TWT Info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9C2C68D-2E6F-4389-AF8B-8B36D1A3739A}"/>
              </a:ext>
            </a:extLst>
          </p:cNvPr>
          <p:cNvSpPr txBox="1"/>
          <p:nvPr/>
        </p:nvSpPr>
        <p:spPr>
          <a:xfrm>
            <a:off x="412459" y="5558740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4550088-8D85-423E-AF51-29D84CE98339}"/>
              </a:ext>
            </a:extLst>
          </p:cNvPr>
          <p:cNvSpPr txBox="1"/>
          <p:nvPr/>
        </p:nvSpPr>
        <p:spPr>
          <a:xfrm>
            <a:off x="283968" y="4782341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3" name="连接符: 曲线 12">
            <a:extLst>
              <a:ext uri="{FF2B5EF4-FFF2-40B4-BE49-F238E27FC236}">
                <a16:creationId xmlns:a16="http://schemas.microsoft.com/office/drawing/2014/main" id="{9E30E7A3-7833-4AC0-94F6-3E294CBA166F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5288978" y="5299369"/>
            <a:ext cx="685125" cy="117313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2307D392-FE85-49C1-8FD6-D6C7300D8753}"/>
              </a:ext>
            </a:extLst>
          </p:cNvPr>
          <p:cNvSpPr txBox="1"/>
          <p:nvPr/>
        </p:nvSpPr>
        <p:spPr>
          <a:xfrm>
            <a:off x="5543953" y="5388194"/>
            <a:ext cx="26637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BSS switches to a non-primary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15" name="连接符: 曲线 14">
            <a:extLst>
              <a:ext uri="{FF2B5EF4-FFF2-40B4-BE49-F238E27FC236}">
                <a16:creationId xmlns:a16="http://schemas.microsoft.com/office/drawing/2014/main" id="{A02F84D8-CFCD-4701-9847-95CAE5903F98}"/>
              </a:ext>
            </a:extLst>
          </p:cNvPr>
          <p:cNvCxnSpPr/>
          <p:nvPr/>
        </p:nvCxnSpPr>
        <p:spPr bwMode="auto">
          <a:xfrm rot="16200000" flipH="1">
            <a:off x="9154224" y="5247745"/>
            <a:ext cx="590018" cy="144016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AA7013F5-9413-4B70-BE5B-7C6731AD62B4}"/>
              </a:ext>
            </a:extLst>
          </p:cNvPr>
          <p:cNvSpPr txBox="1"/>
          <p:nvPr/>
        </p:nvSpPr>
        <p:spPr>
          <a:xfrm>
            <a:off x="9377225" y="5139924"/>
            <a:ext cx="25965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Switches back to the primary 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D3310194-06C8-4C9E-8529-DE91B1FC5583}"/>
              </a:ext>
            </a:extLst>
          </p:cNvPr>
          <p:cNvCxnSpPr/>
          <p:nvPr/>
        </p:nvCxnSpPr>
        <p:spPr bwMode="auto">
          <a:xfrm>
            <a:off x="5720814" y="4515793"/>
            <a:ext cx="0" cy="15841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C4E6BD26-8257-49AB-A8B6-3CC8FA95D60A}"/>
              </a:ext>
            </a:extLst>
          </p:cNvPr>
          <p:cNvCxnSpPr/>
          <p:nvPr/>
        </p:nvCxnSpPr>
        <p:spPr bwMode="auto">
          <a:xfrm>
            <a:off x="9404125" y="4515793"/>
            <a:ext cx="0" cy="15841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53BA3856-4168-4B36-9295-CEBB23FADBAE}"/>
              </a:ext>
            </a:extLst>
          </p:cNvPr>
          <p:cNvCxnSpPr/>
          <p:nvPr/>
        </p:nvCxnSpPr>
        <p:spPr bwMode="auto">
          <a:xfrm>
            <a:off x="5720814" y="4594049"/>
            <a:ext cx="368331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文本框 29">
            <a:extLst>
              <a:ext uri="{FF2B5EF4-FFF2-40B4-BE49-F238E27FC236}">
                <a16:creationId xmlns:a16="http://schemas.microsoft.com/office/drawing/2014/main" id="{24236D5F-00F1-42ED-84F8-C7F96A389122}"/>
              </a:ext>
            </a:extLst>
          </p:cNvPr>
          <p:cNvSpPr txBox="1"/>
          <p:nvPr/>
        </p:nvSpPr>
        <p:spPr>
          <a:xfrm>
            <a:off x="6972320" y="4313322"/>
            <a:ext cx="1180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>
                <a:solidFill>
                  <a:schemeClr val="tx1"/>
                </a:solidFill>
              </a:rPr>
              <a:t>OBSS TWT SP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31" name="矩形: 圆角 30">
            <a:extLst>
              <a:ext uri="{FF2B5EF4-FFF2-40B4-BE49-F238E27FC236}">
                <a16:creationId xmlns:a16="http://schemas.microsoft.com/office/drawing/2014/main" id="{413836EE-E7A4-42D3-A49A-F4A4AD003056}"/>
              </a:ext>
            </a:extLst>
          </p:cNvPr>
          <p:cNvSpPr/>
          <p:nvPr/>
        </p:nvSpPr>
        <p:spPr bwMode="auto">
          <a:xfrm>
            <a:off x="5732558" y="4709797"/>
            <a:ext cx="3644667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矩形: 圆角 31">
            <a:extLst>
              <a:ext uri="{FF2B5EF4-FFF2-40B4-BE49-F238E27FC236}">
                <a16:creationId xmlns:a16="http://schemas.microsoft.com/office/drawing/2014/main" id="{DFEC6055-1186-4553-8F89-59DCF8F3140B}"/>
              </a:ext>
            </a:extLst>
          </p:cNvPr>
          <p:cNvSpPr/>
          <p:nvPr/>
        </p:nvSpPr>
        <p:spPr bwMode="auto">
          <a:xfrm>
            <a:off x="9431026" y="5505786"/>
            <a:ext cx="1633525" cy="28800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矩形: 圆角 32">
            <a:extLst>
              <a:ext uri="{FF2B5EF4-FFF2-40B4-BE49-F238E27FC236}">
                <a16:creationId xmlns:a16="http://schemas.microsoft.com/office/drawing/2014/main" id="{C08E9DB7-87DC-4140-B111-0DEECE08C7A8}"/>
              </a:ext>
            </a:extLst>
          </p:cNvPr>
          <p:cNvSpPr/>
          <p:nvPr/>
        </p:nvSpPr>
        <p:spPr bwMode="auto">
          <a:xfrm>
            <a:off x="1271463" y="5349500"/>
            <a:ext cx="4418733" cy="46166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BSS parking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400" dirty="0">
                <a:solidFill>
                  <a:schemeClr val="tx1"/>
                </a:solidFill>
              </a:rPr>
              <a:t> 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22672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Detail 1-1. AP’s Announcement of OBSS TWT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 collects OBSS TWT Info via, e.g.,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Listening to OBSS’s beacon, or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Information exchange among multiple APs (Multi-AP co-</a:t>
            </a:r>
            <a:r>
              <a:rPr lang="en-GB" dirty="0">
                <a:solidFill>
                  <a:schemeClr val="tx1"/>
                </a:solidFill>
              </a:rPr>
              <a:t>operation</a:t>
            </a:r>
            <a:r>
              <a:rPr lang="en-GB" dirty="0"/>
              <a:t>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OBSS TWT Info is announced/broadcasted by AP via, e.g.,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Modified current TWT element</a:t>
            </a:r>
            <a:r>
              <a:rPr lang="en-US" dirty="0"/>
              <a:t>, or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Defined OBSS TWT element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866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Discussion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Non-supporting UHR non-APs compatibility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1: the feature can be enabled only when there is no non-supporting UHR non-Aps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2: need additional rules to regularize behaviour for UHR STAs when not supporting the feature (preferred)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Legacy compatibility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1: the feature can be enabled only when there is no pre-UHR associated non-APs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Simple on AP’s scheduling implementation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2: for particular pre-UHR features, e.g., trigger-enabled TWT, quite procedure, the proposed feature can be enabled only when all pre-UHR associated non-APs support those particular pre-UHR features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27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Discussion (Cont.)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Location of NPCA operating channel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If Bandwidth of </a:t>
            </a:r>
            <a:r>
              <a:rPr lang="en-GB" altLang="zh-CN" dirty="0" err="1"/>
              <a:t>MyBSS</a:t>
            </a:r>
            <a:r>
              <a:rPr lang="en-GB" altLang="zh-CN" dirty="0"/>
              <a:t> is larger than the Bandwidth of OBSS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1: </a:t>
            </a:r>
            <a:r>
              <a:rPr lang="en-GB" altLang="zh-CN" dirty="0" err="1"/>
              <a:t>MyBSS</a:t>
            </a:r>
            <a:r>
              <a:rPr lang="en-GB" altLang="zh-CN" dirty="0"/>
              <a:t> uses secondary channels which do not overlap with the OBSS operating channel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2: </a:t>
            </a:r>
            <a:r>
              <a:rPr lang="en-GB" altLang="zh-CN" dirty="0" err="1"/>
              <a:t>MyBSS</a:t>
            </a:r>
            <a:r>
              <a:rPr lang="en-GB" altLang="zh-CN" dirty="0"/>
              <a:t> uses the whole operating channel but the NPCA (temporary) primary channel is a secondary channel which do not overlap with the OBSS operating channel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If Bandwidth of </a:t>
            </a:r>
            <a:r>
              <a:rPr lang="en-GB" altLang="zh-CN" dirty="0" err="1"/>
              <a:t>MyBSS</a:t>
            </a:r>
            <a:r>
              <a:rPr lang="en-GB" altLang="zh-CN" dirty="0"/>
              <a:t> is less than or equal to the Bandwidth of OBSS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1: </a:t>
            </a:r>
            <a:r>
              <a:rPr lang="en-GB" altLang="zh-CN" dirty="0" err="1"/>
              <a:t>MyBSS</a:t>
            </a:r>
            <a:r>
              <a:rPr lang="en-GB" altLang="zh-CN" dirty="0"/>
              <a:t> switches to a temporary operating channel outside of current operating channel, and the temporary operating channel does not overlap with the OBSS operating channel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Option 2: </a:t>
            </a:r>
            <a:r>
              <a:rPr lang="en-GB" altLang="zh-CN" dirty="0" err="1"/>
              <a:t>MyBSS</a:t>
            </a:r>
            <a:r>
              <a:rPr lang="en-GB" altLang="zh-CN" dirty="0"/>
              <a:t> uses the current operating channel but the NPCA (temporary) primary channel is a secondary channel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Preference is to minimize the impact (e.g., interference, bandwidth changing) on OBSS.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Yue Zhao, et.al., Huawei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February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21024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SP-based non-primary channel access</Template>
  <TotalTime>956</TotalTime>
  <Words>1390</Words>
  <Application>Microsoft Office PowerPoint</Application>
  <PresentationFormat>宽屏</PresentationFormat>
  <Paragraphs>212</Paragraphs>
  <Slides>13</Slides>
  <Notes>13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Office 主题​​</vt:lpstr>
      <vt:lpstr>Document</vt:lpstr>
      <vt:lpstr>SP-based Non-Primary Channel Access</vt:lpstr>
      <vt:lpstr>Motivation</vt:lpstr>
      <vt:lpstr>Recap: TXOP-based NPCA</vt:lpstr>
      <vt:lpstr>Concept: SP-based NPCA</vt:lpstr>
      <vt:lpstr>Proposal</vt:lpstr>
      <vt:lpstr>Detail 1. SP-based NPCA Phase</vt:lpstr>
      <vt:lpstr>Detail 1-1. AP’s Announcement of OBSS TWT</vt:lpstr>
      <vt:lpstr>Discussion</vt:lpstr>
      <vt:lpstr>Discussion (Cont.)</vt:lpstr>
      <vt:lpstr>Discussion (Cont.)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SP-based Non-Primary Channel Access</dc:title>
  <dc:creator>zhaoyue (V)</dc:creator>
  <cp:keywords>doc.: IEEE 802.11-24/xxxxr0</cp:keywords>
  <cp:lastModifiedBy>zhaoyue (V)</cp:lastModifiedBy>
  <cp:revision>43</cp:revision>
  <cp:lastPrinted>1601-01-01T00:00:00Z</cp:lastPrinted>
  <dcterms:created xsi:type="dcterms:W3CDTF">2024-02-17T01:22:00Z</dcterms:created>
  <dcterms:modified xsi:type="dcterms:W3CDTF">2025-03-06T04:56:04Z</dcterms:modified>
  <cp:category>Yue Zhao, Huawei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(3)2txrzJW4ntcAjeb8w9/V5qaB/s6tLMVETbugHu5tQCelxXns8UyYtK2rZCELGkygo5f4ydYc
DS/N5lei++zYSrWvPKzbht/BTmQtBuHQ8lJVkPqdm7hd+9UFUNtbDBp3gRXd8RL612tlZ2yO
Gbjt81D4GIxehZbu8VuQD1/CLcKjiOxRDJ2h7vGrh+QOiqo129L8/d2uyyH0faYp+FpM/Ly3
oLn6oZ6c/R8/Iqx3Vt</vt:lpwstr>
  </property>
  <property fmtid="{D5CDD505-2E9C-101B-9397-08002B2CF9AE}" pid="3" name="_2015_ms_pID_7253431">
    <vt:lpwstr>cbVLztzjmAxTqvWoIO5B/igAODPziMvZ6intSTwB3wa1aXqEFqDvkv
wdyQGyMMYpA8TkPStgn/KqF+DIp26szFbo80L/u0U8nPykTRTK+YNKiaithHliwq5HCKxTxB
LW8ufvyNETUqXyf/iS51xqjaBBNrnagcG+XIfPt4ob7Prn1iD2yWkhm5brZsjCoIVxM7m9J3
1+6Rch/30YGRYa6W3WNE6ODDNdm5vBaarlWf</vt:lpwstr>
  </property>
  <property fmtid="{D5CDD505-2E9C-101B-9397-08002B2CF9AE}" pid="4" name="_2015_ms_pID_7253432">
    <vt:lpwstr>Pihe3HDkPOv69rQp3mdqKGs=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1715659228</vt:lpwstr>
  </property>
</Properties>
</file>