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9" r:id="rId4"/>
    <p:sldId id="270" r:id="rId5"/>
    <p:sldId id="277" r:id="rId6"/>
    <p:sldId id="271" r:id="rId7"/>
    <p:sldId id="276" r:id="rId8"/>
    <p:sldId id="273" r:id="rId9"/>
    <p:sldId id="274" r:id="rId10"/>
    <p:sldId id="27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8" d="100"/>
          <a:sy n="108" d="100"/>
        </p:scale>
        <p:origin x="88" y="3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802.11-24/00xxr0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45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85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34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18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10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6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SP-based Non-Primary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53354"/>
              </p:ext>
            </p:extLst>
          </p:nvPr>
        </p:nvGraphicFramePr>
        <p:xfrm>
          <a:off x="996950" y="2419350"/>
          <a:ext cx="10182225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r:id="rId4" imgW="10439485" imgH="2746772" progId="Word.Document.8">
                  <p:embed/>
                </p:oleObj>
              </mc:Choice>
              <mc:Fallback>
                <p:oleObj name="Document" r:id="rId4" imgW="10439485" imgH="27467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82225" cy="2671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Do you support to include SP-based NPCA where </a:t>
            </a:r>
            <a:r>
              <a:rPr lang="en-GB" altLang="zh-CN" dirty="0">
                <a:solidFill>
                  <a:schemeClr val="tx1"/>
                </a:solidFill>
              </a:rPr>
              <a:t>a </a:t>
            </a:r>
            <a:r>
              <a:rPr lang="en-GB" altLang="zh-CN" dirty="0"/>
              <a:t>BSS parks on a non-primary channel during OBSS TWT SPs in 11bn SFD?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21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11-23/0480r3, “UHR proposed PAR,” Laurent Cariou</a:t>
            </a:r>
          </a:p>
          <a:p>
            <a:r>
              <a:rPr lang="en-GB" dirty="0"/>
              <a:t>[2] 11-23/2005r1, “Non</a:t>
            </a:r>
            <a:r>
              <a:rPr lang="en-US" altLang="zh-CN" dirty="0"/>
              <a:t>-primary channel access (NPCA),” Minyoung Park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meet throughput and latency requirements mentioned in </a:t>
            </a:r>
            <a:r>
              <a:rPr lang="en-GB" sz="2000" dirty="0">
                <a:solidFill>
                  <a:schemeClr val="tx1"/>
                </a:solidFill>
              </a:rPr>
              <a:t>the</a:t>
            </a:r>
            <a:r>
              <a:rPr lang="en-GB" sz="2000" dirty="0"/>
              <a:t> UHR PAR [1], non-primary channel access (NPCA) was proposed as a potential method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Existing Techs: Many contributions [2] focus on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to a non-primary channel when OBSS TXOP is detected on the primary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back to the primary channel when OBSS TXOP on the primary channel ends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Reality: OBSSs often use the same primary channel, if the operating channels </a:t>
            </a:r>
            <a:r>
              <a:rPr lang="en-GB" sz="2000" dirty="0">
                <a:solidFill>
                  <a:schemeClr val="tx1"/>
                </a:solidFill>
              </a:rPr>
              <a:t>overlap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Heavy traffic is anticipated during TWT SPs </a:t>
            </a:r>
            <a:br>
              <a:rPr lang="en-GB" sz="1800" dirty="0"/>
            </a:br>
            <a:r>
              <a:rPr lang="en-GB" sz="1800" dirty="0"/>
              <a:t>=&gt; Primary channel becomes very busy during </a:t>
            </a:r>
            <a:r>
              <a:rPr lang="en-GB" sz="1800" dirty="0">
                <a:solidFill>
                  <a:schemeClr val="tx1"/>
                </a:solidFill>
              </a:rPr>
              <a:t>an</a:t>
            </a:r>
            <a:r>
              <a:rPr lang="en-GB" sz="1800" dirty="0"/>
              <a:t> OBSS 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Frequent switching is anticipated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Wherein durations on the primary channel might be too shattered to be used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=&gt; SP-based NPCA is introduced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TXOP-based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a wider operating channel width and a denser network deployment, channel efficiency is low when only the primary channel access is used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With only primary channel access, a STA has to do backoff for transmission if the primary channel is busy, even when non-primary channels are idle.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With TXOP-based NPCA, when the primary channel is occupied by an OBSS TXOP, STAs switch to a non-primary channel to contend for the channel, using idle non-primary channels to access the medium, and switch back to the primary channel when the OBSS TXOP ends</a:t>
            </a:r>
            <a:r>
              <a:rPr lang="en-GB" altLang="zh-CN" sz="2000" dirty="0">
                <a:solidFill>
                  <a:srgbClr val="FF0000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B36AF760-F9D3-4DA2-937F-9BDCBE699C60}"/>
              </a:ext>
            </a:extLst>
          </p:cNvPr>
          <p:cNvCxnSpPr/>
          <p:nvPr/>
        </p:nvCxnSpPr>
        <p:spPr bwMode="auto">
          <a:xfrm>
            <a:off x="2321703" y="5805264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B52A7441-7678-4BB0-AF84-C4EB311A3365}"/>
              </a:ext>
            </a:extLst>
          </p:cNvPr>
          <p:cNvCxnSpPr/>
          <p:nvPr/>
        </p:nvCxnSpPr>
        <p:spPr bwMode="auto">
          <a:xfrm>
            <a:off x="2321703" y="5013176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AF3B1CC1-D67C-4535-90FF-902A037CFBB9}"/>
              </a:ext>
            </a:extLst>
          </p:cNvPr>
          <p:cNvSpPr/>
          <p:nvPr/>
        </p:nvSpPr>
        <p:spPr bwMode="auto">
          <a:xfrm>
            <a:off x="3257807" y="5501569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94E3B73E-E668-4721-872F-F276704BBF43}"/>
              </a:ext>
            </a:extLst>
          </p:cNvPr>
          <p:cNvSpPr/>
          <p:nvPr/>
        </p:nvSpPr>
        <p:spPr bwMode="auto">
          <a:xfrm>
            <a:off x="4037319" y="4709481"/>
            <a:ext cx="4104456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3D70445-A354-4A98-9DA4-6FA9536C3C15}"/>
              </a:ext>
            </a:extLst>
          </p:cNvPr>
          <p:cNvSpPr txBox="1"/>
          <p:nvPr/>
        </p:nvSpPr>
        <p:spPr>
          <a:xfrm>
            <a:off x="1462698" y="5558742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84F1732-8D3F-4993-B81D-9D8163E5E107}"/>
              </a:ext>
            </a:extLst>
          </p:cNvPr>
          <p:cNvSpPr txBox="1"/>
          <p:nvPr/>
        </p:nvSpPr>
        <p:spPr>
          <a:xfrm>
            <a:off x="1334207" y="4782343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E4F184D1-2F00-4455-8A7B-4014CD24FF0E}"/>
              </a:ext>
            </a:extLst>
          </p:cNvPr>
          <p:cNvCxnSpPr/>
          <p:nvPr/>
        </p:nvCxnSpPr>
        <p:spPr bwMode="auto">
          <a:xfrm flipV="1">
            <a:off x="3329815" y="4869160"/>
            <a:ext cx="648072" cy="50405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D88CF54-86D5-4E19-9206-ACE09F961F54}"/>
              </a:ext>
            </a:extLst>
          </p:cNvPr>
          <p:cNvSpPr txBox="1"/>
          <p:nvPr/>
        </p:nvSpPr>
        <p:spPr>
          <a:xfrm>
            <a:off x="3727238" y="5150704"/>
            <a:ext cx="219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连接符: 曲线 18">
            <a:extLst>
              <a:ext uri="{FF2B5EF4-FFF2-40B4-BE49-F238E27FC236}">
                <a16:creationId xmlns:a16="http://schemas.microsoft.com/office/drawing/2014/main" id="{5CE0D4D7-32FC-422A-841C-B295BEE21579}"/>
              </a:ext>
            </a:extLst>
          </p:cNvPr>
          <p:cNvCxnSpPr/>
          <p:nvPr/>
        </p:nvCxnSpPr>
        <p:spPr bwMode="auto">
          <a:xfrm rot="16200000" flipH="1">
            <a:off x="7936865" y="5092161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3016FF95-3B09-4D25-BBC2-04B0DE2B59EB}"/>
              </a:ext>
            </a:extLst>
          </p:cNvPr>
          <p:cNvSpPr txBox="1"/>
          <p:nvPr/>
        </p:nvSpPr>
        <p:spPr>
          <a:xfrm>
            <a:off x="8336946" y="5117178"/>
            <a:ext cx="2471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73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Concept: SP-based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SP-based NPCA, </a:t>
            </a:r>
            <a:r>
              <a:rPr lang="en-GB" sz="2000" dirty="0">
                <a:solidFill>
                  <a:schemeClr val="tx1"/>
                </a:solidFill>
              </a:rPr>
              <a:t>a</a:t>
            </a:r>
            <a:r>
              <a:rPr lang="en-GB" sz="2000" dirty="0"/>
              <a:t> BSS switches to a non-primary channel to access the medium during an OBSS TWT SP and switches back when SP ends, because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It is anticipated that there would be heavy traffic during the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OBSSs with </a:t>
            </a:r>
            <a:r>
              <a:rPr lang="en-GB" sz="1800" dirty="0">
                <a:solidFill>
                  <a:schemeClr val="tx1"/>
                </a:solidFill>
              </a:rPr>
              <a:t>staggered</a:t>
            </a:r>
            <a:r>
              <a:rPr lang="en-GB" sz="1800" dirty="0"/>
              <a:t> parking channels </a:t>
            </a:r>
            <a:r>
              <a:rPr lang="en-GB" sz="1800" dirty="0">
                <a:solidFill>
                  <a:schemeClr val="tx1"/>
                </a:solidFill>
              </a:rPr>
              <a:t>reduce</a:t>
            </a:r>
            <a:r>
              <a:rPr lang="en-GB" sz="1800" dirty="0"/>
              <a:t> collisions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A8892AF-76A5-499A-B72A-043A93B90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848050"/>
              </p:ext>
            </p:extLst>
          </p:nvPr>
        </p:nvGraphicFramePr>
        <p:xfrm>
          <a:off x="1529578" y="3935590"/>
          <a:ext cx="93010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47268408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4120997397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93399897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3780933083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55411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Non-primary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2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08061"/>
                  </a:ext>
                </a:extLst>
              </a:tr>
            </a:tbl>
          </a:graphicData>
        </a:graphic>
      </p:graphicFrame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2E748D24-00E4-471F-B30F-43BB82815435}"/>
              </a:ext>
            </a:extLst>
          </p:cNvPr>
          <p:cNvCxnSpPr>
            <a:cxnSpLocks/>
          </p:cNvCxnSpPr>
          <p:nvPr/>
        </p:nvCxnSpPr>
        <p:spPr bwMode="auto">
          <a:xfrm>
            <a:off x="1233810" y="4677270"/>
            <a:ext cx="996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ECD56058-9066-43F8-B813-C5F5C9DD02C3}"/>
              </a:ext>
            </a:extLst>
          </p:cNvPr>
          <p:cNvSpPr txBox="1"/>
          <p:nvPr/>
        </p:nvSpPr>
        <p:spPr>
          <a:xfrm>
            <a:off x="10722450" y="473821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time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770DB36-4A03-453C-922A-726DEDCC2A79}"/>
              </a:ext>
            </a:extLst>
          </p:cNvPr>
          <p:cNvCxnSpPr/>
          <p:nvPr/>
        </p:nvCxnSpPr>
        <p:spPr bwMode="auto">
          <a:xfrm flipV="1">
            <a:off x="3394050" y="3536285"/>
            <a:ext cx="0" cy="1286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B739258A-8CD6-40DB-B3EB-A26CA48D14A6}"/>
              </a:ext>
            </a:extLst>
          </p:cNvPr>
          <p:cNvSpPr txBox="1"/>
          <p:nvPr/>
        </p:nvSpPr>
        <p:spPr>
          <a:xfrm>
            <a:off x="3394050" y="355151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frequency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38B2C24B-3163-4FAB-803C-CEA9C779D006}"/>
              </a:ext>
            </a:extLst>
          </p:cNvPr>
          <p:cNvCxnSpPr/>
          <p:nvPr/>
        </p:nvCxnSpPr>
        <p:spPr bwMode="auto">
          <a:xfrm>
            <a:off x="2300930" y="6281130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3F927E62-72D5-4C86-8DED-F27D3B370450}"/>
              </a:ext>
            </a:extLst>
          </p:cNvPr>
          <p:cNvCxnSpPr/>
          <p:nvPr/>
        </p:nvCxnSpPr>
        <p:spPr bwMode="auto">
          <a:xfrm>
            <a:off x="2300930" y="5489042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6F9F060F-5D01-4A3A-A4F0-F3494A3BBC45}"/>
              </a:ext>
            </a:extLst>
          </p:cNvPr>
          <p:cNvSpPr/>
          <p:nvPr/>
        </p:nvSpPr>
        <p:spPr bwMode="auto">
          <a:xfrm>
            <a:off x="3237034" y="5977435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TWT SP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5359B08E-CA71-4C07-907F-8953D31276FC}"/>
              </a:ext>
            </a:extLst>
          </p:cNvPr>
          <p:cNvSpPr/>
          <p:nvPr/>
        </p:nvSpPr>
        <p:spPr bwMode="auto">
          <a:xfrm>
            <a:off x="3237034" y="5185347"/>
            <a:ext cx="5040560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0727A88-0AA3-402A-B1BE-AE8C10470D1C}"/>
              </a:ext>
            </a:extLst>
          </p:cNvPr>
          <p:cNvSpPr txBox="1"/>
          <p:nvPr/>
        </p:nvSpPr>
        <p:spPr>
          <a:xfrm>
            <a:off x="1441925" y="6034608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528A79DB-BCB2-4F68-8E21-53F874D183DA}"/>
              </a:ext>
            </a:extLst>
          </p:cNvPr>
          <p:cNvSpPr txBox="1"/>
          <p:nvPr/>
        </p:nvSpPr>
        <p:spPr>
          <a:xfrm>
            <a:off x="1313434" y="525820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F329319-A163-4CA8-AA32-EE2F0BFB8507}"/>
              </a:ext>
            </a:extLst>
          </p:cNvPr>
          <p:cNvCxnSpPr>
            <a:cxnSpLocks/>
          </p:cNvCxnSpPr>
          <p:nvPr/>
        </p:nvCxnSpPr>
        <p:spPr bwMode="auto">
          <a:xfrm flipH="1">
            <a:off x="3211303" y="4728976"/>
            <a:ext cx="160079" cy="45637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E163E3DF-AD37-425D-9CD2-EECE4A032A8D}"/>
              </a:ext>
            </a:extLst>
          </p:cNvPr>
          <p:cNvCxnSpPr>
            <a:cxnSpLocks/>
          </p:cNvCxnSpPr>
          <p:nvPr/>
        </p:nvCxnSpPr>
        <p:spPr bwMode="auto">
          <a:xfrm>
            <a:off x="5258524" y="4722788"/>
            <a:ext cx="3060203" cy="41955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234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Negotiation Phase: AP and non-AP STAs negotiate parameters used in SP-based NPCA phase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Parked non-primary channel</a:t>
            </a:r>
            <a:r>
              <a:rPr lang="en-US" sz="1800" dirty="0"/>
              <a:t>,</a:t>
            </a:r>
            <a:r>
              <a:rPr lang="zh-CN" altLang="en-US" sz="1800" dirty="0"/>
              <a:t> </a:t>
            </a:r>
            <a:r>
              <a:rPr lang="en-US" altLang="zh-CN" sz="1800" dirty="0"/>
              <a:t>etc.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SP-based NPCA Phase: AP and non-AP STAs </a:t>
            </a:r>
            <a:r>
              <a:rPr lang="en-GB" sz="2000" dirty="0">
                <a:solidFill>
                  <a:schemeClr val="tx1"/>
                </a:solidFill>
              </a:rPr>
              <a:t>park </a:t>
            </a:r>
            <a:r>
              <a:rPr lang="en-GB" sz="2000" dirty="0"/>
              <a:t>on the non-primary channel during OBSS TWT SPs, and </a:t>
            </a:r>
            <a:r>
              <a:rPr lang="en-GB" sz="2000" dirty="0">
                <a:solidFill>
                  <a:schemeClr val="tx1"/>
                </a:solidFill>
              </a:rPr>
              <a:t>park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on the primary channel outside OBSS TWT SPs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1602140" y="5607087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A68A6A2-85BC-4932-90A8-A6236F97174B}"/>
              </a:ext>
            </a:extLst>
          </p:cNvPr>
          <p:cNvCxnSpPr>
            <a:cxnSpLocks/>
          </p:cNvCxnSpPr>
          <p:nvPr/>
        </p:nvCxnSpPr>
        <p:spPr bwMode="auto">
          <a:xfrm>
            <a:off x="1602140" y="4815001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8BDF3E5C-D17B-4C4D-B7C4-A22230E57FD8}"/>
              </a:ext>
            </a:extLst>
          </p:cNvPr>
          <p:cNvSpPr txBox="1"/>
          <p:nvPr/>
        </p:nvSpPr>
        <p:spPr>
          <a:xfrm>
            <a:off x="743135" y="536056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5C49C94-91DD-45FB-A6C0-4949936BD8A9}"/>
              </a:ext>
            </a:extLst>
          </p:cNvPr>
          <p:cNvSpPr txBox="1"/>
          <p:nvPr/>
        </p:nvSpPr>
        <p:spPr>
          <a:xfrm>
            <a:off x="614644" y="4584166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067967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10B1DEF5-CC3E-4968-9C4D-A277EFA5A847}"/>
              </a:ext>
            </a:extLst>
          </p:cNvPr>
          <p:cNvSpPr/>
          <p:nvPr/>
        </p:nvSpPr>
        <p:spPr bwMode="auto">
          <a:xfrm>
            <a:off x="1890172" y="5360565"/>
            <a:ext cx="1084347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1AC9B5F-F874-457E-8E9D-8CFB28B7AEF3}"/>
              </a:ext>
            </a:extLst>
          </p:cNvPr>
          <p:cNvCxnSpPr/>
          <p:nvPr/>
        </p:nvCxnSpPr>
        <p:spPr bwMode="auto">
          <a:xfrm>
            <a:off x="1602140" y="4500015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F8EC4AEE-0725-411F-AA04-8430F6D9F5CF}"/>
              </a:ext>
            </a:extLst>
          </p:cNvPr>
          <p:cNvSpPr txBox="1"/>
          <p:nvPr/>
        </p:nvSpPr>
        <p:spPr>
          <a:xfrm>
            <a:off x="1609461" y="4226596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Negotiation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BBED2AA6-CCFE-4CF9-9757-884C76009CB0}"/>
              </a:ext>
            </a:extLst>
          </p:cNvPr>
          <p:cNvSpPr/>
          <p:nvPr/>
        </p:nvSpPr>
        <p:spPr bwMode="auto">
          <a:xfrm>
            <a:off x="3291717" y="5360565"/>
            <a:ext cx="1332883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AA4A13F2-3F5F-4296-B598-5F2A943C5DBC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226596"/>
            <a:ext cx="82754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CCDDA606-8AA3-4DC4-AC13-B76F5451F4E0}"/>
              </a:ext>
            </a:extLst>
          </p:cNvPr>
          <p:cNvSpPr txBox="1"/>
          <p:nvPr/>
        </p:nvSpPr>
        <p:spPr>
          <a:xfrm>
            <a:off x="6376163" y="3969518"/>
            <a:ext cx="1832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SP-based NPCA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87FE46B2-7B38-413D-8876-368593F0E45A}"/>
              </a:ext>
            </a:extLst>
          </p:cNvPr>
          <p:cNvCxnSpPr>
            <a:cxnSpLocks/>
          </p:cNvCxnSpPr>
          <p:nvPr/>
        </p:nvCxnSpPr>
        <p:spPr bwMode="auto">
          <a:xfrm>
            <a:off x="549057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0C3818E1-1B37-4582-A44D-6EE8C6B7236E}"/>
              </a:ext>
            </a:extLst>
          </p:cNvPr>
          <p:cNvCxnSpPr>
            <a:cxnSpLocks/>
          </p:cNvCxnSpPr>
          <p:nvPr/>
        </p:nvCxnSpPr>
        <p:spPr bwMode="auto">
          <a:xfrm>
            <a:off x="7002740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919550F9-BA87-4DF6-893F-F4D10884CF45}"/>
              </a:ext>
            </a:extLst>
          </p:cNvPr>
          <p:cNvCxnSpPr/>
          <p:nvPr/>
        </p:nvCxnSpPr>
        <p:spPr bwMode="auto">
          <a:xfrm>
            <a:off x="5497893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39391BA1-4B9A-4CC8-A59F-95DA006038F0}"/>
              </a:ext>
            </a:extLst>
          </p:cNvPr>
          <p:cNvSpPr txBox="1"/>
          <p:nvPr/>
        </p:nvSpPr>
        <p:spPr>
          <a:xfrm>
            <a:off x="5599101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5522236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724EC8FC-B2F1-4BED-8082-E850E359BFC6}"/>
              </a:ext>
            </a:extLst>
          </p:cNvPr>
          <p:cNvCxnSpPr>
            <a:cxnSpLocks/>
          </p:cNvCxnSpPr>
          <p:nvPr/>
        </p:nvCxnSpPr>
        <p:spPr bwMode="auto">
          <a:xfrm>
            <a:off x="8501344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CA602AA1-AAC7-4BE6-A9AE-7A03AEB47F57}"/>
              </a:ext>
            </a:extLst>
          </p:cNvPr>
          <p:cNvCxnSpPr>
            <a:cxnSpLocks/>
          </p:cNvCxnSpPr>
          <p:nvPr/>
        </p:nvCxnSpPr>
        <p:spPr bwMode="auto">
          <a:xfrm>
            <a:off x="1001351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9DCBF766-43D7-4A49-8738-480B969CDA87}"/>
              </a:ext>
            </a:extLst>
          </p:cNvPr>
          <p:cNvCxnSpPr/>
          <p:nvPr/>
        </p:nvCxnSpPr>
        <p:spPr bwMode="auto">
          <a:xfrm>
            <a:off x="8508665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898F40B9-4CCB-44F7-B7BA-29AB0B598919}"/>
              </a:ext>
            </a:extLst>
          </p:cNvPr>
          <p:cNvSpPr txBox="1"/>
          <p:nvPr/>
        </p:nvSpPr>
        <p:spPr>
          <a:xfrm>
            <a:off x="8609873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36FAD715-3859-4FEB-875E-C97B0DEC48F2}"/>
              </a:ext>
            </a:extLst>
          </p:cNvPr>
          <p:cNvSpPr/>
          <p:nvPr/>
        </p:nvSpPr>
        <p:spPr bwMode="auto">
          <a:xfrm>
            <a:off x="8533008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B1565A6-3912-4080-8C14-2FC72BC518CF}"/>
              </a:ext>
            </a:extLst>
          </p:cNvPr>
          <p:cNvSpPr txBox="1"/>
          <p:nvPr/>
        </p:nvSpPr>
        <p:spPr>
          <a:xfrm>
            <a:off x="10675148" y="4914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矩形: 圆角 38">
            <a:extLst>
              <a:ext uri="{FF2B5EF4-FFF2-40B4-BE49-F238E27FC236}">
                <a16:creationId xmlns:a16="http://schemas.microsoft.com/office/drawing/2014/main" id="{257DA01A-5B17-493A-922B-25ECA31C4C32}"/>
              </a:ext>
            </a:extLst>
          </p:cNvPr>
          <p:cNvSpPr/>
          <p:nvPr/>
        </p:nvSpPr>
        <p:spPr bwMode="auto">
          <a:xfrm>
            <a:off x="551807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6685AABA-AD9A-46C2-AADB-8A1FD1FA7399}"/>
              </a:ext>
            </a:extLst>
          </p:cNvPr>
          <p:cNvSpPr/>
          <p:nvPr/>
        </p:nvSpPr>
        <p:spPr bwMode="auto">
          <a:xfrm>
            <a:off x="852468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158883A6-FA30-4F4A-B4A7-6C0DCFD2EBBC}"/>
              </a:ext>
            </a:extLst>
          </p:cNvPr>
          <p:cNvSpPr/>
          <p:nvPr/>
        </p:nvSpPr>
        <p:spPr bwMode="auto">
          <a:xfrm>
            <a:off x="1593668" y="4764561"/>
            <a:ext cx="3865239" cy="8479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D573BF8A-708B-4980-BFD4-61F8BAE6AB94}"/>
              </a:ext>
            </a:extLst>
          </p:cNvPr>
          <p:cNvSpPr/>
          <p:nvPr/>
        </p:nvSpPr>
        <p:spPr bwMode="auto">
          <a:xfrm>
            <a:off x="7031163" y="4759398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:a16="http://schemas.microsoft.com/office/drawing/2014/main" id="{35300260-9F97-4AEC-BF06-21D54AFA9063}"/>
              </a:ext>
            </a:extLst>
          </p:cNvPr>
          <p:cNvSpPr/>
          <p:nvPr/>
        </p:nvSpPr>
        <p:spPr bwMode="auto">
          <a:xfrm>
            <a:off x="10029938" y="4764561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41797F7-E1F6-481C-9050-2711DE2ABF76}"/>
              </a:ext>
            </a:extLst>
          </p:cNvPr>
          <p:cNvGrpSpPr/>
          <p:nvPr/>
        </p:nvGrpSpPr>
        <p:grpSpPr>
          <a:xfrm>
            <a:off x="8918116" y="5884654"/>
            <a:ext cx="2707793" cy="261610"/>
            <a:chOff x="8832304" y="6154420"/>
            <a:chExt cx="2707793" cy="261610"/>
          </a:xfrm>
        </p:grpSpPr>
        <p:sp>
          <p:nvSpPr>
            <p:cNvPr id="44" name="矩形: 圆角 43">
              <a:extLst>
                <a:ext uri="{FF2B5EF4-FFF2-40B4-BE49-F238E27FC236}">
                  <a16:creationId xmlns:a16="http://schemas.microsoft.com/office/drawing/2014/main" id="{98A26B98-D1E7-49E7-80F6-E029F3CFA120}"/>
                </a:ext>
              </a:extLst>
            </p:cNvPr>
            <p:cNvSpPr/>
            <p:nvPr/>
          </p:nvSpPr>
          <p:spPr bwMode="auto">
            <a:xfrm>
              <a:off x="9360228" y="6254848"/>
              <a:ext cx="265074" cy="86130"/>
            </a:xfrm>
            <a:prstGeom prst="round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1D98ACBF-8170-4864-ABE3-FB8F638AB49E}"/>
                </a:ext>
              </a:extLst>
            </p:cNvPr>
            <p:cNvSpPr txBox="1"/>
            <p:nvPr/>
          </p:nvSpPr>
          <p:spPr>
            <a:xfrm>
              <a:off x="8832304" y="6154420"/>
              <a:ext cx="2707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>
                  <a:solidFill>
                    <a:schemeClr val="tx1"/>
                  </a:solidFill>
                </a:rPr>
                <a:t>Note:               Not parked on the subchannel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978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Detail 1. SP-based NPCA </a:t>
            </a:r>
            <a:r>
              <a:rPr lang="en-US" dirty="0"/>
              <a:t>Phase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each OBSS TWT Info detected by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1. AP announces </a:t>
            </a:r>
            <a:r>
              <a:rPr lang="en-GB" dirty="0">
                <a:solidFill>
                  <a:schemeClr val="tx1"/>
                </a:solidFill>
              </a:rPr>
              <a:t>an</a:t>
            </a:r>
            <a:r>
              <a:rPr lang="en-GB" dirty="0"/>
              <a:t> OBSS TWT Info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2. AP and non-AP STAs in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/>
              <a:t>BSS, park on a non-primary channel instead of the primary channel only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and non-AP STAs in </a:t>
            </a:r>
            <a:r>
              <a:rPr lang="en-GB" dirty="0">
                <a:solidFill>
                  <a:schemeClr val="tx1"/>
                </a:solidFill>
              </a:rPr>
              <a:t>a </a:t>
            </a:r>
            <a:r>
              <a:rPr lang="en-GB" dirty="0"/>
              <a:t>BSS automatically switch to the non-primary channel when an SP starts and automatically switch back to the primary channel when an SP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B773F05-2E97-455C-A3E3-4FA1236424C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805262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538E422-5432-4F7D-A47D-4766EFA4283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013176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770C7722-6DB4-4090-954A-DD8AE973C673}"/>
              </a:ext>
            </a:extLst>
          </p:cNvPr>
          <p:cNvSpPr/>
          <p:nvPr/>
        </p:nvSpPr>
        <p:spPr bwMode="auto">
          <a:xfrm>
            <a:off x="1481908" y="5514116"/>
            <a:ext cx="3543042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9C2C68D-2E6F-4389-AF8B-8B36D1A3739A}"/>
              </a:ext>
            </a:extLst>
          </p:cNvPr>
          <p:cNvSpPr txBox="1"/>
          <p:nvPr/>
        </p:nvSpPr>
        <p:spPr>
          <a:xfrm>
            <a:off x="412459" y="555874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4550088-8D85-423E-AF51-29D84CE98339}"/>
              </a:ext>
            </a:extLst>
          </p:cNvPr>
          <p:cNvSpPr txBox="1"/>
          <p:nvPr/>
        </p:nvSpPr>
        <p:spPr>
          <a:xfrm>
            <a:off x="283968" y="478234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连接符: 曲线 12">
            <a:extLst>
              <a:ext uri="{FF2B5EF4-FFF2-40B4-BE49-F238E27FC236}">
                <a16:creationId xmlns:a16="http://schemas.microsoft.com/office/drawing/2014/main" id="{9E30E7A3-7833-4AC0-94F6-3E294CBA166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288978" y="5299369"/>
            <a:ext cx="685125" cy="11731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2307D392-FE85-49C1-8FD6-D6C7300D8753}"/>
              </a:ext>
            </a:extLst>
          </p:cNvPr>
          <p:cNvSpPr txBox="1"/>
          <p:nvPr/>
        </p:nvSpPr>
        <p:spPr>
          <a:xfrm>
            <a:off x="5543953" y="5388194"/>
            <a:ext cx="2663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BSS switches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连接符: 曲线 14">
            <a:extLst>
              <a:ext uri="{FF2B5EF4-FFF2-40B4-BE49-F238E27FC236}">
                <a16:creationId xmlns:a16="http://schemas.microsoft.com/office/drawing/2014/main" id="{A02F84D8-CFCD-4701-9847-95CAE5903F98}"/>
              </a:ext>
            </a:extLst>
          </p:cNvPr>
          <p:cNvCxnSpPr/>
          <p:nvPr/>
        </p:nvCxnSpPr>
        <p:spPr bwMode="auto">
          <a:xfrm rot="16200000" flipH="1">
            <a:off x="9154224" y="5247745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AA7013F5-9413-4B70-BE5B-7C6731AD62B4}"/>
              </a:ext>
            </a:extLst>
          </p:cNvPr>
          <p:cNvSpPr txBox="1"/>
          <p:nvPr/>
        </p:nvSpPr>
        <p:spPr>
          <a:xfrm>
            <a:off x="9377225" y="5139924"/>
            <a:ext cx="2596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Switches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D3310194-06C8-4C9E-8529-DE91B1FC5583}"/>
              </a:ext>
            </a:extLst>
          </p:cNvPr>
          <p:cNvCxnSpPr/>
          <p:nvPr/>
        </p:nvCxnSpPr>
        <p:spPr bwMode="auto">
          <a:xfrm>
            <a:off x="5720814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4E6BD26-8257-49AB-A8B6-3CC8FA95D60A}"/>
              </a:ext>
            </a:extLst>
          </p:cNvPr>
          <p:cNvCxnSpPr/>
          <p:nvPr/>
        </p:nvCxnSpPr>
        <p:spPr bwMode="auto">
          <a:xfrm>
            <a:off x="9404125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3BA3856-4168-4B36-9295-CEBB23FADBAE}"/>
              </a:ext>
            </a:extLst>
          </p:cNvPr>
          <p:cNvCxnSpPr/>
          <p:nvPr/>
        </p:nvCxnSpPr>
        <p:spPr bwMode="auto">
          <a:xfrm>
            <a:off x="5720814" y="4594049"/>
            <a:ext cx="36833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24236D5F-00F1-42ED-84F8-C7F96A389122}"/>
              </a:ext>
            </a:extLst>
          </p:cNvPr>
          <p:cNvSpPr txBox="1"/>
          <p:nvPr/>
        </p:nvSpPr>
        <p:spPr>
          <a:xfrm>
            <a:off x="6972320" y="4313322"/>
            <a:ext cx="118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/>
                </a:solidFill>
              </a:rPr>
              <a:t>OBSS TWT SP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413836EE-E7A4-42D3-A49A-F4A4AD003056}"/>
              </a:ext>
            </a:extLst>
          </p:cNvPr>
          <p:cNvSpPr/>
          <p:nvPr/>
        </p:nvSpPr>
        <p:spPr bwMode="auto">
          <a:xfrm>
            <a:off x="5732558" y="4709797"/>
            <a:ext cx="3644667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DFEC6055-1186-4553-8F89-59DCF8F3140B}"/>
              </a:ext>
            </a:extLst>
          </p:cNvPr>
          <p:cNvSpPr/>
          <p:nvPr/>
        </p:nvSpPr>
        <p:spPr bwMode="auto">
          <a:xfrm>
            <a:off x="9431026" y="5505786"/>
            <a:ext cx="1633525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C08E9DB7-87DC-4140-B111-0DEECE08C7A8}"/>
              </a:ext>
            </a:extLst>
          </p:cNvPr>
          <p:cNvSpPr/>
          <p:nvPr/>
        </p:nvSpPr>
        <p:spPr bwMode="auto">
          <a:xfrm>
            <a:off x="1271463" y="5349500"/>
            <a:ext cx="4418733" cy="46166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400" dirty="0">
                <a:solidFill>
                  <a:schemeClr val="tx1"/>
                </a:solidFill>
              </a:rPr>
              <a:t> 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267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Detail 1-1. AP’s Announcement of OBSS TWT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collects OBSS TWT Info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Listening to OBSS’s beacon, 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Information exchange among multiple APs (Multi-AP co-</a:t>
            </a:r>
            <a:r>
              <a:rPr lang="en-GB" dirty="0">
                <a:solidFill>
                  <a:schemeClr val="tx1"/>
                </a:solidFill>
              </a:rPr>
              <a:t>operation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OBSS TWT Info is announced/broadcasted by AP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Modified current TWT element</a:t>
            </a:r>
            <a:r>
              <a:rPr lang="en-US" dirty="0"/>
              <a:t>, or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Defined OBSS TWT element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866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Legacy STAs in 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AP could explicitly notify </a:t>
            </a:r>
            <a:r>
              <a:rPr lang="en-GB" altLang="zh-CN" dirty="0">
                <a:solidFill>
                  <a:schemeClr val="tx1"/>
                </a:solidFill>
              </a:rPr>
              <a:t>legacy STAs</a:t>
            </a:r>
            <a:r>
              <a:rPr lang="en-GB" altLang="zh-CN" dirty="0"/>
              <a:t>, before switching to non-primary channel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Scaling: “Multiple BSSs are likely to switch to the same non-primary channel because of the same OBSS TWT”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They should contend on the non-primary channel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ETSI regulation: “primary channel cannot be changed more than once per second”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Primary channel is not changed while parking is changed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390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The idea of SP-based NPCA is introduced: </a:t>
            </a:r>
            <a:r>
              <a:rPr lang="en-GB" altLang="zh-CN" dirty="0">
                <a:solidFill>
                  <a:schemeClr val="tx1"/>
                </a:solidFill>
              </a:rPr>
              <a:t>A</a:t>
            </a:r>
            <a:r>
              <a:rPr lang="en-GB" altLang="zh-CN" dirty="0"/>
              <a:t> BSS parks on a non-primary channel during OBSS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AP and non-AP STAs in the BSS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to the non-primary channel when an OBSS TWT SP starts, and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back to the primary channel when the OBSS TWT SP ends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27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SP-based non-primary channel access</Template>
  <TotalTime>930</TotalTime>
  <Words>1053</Words>
  <Application>Microsoft Office PowerPoint</Application>
  <PresentationFormat>宽屏</PresentationFormat>
  <Paragraphs>181</Paragraphs>
  <Slides>11</Slides>
  <Notes>11</Notes>
  <HiddenSlides>1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主题​​</vt:lpstr>
      <vt:lpstr>Microsoft Word 97 - 2003 文档</vt:lpstr>
      <vt:lpstr>SP-based Non-Primary Channel Access</vt:lpstr>
      <vt:lpstr>Motivation</vt:lpstr>
      <vt:lpstr>Recap: TXOP-based NPCA</vt:lpstr>
      <vt:lpstr>Concept: SP-based NPCA</vt:lpstr>
      <vt:lpstr>Proposal</vt:lpstr>
      <vt:lpstr>Detail 1. SP-based NPCA Phase</vt:lpstr>
      <vt:lpstr>Detail 1-1. AP’s Announcement of OBSS TWT</vt:lpstr>
      <vt:lpstr>Discussions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SP-based Non-Primary Channel Access</dc:title>
  <dc:creator>zhaoyue (V)</dc:creator>
  <cp:keywords>doc.: IEEE 802.11-24/xxxxr0</cp:keywords>
  <cp:lastModifiedBy>zhaoyue (V)</cp:lastModifiedBy>
  <cp:revision>37</cp:revision>
  <cp:lastPrinted>1601-01-01T00:00:00Z</cp:lastPrinted>
  <dcterms:created xsi:type="dcterms:W3CDTF">2024-02-17T01:22:00Z</dcterms:created>
  <dcterms:modified xsi:type="dcterms:W3CDTF">2024-03-10T12:47:01Z</dcterms:modified>
  <cp:category>Yue Zhao,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(3)zfZP48V82zRRzFt3K5ssxI7O1AOdHjnFjtiwZzj6coDr9Z0WRYtLGkiW/aiDBaWSqWfBP17h
1xPNQN8FwBUAIlfEXXSnWqtRPyb/FbBTrpmWRK3buM8PjwDcltvHRVCW6O1D/VJaqH9RYv1K
dBDLlGUtxTm+8hFiJhUd/C8RtzGYS/58B9QIekYKI632MI45k5ZFLuC6itUqkF8eP33yEt4G
CekNk3p2b4cFfYMye9</vt:lpwstr>
  </property>
  <property fmtid="{D5CDD505-2E9C-101B-9397-08002B2CF9AE}" pid="3" name="_2015_ms_pID_7253431">
    <vt:lpwstr>D/82UzoHXJN3YPbMuwKWgVD8d1qHmKngDxjcX6uEXJWz1sCXQayMxU
bDmzpHVUZpDqMvZYvpKl+TR7e5IfQcvcIqpz/sa2lasppmAua2Y4F1R4YKR6xwiUw9B9oIYk
i8vTY4jWZNkcD5nTtNzUznBG9RSDbPHzMd3jXEVry0x5/3zbznXK5GAlWbWTU/L7oYau+5md
9JHomJURw+KoFbLVG1Bn+mCTWInWL5qvDXu0</vt:lpwstr>
  </property>
  <property fmtid="{D5CDD505-2E9C-101B-9397-08002B2CF9AE}" pid="4" name="_2015_ms_pID_7253432">
    <vt:lpwstr>Aj8RiBY6vI5N7COHYK3z+tw=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1709887543</vt:lpwstr>
  </property>
</Properties>
</file>