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393" r:id="rId3"/>
    <p:sldId id="395" r:id="rId4"/>
    <p:sldId id="396" r:id="rId5"/>
    <p:sldId id="397" r:id="rId6"/>
    <p:sldId id="398" r:id="rId7"/>
    <p:sldId id="381" r:id="rId8"/>
    <p:sldId id="382" r:id="rId9"/>
    <p:sldId id="26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0000FF"/>
    <a:srgbClr val="FF00FF"/>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0" autoAdjust="0"/>
    <p:restoredTop sz="87616" autoAdjust="0"/>
  </p:normalViewPr>
  <p:slideViewPr>
    <p:cSldViewPr>
      <p:cViewPr varScale="1">
        <p:scale>
          <a:sx n="96" d="100"/>
          <a:sy n="96" d="100"/>
        </p:scale>
        <p:origin x="115" y="70"/>
      </p:cViewPr>
      <p:guideLst>
        <p:guide orient="horz" pos="2160"/>
        <p:guide pos="3840"/>
      </p:guideLst>
    </p:cSldViewPr>
  </p:slideViewPr>
  <p:outlineViewPr>
    <p:cViewPr varScale="1">
      <p:scale>
        <a:sx n="170" d="200"/>
        <a:sy n="170" d="200"/>
      </p:scale>
      <p:origin x="0" y="-13856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2741"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March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Akira Kishida, NTT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March 2024</a:t>
            </a:r>
          </a:p>
        </p:txBody>
      </p:sp>
      <p:sp>
        <p:nvSpPr>
          <p:cNvPr id="6" name="Rectangle 6"/>
          <p:cNvSpPr>
            <a:spLocks noGrp="1" noChangeArrowheads="1"/>
          </p:cNvSpPr>
          <p:nvPr>
            <p:ph type="ftr"/>
          </p:nvPr>
        </p:nvSpPr>
        <p:spPr>
          <a:ln/>
        </p:spPr>
        <p:txBody>
          <a:bodyPr/>
          <a:lstStyle/>
          <a:p>
            <a:r>
              <a:rPr lang="en-US" dirty="0"/>
              <a:t>Akira Kishida, NTT</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March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055298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March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959887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March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499054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March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952816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March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699676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March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998773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March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898757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March 2024</a:t>
            </a:r>
          </a:p>
        </p:txBody>
      </p:sp>
      <p:sp>
        <p:nvSpPr>
          <p:cNvPr id="6" name="Rectangle 6"/>
          <p:cNvSpPr>
            <a:spLocks noGrp="1" noChangeArrowheads="1"/>
          </p:cNvSpPr>
          <p:nvPr>
            <p:ph type="ftr"/>
          </p:nvPr>
        </p:nvSpPr>
        <p:spPr>
          <a:ln/>
        </p:spPr>
        <p:txBody>
          <a:bodyPr/>
          <a:lstStyle/>
          <a:p>
            <a:r>
              <a:rPr lang="en-US" dirty="0"/>
              <a:t>Akira Kishida, NTT</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dirty="0"/>
              <a:t>March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Kishida, NTT</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dirty="0"/>
              <a:t>March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dirty="0"/>
              <a:t>March 2024</a:t>
            </a:r>
            <a:endParaRPr lang="en-GB" dirty="0"/>
          </a:p>
        </p:txBody>
      </p:sp>
      <p:sp>
        <p:nvSpPr>
          <p:cNvPr id="6" name="Footer Placeholder 5"/>
          <p:cNvSpPr>
            <a:spLocks noGrp="1"/>
          </p:cNvSpPr>
          <p:nvPr>
            <p:ph type="ftr" idx="11"/>
          </p:nvPr>
        </p:nvSpPr>
        <p:spPr/>
        <p:txBody>
          <a:bodyPr/>
          <a:lstStyle>
            <a:lvl1pPr>
              <a:defRPr/>
            </a:lvl1pPr>
          </a:lstStyle>
          <a:p>
            <a:r>
              <a:rPr lang="en-GB" dirty="0"/>
              <a:t>Akira Kishida, NTT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dirty="0"/>
              <a:t>March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Akira Kishida, NTT</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dirty="0"/>
              <a:t>March 2024</a:t>
            </a:r>
            <a:endParaRPr lang="en-GB" dirty="0"/>
          </a:p>
        </p:txBody>
      </p:sp>
      <p:sp>
        <p:nvSpPr>
          <p:cNvPr id="4" name="Footer Placeholder 3"/>
          <p:cNvSpPr>
            <a:spLocks noGrp="1"/>
          </p:cNvSpPr>
          <p:nvPr>
            <p:ph type="ftr" idx="11"/>
          </p:nvPr>
        </p:nvSpPr>
        <p:spPr/>
        <p:txBody>
          <a:bodyPr/>
          <a:lstStyle>
            <a:lvl1pPr>
              <a:defRPr/>
            </a:lvl1pPr>
          </a:lstStyle>
          <a:p>
            <a:r>
              <a:rPr lang="en-GB" dirty="0"/>
              <a:t>Akira Kishida, NTT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2024</a:t>
            </a:r>
            <a:endParaRPr lang="en-GB" dirty="0"/>
          </a:p>
        </p:txBody>
      </p:sp>
      <p:sp>
        <p:nvSpPr>
          <p:cNvPr id="3" name="Footer Placeholder 2"/>
          <p:cNvSpPr>
            <a:spLocks noGrp="1"/>
          </p:cNvSpPr>
          <p:nvPr>
            <p:ph type="ftr" idx="11"/>
          </p:nvPr>
        </p:nvSpPr>
        <p:spPr/>
        <p:txBody>
          <a:bodyPr/>
          <a:lstStyle>
            <a:lvl1pPr>
              <a:defRPr/>
            </a:lvl1pPr>
          </a:lstStyle>
          <a:p>
            <a:r>
              <a:rPr lang="en-GB" dirty="0"/>
              <a:t>Akira Kishida, NTT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March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March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Kishida, NTT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a:t>
            </a:r>
            <a:r>
              <a:rPr kumimoji="0" lang="en-US" altLang="ja-JP"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4</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t>
            </a:r>
            <a:r>
              <a:rPr kumimoji="0" lang="en-US" altLang="ja-JP"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0530</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88064"/>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3600" dirty="0"/>
              <a:t>Indication of 11bn Feature Set</a:t>
            </a:r>
            <a:endParaRPr lang="en-GB" sz="3600" dirty="0"/>
          </a:p>
        </p:txBody>
      </p:sp>
      <p:sp>
        <p:nvSpPr>
          <p:cNvPr id="3074" name="Rectangle 2"/>
          <p:cNvSpPr>
            <a:spLocks noGrp="1" noChangeArrowheads="1"/>
          </p:cNvSpPr>
          <p:nvPr>
            <p:ph type="subTitle" idx="1"/>
          </p:nvPr>
        </p:nvSpPr>
        <p:spPr>
          <a:xfrm>
            <a:off x="1828800" y="240986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2024-3-DD</a:t>
            </a:r>
          </a:p>
        </p:txBody>
      </p:sp>
      <p:sp>
        <p:nvSpPr>
          <p:cNvPr id="6" name="Date Placeholder 3"/>
          <p:cNvSpPr>
            <a:spLocks noGrp="1"/>
          </p:cNvSpPr>
          <p:nvPr>
            <p:ph type="dt" idx="10"/>
          </p:nvPr>
        </p:nvSpPr>
        <p:spPr/>
        <p:txBody>
          <a:bodyPr/>
          <a:lstStyle/>
          <a:p>
            <a:r>
              <a:rPr lang="en-US" dirty="0"/>
              <a:t>March 2024</a:t>
            </a:r>
            <a:endParaRPr lang="en-GB" dirty="0"/>
          </a:p>
        </p:txBody>
      </p:sp>
      <p:sp>
        <p:nvSpPr>
          <p:cNvPr id="7" name="Footer Placeholder 4"/>
          <p:cNvSpPr>
            <a:spLocks noGrp="1"/>
          </p:cNvSpPr>
          <p:nvPr>
            <p:ph type="ftr" idx="11"/>
          </p:nvPr>
        </p:nvSpPr>
        <p:spPr/>
        <p:txBody>
          <a:bodyPr/>
          <a:lstStyle/>
          <a:p>
            <a:r>
              <a:rPr lang="en-GB" dirty="0"/>
              <a:t>Akira Kishida, NTT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30990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 1"/>
          <p:cNvGraphicFramePr>
            <a:graphicFrameLocks noGrp="1"/>
          </p:cNvGraphicFramePr>
          <p:nvPr>
            <p:extLst>
              <p:ext uri="{D42A27DB-BD31-4B8C-83A1-F6EECF244321}">
                <p14:modId xmlns:p14="http://schemas.microsoft.com/office/powerpoint/2010/main" val="2459810135"/>
              </p:ext>
            </p:extLst>
          </p:nvPr>
        </p:nvGraphicFramePr>
        <p:xfrm>
          <a:off x="993775" y="3560346"/>
          <a:ext cx="10283825" cy="1483360"/>
        </p:xfrm>
        <a:graphic>
          <a:graphicData uri="http://schemas.openxmlformats.org/drawingml/2006/table">
            <a:tbl>
              <a:tblPr firstRow="1" bandRow="1">
                <a:tableStyleId>{5940675A-B579-460E-94D1-54222C63F5DA}</a:tableStyleId>
              </a:tblPr>
              <a:tblGrid>
                <a:gridCol w="2056765">
                  <a:extLst>
                    <a:ext uri="{9D8B030D-6E8A-4147-A177-3AD203B41FA5}">
                      <a16:colId xmlns:a16="http://schemas.microsoft.com/office/drawing/2014/main" val="937135860"/>
                    </a:ext>
                  </a:extLst>
                </a:gridCol>
                <a:gridCol w="1389276">
                  <a:extLst>
                    <a:ext uri="{9D8B030D-6E8A-4147-A177-3AD203B41FA5}">
                      <a16:colId xmlns:a16="http://schemas.microsoft.com/office/drawing/2014/main" val="771584542"/>
                    </a:ext>
                  </a:extLst>
                </a:gridCol>
                <a:gridCol w="2304256">
                  <a:extLst>
                    <a:ext uri="{9D8B030D-6E8A-4147-A177-3AD203B41FA5}">
                      <a16:colId xmlns:a16="http://schemas.microsoft.com/office/drawing/2014/main" val="4180048690"/>
                    </a:ext>
                  </a:extLst>
                </a:gridCol>
                <a:gridCol w="1800200">
                  <a:extLst>
                    <a:ext uri="{9D8B030D-6E8A-4147-A177-3AD203B41FA5}">
                      <a16:colId xmlns:a16="http://schemas.microsoft.com/office/drawing/2014/main" val="506998939"/>
                    </a:ext>
                  </a:extLst>
                </a:gridCol>
                <a:gridCol w="2733328">
                  <a:extLst>
                    <a:ext uri="{9D8B030D-6E8A-4147-A177-3AD203B41FA5}">
                      <a16:colId xmlns:a16="http://schemas.microsoft.com/office/drawing/2014/main" val="3696619972"/>
                    </a:ext>
                  </a:extLst>
                </a:gridCol>
              </a:tblGrid>
              <a:tr h="370840">
                <a:tc>
                  <a:txBody>
                    <a:bodyPr/>
                    <a:lstStyle/>
                    <a:p>
                      <a:r>
                        <a:rPr kumimoji="1" lang="en-US" altLang="ja-JP" b="1" dirty="0"/>
                        <a:t>Name</a:t>
                      </a:r>
                      <a:endParaRPr kumimoji="1" lang="ja-JP" altLang="en-US" b="1" dirty="0"/>
                    </a:p>
                  </a:txBody>
                  <a:tcPr/>
                </a:tc>
                <a:tc>
                  <a:txBody>
                    <a:bodyPr/>
                    <a:lstStyle/>
                    <a:p>
                      <a:r>
                        <a:rPr kumimoji="1" lang="en-US" altLang="ja-JP" b="1" dirty="0"/>
                        <a:t>Affiliations</a:t>
                      </a:r>
                      <a:endParaRPr kumimoji="1" lang="ja-JP" altLang="en-US" b="1" dirty="0"/>
                    </a:p>
                  </a:txBody>
                  <a:tcPr/>
                </a:tc>
                <a:tc>
                  <a:txBody>
                    <a:bodyPr/>
                    <a:lstStyle/>
                    <a:p>
                      <a:r>
                        <a:rPr kumimoji="1" lang="en-US" altLang="ja-JP" b="1" dirty="0"/>
                        <a:t>Address</a:t>
                      </a:r>
                      <a:endParaRPr kumimoji="1" lang="ja-JP" altLang="en-US" b="1" dirty="0"/>
                    </a:p>
                  </a:txBody>
                  <a:tcPr/>
                </a:tc>
                <a:tc>
                  <a:txBody>
                    <a:bodyPr/>
                    <a:lstStyle/>
                    <a:p>
                      <a:r>
                        <a:rPr kumimoji="1" lang="en-US" altLang="ja-JP" b="1" dirty="0"/>
                        <a:t>Phone</a:t>
                      </a:r>
                      <a:endParaRPr kumimoji="1" lang="ja-JP" altLang="en-US" b="1" dirty="0"/>
                    </a:p>
                  </a:txBody>
                  <a:tcPr/>
                </a:tc>
                <a:tc>
                  <a:txBody>
                    <a:bodyPr/>
                    <a:lstStyle/>
                    <a:p>
                      <a:r>
                        <a:rPr kumimoji="1" lang="en-US" altLang="ja-JP" b="1" dirty="0"/>
                        <a:t>e-mail</a:t>
                      </a:r>
                      <a:endParaRPr kumimoji="1" lang="ja-JP" altLang="en-US" b="1" dirty="0"/>
                    </a:p>
                  </a:txBody>
                  <a:tcPr/>
                </a:tc>
                <a:extLst>
                  <a:ext uri="{0D108BD9-81ED-4DB2-BD59-A6C34878D82A}">
                    <a16:rowId xmlns:a16="http://schemas.microsoft.com/office/drawing/2014/main" val="30430193"/>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Akira Kishida</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1-1, Hikarinooka Yokosuka-Shi, Kanagawa 239-0847, Japan</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+81-46-859-2093</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dirty="0">
                          <a:effectLst/>
                          <a:latin typeface="Times New Roman" panose="02020603050405020304" pitchFamily="18" charset="0"/>
                          <a:ea typeface="游明朝" panose="02020400000000000000" pitchFamily="18" charset="-128"/>
                        </a:rPr>
                        <a:t>akira.kishida@ntt.com</a:t>
                      </a: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42651209"/>
                  </a:ext>
                </a:extLst>
              </a:tr>
              <a:tr h="370840">
                <a:tc>
                  <a:txBody>
                    <a:bodyPr/>
                    <a:lstStyle/>
                    <a:p>
                      <a:pPr>
                        <a:spcAft>
                          <a:spcPts val="0"/>
                        </a:spcAft>
                      </a:pPr>
                      <a:r>
                        <a:rPr lang="en-US" sz="1600" dirty="0">
                          <a:effectLst/>
                          <a:latin typeface="Times New Roman" panose="02020603050405020304" pitchFamily="18" charset="0"/>
                          <a:ea typeface="游明朝" panose="02020400000000000000" pitchFamily="18" charset="-128"/>
                        </a:rPr>
                        <a:t>Yusuke </a:t>
                      </a:r>
                      <a:r>
                        <a:rPr lang="en-US" sz="1600" dirty="0" err="1">
                          <a:effectLst/>
                          <a:latin typeface="Times New Roman" panose="02020603050405020304" pitchFamily="18" charset="0"/>
                          <a:ea typeface="游明朝" panose="02020400000000000000" pitchFamily="18" charset="-128"/>
                        </a:rPr>
                        <a:t>Asai</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542630055"/>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Yasushi Takatori</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dirty="0">
                          <a:effectLst/>
                          <a:latin typeface="Times New Roman" panose="02020603050405020304" pitchFamily="18" charset="0"/>
                          <a:ea typeface="游明朝" panose="02020400000000000000" pitchFamily="18" charset="-128"/>
                        </a:rPr>
                        <a:t> </a:t>
                      </a: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244957289"/>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Introduction</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fontScale="85000" lnSpcReduction="2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In </a:t>
            </a:r>
            <a:r>
              <a:rPr lang="en-US" altLang="ja-JP" dirty="0" err="1">
                <a:solidFill>
                  <a:schemeClr val="tx1"/>
                </a:solidFill>
              </a:rPr>
              <a:t>TGbn</a:t>
            </a:r>
            <a:r>
              <a:rPr lang="en-US" altLang="ja-JP" dirty="0">
                <a:solidFill>
                  <a:schemeClr val="tx1"/>
                </a:solidFill>
              </a:rPr>
              <a:t>, various technologies, including coordination controls and supporting latency sensitive traffic technologies, are discussed to realize the scope of the project indicated in the PAR[1], and use cases in the CSD[2].</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e.g., Multi-AP coordination (coordinated R-TWT and coordinated TDMA, </a:t>
            </a:r>
            <a:r>
              <a:rPr lang="en-US" altLang="ja-JP" dirty="0" err="1">
                <a:solidFill>
                  <a:schemeClr val="tx1"/>
                </a:solidFill>
              </a:rPr>
              <a:t>etc</a:t>
            </a:r>
            <a:r>
              <a:rPr lang="en-US" altLang="ja-JP" dirty="0">
                <a:solidFill>
                  <a:schemeClr val="tx1"/>
                </a:solidFill>
              </a:rPr>
              <a:t>) [3]-[12], preemption for sporadic latency sensitive traffic support[13][14].</a:t>
            </a:r>
          </a:p>
          <a:p>
            <a:pPr>
              <a:lnSpc>
                <a:spcPct val="120000"/>
              </a:lnSpc>
              <a:spcBef>
                <a:spcPts val="200"/>
              </a:spcBef>
              <a:spcAft>
                <a:spcPts val="200"/>
              </a:spcAft>
              <a:buFont typeface="Arial" panose="020B0604020202020204" pitchFamily="34" charset="0"/>
              <a:buChar char="•"/>
            </a:pPr>
            <a:endParaRPr lang="en-US" altLang="ja-JP" sz="60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The effectiveness of those technologies depends on the operating use case because the reliability requirement is different according to each use case[15][16].</a:t>
            </a:r>
          </a:p>
          <a:p>
            <a:pPr lvl="1">
              <a:lnSpc>
                <a:spcPct val="120000"/>
              </a:lnSpc>
              <a:spcBef>
                <a:spcPts val="200"/>
              </a:spcBef>
              <a:spcAft>
                <a:spcPts val="200"/>
              </a:spcAft>
              <a:buFont typeface="Arial" panose="020B0604020202020204" pitchFamily="34" charset="0"/>
              <a:buChar char="•"/>
            </a:pPr>
            <a:r>
              <a:rPr lang="en-US" altLang="ja-JP" sz="2000" b="0" dirty="0">
                <a:solidFill>
                  <a:schemeClr val="tx1"/>
                </a:solidFill>
              </a:rPr>
              <a:t>Managed network architecture[17] will provide AP-centric scheduled operations suitable for private networks.</a:t>
            </a:r>
          </a:p>
          <a:p>
            <a:pPr lvl="1">
              <a:lnSpc>
                <a:spcPct val="120000"/>
              </a:lnSpc>
              <a:spcBef>
                <a:spcPts val="200"/>
              </a:spcBef>
              <a:spcAft>
                <a:spcPts val="200"/>
              </a:spcAft>
              <a:buFont typeface="Arial" panose="020B0604020202020204" pitchFamily="34" charset="0"/>
              <a:buChar char="•"/>
            </a:pPr>
            <a:r>
              <a:rPr lang="en-US" altLang="ja-JP" sz="2000" b="0" dirty="0">
                <a:solidFill>
                  <a:schemeClr val="tx1"/>
                </a:solidFill>
              </a:rPr>
              <a:t>Also, features supporting latency sensitive traffic will be essential, especially in specific use cases such as industrial automation[18].</a:t>
            </a:r>
          </a:p>
          <a:p>
            <a:pPr lvl="1">
              <a:lnSpc>
                <a:spcPct val="120000"/>
              </a:lnSpc>
              <a:spcBef>
                <a:spcPts val="200"/>
              </a:spcBef>
              <a:spcAft>
                <a:spcPts val="200"/>
              </a:spcAft>
              <a:buFont typeface="Arial" panose="020B0604020202020204" pitchFamily="34" charset="0"/>
              <a:buChar char="•"/>
            </a:pPr>
            <a:endParaRPr lang="en-US" altLang="ja-JP" sz="60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Therefore, we discuss the features of indication of a set of 11bn features and parameters according to the use case.</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737112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Application of 11bn technologies according to use cases and requirements</a:t>
            </a:r>
            <a:endParaRPr kumimoji="1" lang="ja-JP" altLang="en-US" dirty="0"/>
          </a:p>
        </p:txBody>
      </p:sp>
      <p:sp>
        <p:nvSpPr>
          <p:cNvPr id="3" name="コンテンツ プレースホルダー 2"/>
          <p:cNvSpPr>
            <a:spLocks noGrp="1"/>
          </p:cNvSpPr>
          <p:nvPr>
            <p:ph idx="1"/>
          </p:nvPr>
        </p:nvSpPr>
        <p:spPr>
          <a:xfrm>
            <a:off x="914401" y="1981201"/>
            <a:ext cx="10582199" cy="4494213"/>
          </a:xfrm>
        </p:spPr>
        <p:txBody>
          <a:bodyPr>
            <a:normAutofit/>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What 11bn technologies should be applied depends on the requirements of each use case.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11bn technologies do not simply enhance throughput different from previous primal standards.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It depends on the requirements of the use case whether supporting latency sensitive traffic (periodic or sporadic) or applying coordination controls is needed.</a:t>
            </a:r>
          </a:p>
          <a:p>
            <a:pPr lvl="2">
              <a:lnSpc>
                <a:spcPct val="120000"/>
              </a:lnSpc>
              <a:spcBef>
                <a:spcPts val="0"/>
              </a:spcBef>
              <a:spcAft>
                <a:spcPts val="200"/>
              </a:spcAft>
              <a:buFont typeface="Arial" panose="020B0604020202020204" pitchFamily="34" charset="0"/>
              <a:buChar char="•"/>
            </a:pPr>
            <a:r>
              <a:rPr lang="en-US" altLang="ja-JP" dirty="0">
                <a:solidFill>
                  <a:schemeClr val="tx1"/>
                </a:solidFill>
              </a:rPr>
              <a:t>For example, proactive coordination or latency improvement controls can be operated in private networks where the area owner exists (e.g., enterprise or industrial automation use cases) and refrain from using those controls in public networks.</a:t>
            </a:r>
          </a:p>
          <a:p>
            <a:pPr lvl="2">
              <a:lnSpc>
                <a:spcPct val="120000"/>
              </a:lnSpc>
              <a:spcBef>
                <a:spcPts val="0"/>
              </a:spcBef>
              <a:spcAft>
                <a:spcPts val="200"/>
              </a:spcAft>
              <a:buFont typeface="Arial" panose="020B0604020202020204" pitchFamily="34" charset="0"/>
              <a:buChar char="•"/>
            </a:pPr>
            <a:endParaRPr lang="en-US" altLang="ja-JP" sz="500" dirty="0">
              <a:solidFill>
                <a:schemeClr val="tx1"/>
              </a:solidFill>
            </a:endParaRPr>
          </a:p>
          <a:p>
            <a:pPr>
              <a:lnSpc>
                <a:spcPct val="120000"/>
              </a:lnSpc>
              <a:spcBef>
                <a:spcPts val="0"/>
              </a:spcBef>
              <a:spcAft>
                <a:spcPts val="200"/>
              </a:spcAft>
              <a:buFont typeface="Arial" panose="020B0604020202020204" pitchFamily="34" charset="0"/>
              <a:buChar char="•"/>
            </a:pPr>
            <a:r>
              <a:rPr lang="en-US" altLang="ja-JP" dirty="0">
                <a:solidFill>
                  <a:schemeClr val="tx1"/>
                </a:solidFill>
              </a:rPr>
              <a:t>Knowing what features will be operated would help to control appropriate 11bn technologies.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647091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Indication of capabilities and issues</a:t>
            </a:r>
          </a:p>
        </p:txBody>
      </p:sp>
      <p:sp>
        <p:nvSpPr>
          <p:cNvPr id="3" name="コンテンツ プレースホルダー 2"/>
          <p:cNvSpPr>
            <a:spLocks noGrp="1"/>
          </p:cNvSpPr>
          <p:nvPr>
            <p:ph idx="1"/>
          </p:nvPr>
        </p:nvSpPr>
        <p:spPr>
          <a:xfrm>
            <a:off x="914401" y="1981201"/>
            <a:ext cx="10361084" cy="4494213"/>
          </a:xfrm>
        </p:spPr>
        <p:txBody>
          <a:bodyPr>
            <a:normAutofit fontScale="85000" lnSpcReduction="1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Various information elements in management frames, such as Beacon, Probe Request, and Probe Response frames indicate the capabilities of supporting features.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More features are defined in a new standard, and more information elements are created and included in management frames.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This results in the bloating of management frames.</a:t>
            </a:r>
          </a:p>
          <a:p>
            <a:pPr>
              <a:lnSpc>
                <a:spcPct val="120000"/>
              </a:lnSpc>
              <a:spcBef>
                <a:spcPts val="200"/>
              </a:spcBef>
              <a:spcAft>
                <a:spcPts val="200"/>
              </a:spcAft>
              <a:buFont typeface="Arial" panose="020B0604020202020204" pitchFamily="34" charset="0"/>
              <a:buChar char="•"/>
            </a:pPr>
            <a:endParaRPr lang="en-US" altLang="ja-JP" sz="60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Capabilities do not signify what features are operated in the BSS.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For example, though supporting Multi-AP coordination is indicated, any coordination control might not actually be operated if there is no necessity for the coordination.</a:t>
            </a:r>
          </a:p>
          <a:p>
            <a:pPr lvl="2">
              <a:lnSpc>
                <a:spcPct val="120000"/>
              </a:lnSpc>
              <a:spcBef>
                <a:spcPts val="200"/>
              </a:spcBef>
              <a:spcAft>
                <a:spcPts val="200"/>
              </a:spcAft>
              <a:buFont typeface="Arial" panose="020B0604020202020204" pitchFamily="34" charset="0"/>
              <a:buChar char="•"/>
            </a:pPr>
            <a:endParaRPr lang="en-US" altLang="ja-JP" sz="50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If features and parameters to be operated are indicated as a feature set, efficient use of 11bn technologies could be achieved.</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For example, an AP can avoid the channel(s) or link(s) that other BSS operates latency sensitive traffic feature set.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2135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Indication of the operating 11bn features and parameters</a:t>
            </a:r>
            <a:endParaRPr kumimoji="1" lang="ja-JP" altLang="en-US" dirty="0"/>
          </a:p>
        </p:txBody>
      </p:sp>
      <p:sp>
        <p:nvSpPr>
          <p:cNvPr id="3" name="コンテンツ プレースホルダー 2"/>
          <p:cNvSpPr>
            <a:spLocks noGrp="1"/>
          </p:cNvSpPr>
          <p:nvPr>
            <p:ph idx="1"/>
          </p:nvPr>
        </p:nvSpPr>
        <p:spPr>
          <a:xfrm>
            <a:off x="914401" y="1981201"/>
            <a:ext cx="10361084" cy="2671935"/>
          </a:xfrm>
        </p:spPr>
        <p:txBody>
          <a:bodyPr>
            <a:normAutofit fontScale="70000" lnSpcReduction="2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Rather than individually indicating the operating information for each feature, it is preferable to indicate an index defining a set of features to be operated.</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Indicating each operating feature in addition to capabilities individually will increase information and result in the bloating of management frames.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Defining features included in a feature set for each index is a future discussion item in </a:t>
            </a:r>
            <a:r>
              <a:rPr lang="en-US" altLang="ja-JP" dirty="0" err="1">
                <a:solidFill>
                  <a:schemeClr val="tx1"/>
                </a:solidFill>
              </a:rPr>
              <a:t>TGbn</a:t>
            </a:r>
            <a:r>
              <a:rPr lang="en-US" altLang="ja-JP" dirty="0">
                <a:solidFill>
                  <a:schemeClr val="tx1"/>
                </a:solidFill>
              </a:rPr>
              <a:t>.</a:t>
            </a:r>
          </a:p>
          <a:p>
            <a:pPr lvl="1">
              <a:lnSpc>
                <a:spcPct val="120000"/>
              </a:lnSpc>
              <a:spcBef>
                <a:spcPts val="200"/>
              </a:spcBef>
              <a:spcAft>
                <a:spcPts val="200"/>
              </a:spcAft>
              <a:buFont typeface="Arial" panose="020B0604020202020204" pitchFamily="34" charset="0"/>
              <a:buChar char="•"/>
            </a:pPr>
            <a:endParaRPr lang="en-US" altLang="ja-JP" sz="60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The operating use case could be utilized as an index for the feature set.</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By indicating the operating use cases as an index, AP(s) and STA(s) can set features and parameters that should be operated.</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There is room for consideration of other methods to indicate the operating features in </a:t>
            </a:r>
            <a:r>
              <a:rPr lang="en-US" altLang="ja-JP" dirty="0" err="1">
                <a:solidFill>
                  <a:schemeClr val="tx1"/>
                </a:solidFill>
              </a:rPr>
              <a:t>TGbn</a:t>
            </a:r>
            <a:r>
              <a:rPr lang="en-US" altLang="ja-JP" dirty="0">
                <a:solidFill>
                  <a:schemeClr val="tx1"/>
                </a:solidFill>
              </a:rPr>
              <a:t>.</a:t>
            </a:r>
          </a:p>
          <a:p>
            <a:pPr lvl="1">
              <a:lnSpc>
                <a:spcPct val="120000"/>
              </a:lnSpc>
              <a:spcBef>
                <a:spcPts val="200"/>
              </a:spcBef>
              <a:spcAft>
                <a:spcPts val="200"/>
              </a:spcAft>
              <a:buFont typeface="Arial" panose="020B0604020202020204" pitchFamily="34" charset="0"/>
              <a:buChar char="•"/>
            </a:pPr>
            <a:endParaRPr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2024</a:t>
            </a:r>
            <a:endParaRPr lang="en-GB" dirty="0"/>
          </a:p>
        </p:txBody>
      </p:sp>
      <p:sp>
        <p:nvSpPr>
          <p:cNvPr id="7" name="矢印: 右 6">
            <a:extLst>
              <a:ext uri="{FF2B5EF4-FFF2-40B4-BE49-F238E27FC236}">
                <a16:creationId xmlns:a16="http://schemas.microsoft.com/office/drawing/2014/main" id="{5C325907-5FA6-7FC6-0F34-9294CAAE1502}"/>
              </a:ext>
            </a:extLst>
          </p:cNvPr>
          <p:cNvSpPr/>
          <p:nvPr/>
        </p:nvSpPr>
        <p:spPr bwMode="auto">
          <a:xfrm>
            <a:off x="3389700" y="5148796"/>
            <a:ext cx="366599" cy="731781"/>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四角形吹き出し 11">
            <a:extLst>
              <a:ext uri="{FF2B5EF4-FFF2-40B4-BE49-F238E27FC236}">
                <a16:creationId xmlns:a16="http://schemas.microsoft.com/office/drawing/2014/main" id="{B1264A28-3264-5F89-4DCE-762A281656D9}"/>
              </a:ext>
            </a:extLst>
          </p:cNvPr>
          <p:cNvSpPr/>
          <p:nvPr/>
        </p:nvSpPr>
        <p:spPr>
          <a:xfrm>
            <a:off x="551385" y="4864069"/>
            <a:ext cx="2847598" cy="1301235"/>
          </a:xfrm>
          <a:prstGeom prst="rect">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108000" tIns="108000" rIns="108000" bIns="10800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ts val="1800"/>
              </a:lnSpc>
              <a:spcBef>
                <a:spcPts val="600"/>
              </a:spcBef>
            </a:pPr>
            <a:r>
              <a:rPr kumimoji="1" lang="en-US" altLang="ja-JP" sz="1400" b="1" dirty="0">
                <a:solidFill>
                  <a:schemeClr val="tx1"/>
                </a:solidFill>
                <a:ea typeface="Meiryo UI" panose="020B0604030504040204" pitchFamily="50" charset="-128"/>
              </a:rPr>
              <a:t>Step 1: </a:t>
            </a:r>
            <a:r>
              <a:rPr kumimoji="1" lang="en-US" altLang="ja-JP" sz="1400" dirty="0">
                <a:solidFill>
                  <a:schemeClr val="tx1"/>
                </a:solidFill>
                <a:ea typeface="Meiryo UI" panose="020B0604030504040204" pitchFamily="50" charset="-128"/>
              </a:rPr>
              <a:t>Indicate the index (use case)  that will be operated in the BSS.</a:t>
            </a:r>
          </a:p>
          <a:p>
            <a:pPr>
              <a:lnSpc>
                <a:spcPts val="2200"/>
              </a:lnSpc>
              <a:spcBef>
                <a:spcPts val="600"/>
              </a:spcBef>
            </a:pPr>
            <a:r>
              <a:rPr kumimoji="1" lang="en-US" altLang="ja-JP" sz="1600" b="1" dirty="0">
                <a:solidFill>
                  <a:srgbClr val="FF0000"/>
                </a:solidFill>
                <a:ea typeface="Meiryo UI" panose="020B0604030504040204" pitchFamily="50" charset="-128"/>
              </a:rPr>
              <a:t>e.g., </a:t>
            </a:r>
            <a:r>
              <a:rPr kumimoji="1" lang="en-US" altLang="ja-JP" sz="1600" b="1" dirty="0" err="1">
                <a:solidFill>
                  <a:srgbClr val="FF0000"/>
                </a:solidFill>
                <a:ea typeface="Meiryo UI" panose="020B0604030504040204" pitchFamily="50" charset="-128"/>
              </a:rPr>
              <a:t>No.x</a:t>
            </a:r>
            <a:r>
              <a:rPr kumimoji="1" lang="en-US" altLang="ja-JP" sz="1600" b="1" dirty="0">
                <a:solidFill>
                  <a:srgbClr val="FF0000"/>
                </a:solidFill>
                <a:ea typeface="Meiryo UI" panose="020B0604030504040204" pitchFamily="50" charset="-128"/>
              </a:rPr>
              <a:t>: Factory and Industrial</a:t>
            </a:r>
            <a:endParaRPr kumimoji="1" lang="ja-JP" altLang="en-US" sz="1600" b="1" dirty="0">
              <a:solidFill>
                <a:srgbClr val="FF0000"/>
              </a:solidFill>
              <a:ea typeface="Meiryo UI" panose="020B0604030504040204" pitchFamily="50" charset="-128"/>
            </a:endParaRPr>
          </a:p>
        </p:txBody>
      </p:sp>
      <p:sp>
        <p:nvSpPr>
          <p:cNvPr id="9" name="四角形吹き出し 11">
            <a:extLst>
              <a:ext uri="{FF2B5EF4-FFF2-40B4-BE49-F238E27FC236}">
                <a16:creationId xmlns:a16="http://schemas.microsoft.com/office/drawing/2014/main" id="{82A65A78-B32D-6378-F521-79C780E8AD8E}"/>
              </a:ext>
            </a:extLst>
          </p:cNvPr>
          <p:cNvSpPr/>
          <p:nvPr/>
        </p:nvSpPr>
        <p:spPr>
          <a:xfrm>
            <a:off x="551383" y="4576037"/>
            <a:ext cx="2843681" cy="288032"/>
          </a:xfrm>
          <a:prstGeom prst="rect">
            <a:avLst/>
          </a:prstGeom>
          <a:solidFill>
            <a:srgbClr val="FFC000"/>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108000" tIns="108000" rIns="108000" bIns="10800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lnSpc>
                <a:spcPts val="1000"/>
              </a:lnSpc>
            </a:pPr>
            <a:r>
              <a:rPr kumimoji="1" lang="en-US" altLang="ja-JP" sz="1600" b="1" dirty="0">
                <a:solidFill>
                  <a:schemeClr val="tx1"/>
                </a:solidFill>
                <a:ea typeface="Meiryo UI" panose="020B0604030504040204" pitchFamily="50" charset="-128"/>
              </a:rPr>
              <a:t>Indication</a:t>
            </a:r>
            <a:endParaRPr kumimoji="1" lang="ja-JP" altLang="en-US" sz="2000" b="1" dirty="0">
              <a:solidFill>
                <a:schemeClr val="tx1"/>
              </a:solidFill>
              <a:ea typeface="Meiryo UI" panose="020B0604030504040204" pitchFamily="50" charset="-128"/>
            </a:endParaRPr>
          </a:p>
        </p:txBody>
      </p:sp>
      <p:sp>
        <p:nvSpPr>
          <p:cNvPr id="10" name="四角形吹き出し 11">
            <a:extLst>
              <a:ext uri="{FF2B5EF4-FFF2-40B4-BE49-F238E27FC236}">
                <a16:creationId xmlns:a16="http://schemas.microsoft.com/office/drawing/2014/main" id="{44E6F0BE-D86C-3A29-4BCC-8988AFC274F5}"/>
              </a:ext>
            </a:extLst>
          </p:cNvPr>
          <p:cNvSpPr/>
          <p:nvPr/>
        </p:nvSpPr>
        <p:spPr>
          <a:xfrm>
            <a:off x="3756263" y="4864069"/>
            <a:ext cx="2795678" cy="1301235"/>
          </a:xfrm>
          <a:prstGeom prst="rect">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108000" tIns="108000" rIns="108000" bIns="10800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ts val="1800"/>
              </a:lnSpc>
              <a:spcAft>
                <a:spcPts val="0"/>
              </a:spcAft>
            </a:pPr>
            <a:r>
              <a:rPr kumimoji="1" lang="en-US" altLang="ja-JP" sz="1400" b="1" dirty="0">
                <a:solidFill>
                  <a:schemeClr val="tx1"/>
                </a:solidFill>
                <a:ea typeface="Meiryo UI" panose="020B0604030504040204" pitchFamily="50" charset="-128"/>
              </a:rPr>
              <a:t>Step 2: </a:t>
            </a:r>
            <a:r>
              <a:rPr kumimoji="1" lang="en-US" altLang="ja-JP" sz="1400" dirty="0">
                <a:solidFill>
                  <a:schemeClr val="tx1"/>
                </a:solidFill>
                <a:ea typeface="Meiryo UI" panose="020B0604030504040204" pitchFamily="50" charset="-128"/>
              </a:rPr>
              <a:t>Specify the operating feature set and its parameters designated by the index.</a:t>
            </a:r>
            <a:br>
              <a:rPr kumimoji="1" lang="en-US" altLang="ja-JP" sz="1400" dirty="0">
                <a:solidFill>
                  <a:schemeClr val="tx1"/>
                </a:solidFill>
                <a:ea typeface="Meiryo UI" panose="020B0604030504040204" pitchFamily="50" charset="-128"/>
              </a:rPr>
            </a:br>
            <a:r>
              <a:rPr kumimoji="1" lang="en-US" altLang="ja-JP" sz="1600" b="1" dirty="0">
                <a:solidFill>
                  <a:srgbClr val="FF0000"/>
                </a:solidFill>
                <a:ea typeface="Meiryo UI" panose="020B0604030504040204" pitchFamily="50" charset="-128"/>
              </a:rPr>
              <a:t>e.g., C-RTWT, C-TDMA, Preemption, TXOP sharing…</a:t>
            </a:r>
            <a:endParaRPr kumimoji="1" lang="ja-JP" altLang="en-US" sz="1600" b="1" dirty="0">
              <a:solidFill>
                <a:srgbClr val="FF0000"/>
              </a:solidFill>
              <a:ea typeface="Meiryo UI" panose="020B0604030504040204" pitchFamily="50" charset="-128"/>
            </a:endParaRPr>
          </a:p>
          <a:p>
            <a:pPr>
              <a:lnSpc>
                <a:spcPts val="1800"/>
              </a:lnSpc>
            </a:pPr>
            <a:endParaRPr kumimoji="1" lang="en-US" altLang="ja-JP" sz="1400" dirty="0">
              <a:solidFill>
                <a:schemeClr val="tx1"/>
              </a:solidFill>
              <a:ea typeface="Meiryo UI" panose="020B0604030504040204" pitchFamily="50" charset="-128"/>
            </a:endParaRPr>
          </a:p>
        </p:txBody>
      </p:sp>
      <p:sp>
        <p:nvSpPr>
          <p:cNvPr id="11" name="四角形吹き出し 11">
            <a:extLst>
              <a:ext uri="{FF2B5EF4-FFF2-40B4-BE49-F238E27FC236}">
                <a16:creationId xmlns:a16="http://schemas.microsoft.com/office/drawing/2014/main" id="{12D77D47-DA93-D188-006A-7720D507EC45}"/>
              </a:ext>
            </a:extLst>
          </p:cNvPr>
          <p:cNvSpPr/>
          <p:nvPr/>
        </p:nvSpPr>
        <p:spPr>
          <a:xfrm>
            <a:off x="6923491" y="4864069"/>
            <a:ext cx="4713196" cy="1301235"/>
          </a:xfrm>
          <a:prstGeom prst="rect">
            <a:avLst/>
          </a:prstGeom>
          <a:solidFill>
            <a:schemeClr val="accent5">
              <a:lumMod val="20000"/>
              <a:lumOff val="80000"/>
            </a:schemeClr>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0" tIns="108000" rIns="108000" bIns="10800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ts val="1800"/>
              </a:lnSpc>
            </a:pPr>
            <a:r>
              <a:rPr kumimoji="1" lang="en-US" altLang="ja-JP" sz="1600" b="1" dirty="0">
                <a:solidFill>
                  <a:schemeClr val="tx1"/>
                </a:solidFill>
                <a:ea typeface="Meiryo UI" panose="020B0604030504040204" pitchFamily="50" charset="-128"/>
              </a:rPr>
              <a:t>Step 3: </a:t>
            </a:r>
            <a:r>
              <a:rPr kumimoji="1" lang="en-US" altLang="ja-JP" sz="1600" dirty="0">
                <a:solidFill>
                  <a:schemeClr val="tx1"/>
                </a:solidFill>
                <a:ea typeface="Meiryo UI" panose="020B0604030504040204" pitchFamily="50" charset="-128"/>
              </a:rPr>
              <a:t>Notify the information of the index (use case).</a:t>
            </a:r>
          </a:p>
          <a:p>
            <a:pPr marL="285750" indent="-285750">
              <a:lnSpc>
                <a:spcPts val="1800"/>
              </a:lnSpc>
              <a:spcBef>
                <a:spcPts val="600"/>
              </a:spcBef>
              <a:buFontTx/>
              <a:buChar char="-"/>
            </a:pPr>
            <a:r>
              <a:rPr kumimoji="1" lang="en-US" altLang="ja-JP" sz="1600" b="1" dirty="0">
                <a:solidFill>
                  <a:srgbClr val="FF0000"/>
                </a:solidFill>
                <a:ea typeface="Meiryo UI" panose="020B0604030504040204" pitchFamily="50" charset="-128"/>
              </a:rPr>
              <a:t>Associated STAs can decide the operating  feature set based on the information.</a:t>
            </a:r>
          </a:p>
          <a:p>
            <a:pPr marL="285750" indent="-285750">
              <a:lnSpc>
                <a:spcPts val="1800"/>
              </a:lnSpc>
              <a:spcBef>
                <a:spcPts val="600"/>
              </a:spcBef>
              <a:buFontTx/>
              <a:buChar char="-"/>
            </a:pPr>
            <a:r>
              <a:rPr kumimoji="1" lang="en-US" altLang="ja-JP" sz="1600" b="1" dirty="0">
                <a:solidFill>
                  <a:srgbClr val="FF0000"/>
                </a:solidFill>
                <a:ea typeface="Meiryo UI" panose="020B0604030504040204" pitchFamily="50" charset="-128"/>
              </a:rPr>
              <a:t>Others can know what features will be operated.</a:t>
            </a:r>
            <a:br>
              <a:rPr kumimoji="1" lang="en-US" altLang="ja-JP" sz="1600" b="1" dirty="0">
                <a:solidFill>
                  <a:srgbClr val="FF0000"/>
                </a:solidFill>
                <a:ea typeface="Meiryo UI" panose="020B0604030504040204" pitchFamily="50" charset="-128"/>
              </a:rPr>
            </a:br>
            <a:endParaRPr kumimoji="1" lang="en-US" altLang="ja-JP" sz="1600" b="1" dirty="0">
              <a:solidFill>
                <a:srgbClr val="FF0000"/>
              </a:solidFill>
              <a:ea typeface="Meiryo UI" panose="020B0604030504040204" pitchFamily="50" charset="-128"/>
            </a:endParaRPr>
          </a:p>
        </p:txBody>
      </p:sp>
      <p:sp>
        <p:nvSpPr>
          <p:cNvPr id="12" name="四角形吹き出し 11">
            <a:extLst>
              <a:ext uri="{FF2B5EF4-FFF2-40B4-BE49-F238E27FC236}">
                <a16:creationId xmlns:a16="http://schemas.microsoft.com/office/drawing/2014/main" id="{60127F28-22BC-515D-87CE-B6351887D6B6}"/>
              </a:ext>
            </a:extLst>
          </p:cNvPr>
          <p:cNvSpPr/>
          <p:nvPr/>
        </p:nvSpPr>
        <p:spPr>
          <a:xfrm>
            <a:off x="6923489" y="4576037"/>
            <a:ext cx="4713195" cy="288032"/>
          </a:xfrm>
          <a:prstGeom prst="rect">
            <a:avLst/>
          </a:prstGeom>
          <a:solidFill>
            <a:schemeClr val="accent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0" tIns="108000" rIns="108000" bIns="10800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lnSpc>
                <a:spcPts val="1000"/>
              </a:lnSpc>
            </a:pPr>
            <a:r>
              <a:rPr kumimoji="1" lang="en-US" altLang="ja-JP" sz="1600" b="1" dirty="0">
                <a:solidFill>
                  <a:schemeClr val="tx1"/>
                </a:solidFill>
                <a:ea typeface="Meiryo UI" panose="020B0604030504040204" pitchFamily="50" charset="-128"/>
              </a:rPr>
              <a:t>Notification</a:t>
            </a:r>
            <a:endParaRPr kumimoji="1" lang="ja-JP" altLang="en-US" sz="2000" b="1" dirty="0">
              <a:solidFill>
                <a:schemeClr val="tx1"/>
              </a:solidFill>
              <a:ea typeface="Meiryo UI" panose="020B0604030504040204" pitchFamily="50" charset="-128"/>
            </a:endParaRPr>
          </a:p>
        </p:txBody>
      </p:sp>
      <p:sp>
        <p:nvSpPr>
          <p:cNvPr id="13" name="矢印: 右 12">
            <a:extLst>
              <a:ext uri="{FF2B5EF4-FFF2-40B4-BE49-F238E27FC236}">
                <a16:creationId xmlns:a16="http://schemas.microsoft.com/office/drawing/2014/main" id="{57088E9A-7CB3-5492-7240-6D794BAB3C18}"/>
              </a:ext>
            </a:extLst>
          </p:cNvPr>
          <p:cNvSpPr/>
          <p:nvPr/>
        </p:nvSpPr>
        <p:spPr bwMode="auto">
          <a:xfrm>
            <a:off x="6556887" y="5148796"/>
            <a:ext cx="366599" cy="731781"/>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四角形吹き出し 11">
            <a:extLst>
              <a:ext uri="{FF2B5EF4-FFF2-40B4-BE49-F238E27FC236}">
                <a16:creationId xmlns:a16="http://schemas.microsoft.com/office/drawing/2014/main" id="{ABE3756A-393E-8022-C2E6-754CCA9320FD}"/>
              </a:ext>
            </a:extLst>
          </p:cNvPr>
          <p:cNvSpPr/>
          <p:nvPr/>
        </p:nvSpPr>
        <p:spPr>
          <a:xfrm>
            <a:off x="3756264" y="4576037"/>
            <a:ext cx="2795677" cy="288032"/>
          </a:xfrm>
          <a:prstGeom prst="rect">
            <a:avLst/>
          </a:prstGeom>
          <a:solidFill>
            <a:srgbClr val="FFC000"/>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108000" tIns="108000" rIns="108000" bIns="10800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lnSpc>
                <a:spcPts val="1000"/>
              </a:lnSpc>
            </a:pPr>
            <a:r>
              <a:rPr kumimoji="1" lang="en-US" altLang="ja-JP" sz="1600" b="1" dirty="0">
                <a:solidFill>
                  <a:schemeClr val="tx1"/>
                </a:solidFill>
                <a:ea typeface="Meiryo UI" panose="020B0604030504040204" pitchFamily="50" charset="-128"/>
              </a:rPr>
              <a:t>Configuration (TBD)</a:t>
            </a:r>
            <a:endParaRPr kumimoji="1" lang="ja-JP" altLang="en-US" sz="2000" b="1" dirty="0">
              <a:solidFill>
                <a:schemeClr val="tx1"/>
              </a:solidFill>
              <a:ea typeface="Meiryo UI" panose="020B0604030504040204" pitchFamily="50" charset="-128"/>
            </a:endParaRPr>
          </a:p>
        </p:txBody>
      </p:sp>
    </p:spTree>
    <p:extLst>
      <p:ext uri="{BB962C8B-B14F-4D97-AF65-F5344CB8AC3E}">
        <p14:creationId xmlns:p14="http://schemas.microsoft.com/office/powerpoint/2010/main" val="3279936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四角形: 角を丸くする 30">
            <a:extLst>
              <a:ext uri="{FF2B5EF4-FFF2-40B4-BE49-F238E27FC236}">
                <a16:creationId xmlns:a16="http://schemas.microsoft.com/office/drawing/2014/main" id="{0080AA94-047B-F26C-131D-84E5A24091F1}"/>
              </a:ext>
            </a:extLst>
          </p:cNvPr>
          <p:cNvSpPr/>
          <p:nvPr/>
        </p:nvSpPr>
        <p:spPr bwMode="auto">
          <a:xfrm>
            <a:off x="4270093" y="3985350"/>
            <a:ext cx="3818251" cy="2395978"/>
          </a:xfrm>
          <a:prstGeom prst="roundRect">
            <a:avLst>
              <a:gd name="adj" fmla="val 9081"/>
            </a:avLst>
          </a:prstGeom>
          <a:solidFill>
            <a:schemeClr val="bg1">
              <a:lumMod val="95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四角形: 角を丸くする 21">
            <a:extLst>
              <a:ext uri="{FF2B5EF4-FFF2-40B4-BE49-F238E27FC236}">
                <a16:creationId xmlns:a16="http://schemas.microsoft.com/office/drawing/2014/main" id="{AFE7AA50-8392-509F-76DA-C87BCD1EA002}"/>
              </a:ext>
            </a:extLst>
          </p:cNvPr>
          <p:cNvSpPr/>
          <p:nvPr/>
        </p:nvSpPr>
        <p:spPr bwMode="auto">
          <a:xfrm>
            <a:off x="1791825" y="3985350"/>
            <a:ext cx="1944216" cy="2395978"/>
          </a:xfrm>
          <a:prstGeom prst="roundRect">
            <a:avLst>
              <a:gd name="adj" fmla="val 9081"/>
            </a:avLst>
          </a:prstGeom>
          <a:solidFill>
            <a:schemeClr val="bg1">
              <a:lumMod val="95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タイトル 1"/>
          <p:cNvSpPr>
            <a:spLocks noGrp="1"/>
          </p:cNvSpPr>
          <p:nvPr>
            <p:ph type="title"/>
          </p:nvPr>
        </p:nvSpPr>
        <p:spPr/>
        <p:txBody>
          <a:bodyPr/>
          <a:lstStyle/>
          <a:p>
            <a:r>
              <a:rPr lang="en-US" altLang="ja-JP" dirty="0"/>
              <a:t>Difference between capabilities and the operating features</a:t>
            </a:r>
            <a:endParaRPr kumimoji="1" lang="ja-JP" altLang="en-US" dirty="0"/>
          </a:p>
        </p:txBody>
      </p:sp>
      <p:sp>
        <p:nvSpPr>
          <p:cNvPr id="3" name="コンテンツ プレースホルダー 2"/>
          <p:cNvSpPr>
            <a:spLocks noGrp="1"/>
          </p:cNvSpPr>
          <p:nvPr>
            <p:ph idx="1"/>
          </p:nvPr>
        </p:nvSpPr>
        <p:spPr>
          <a:xfrm>
            <a:off x="914400" y="1772816"/>
            <a:ext cx="10878703" cy="1693708"/>
          </a:xfrm>
        </p:spPr>
        <p:txBody>
          <a:bodyPr>
            <a:normAutofit fontScale="85000" lnSpcReduction="2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The capability means the ability that the STA to support the features.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Announced by management frames and so on.</a:t>
            </a: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The operating feature is the feature that the STA actually uses (or has a possibility to use) during its operation.</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Indicating a set of these operating features is the point of this contribution.</a:t>
            </a:r>
          </a:p>
        </p:txBody>
      </p:sp>
      <p:sp>
        <p:nvSpPr>
          <p:cNvPr id="6" name="日付プレースホルダー 5"/>
          <p:cNvSpPr>
            <a:spLocks noGrp="1"/>
          </p:cNvSpPr>
          <p:nvPr>
            <p:ph type="dt" idx="15"/>
          </p:nvPr>
        </p:nvSpPr>
        <p:spPr/>
        <p:txBody>
          <a:bodyPr/>
          <a:lstStyle/>
          <a:p>
            <a:r>
              <a:rPr lang="en-US" dirty="0"/>
              <a:t>March 2024</a:t>
            </a:r>
            <a:endParaRPr lang="en-GB" dirty="0"/>
          </a:p>
        </p:txBody>
      </p:sp>
      <p:sp>
        <p:nvSpPr>
          <p:cNvPr id="7" name="四角形: 角を丸くする 6">
            <a:extLst>
              <a:ext uri="{FF2B5EF4-FFF2-40B4-BE49-F238E27FC236}">
                <a16:creationId xmlns:a16="http://schemas.microsoft.com/office/drawing/2014/main" id="{107B0397-CC32-1D62-B915-49131511CCAE}"/>
              </a:ext>
            </a:extLst>
          </p:cNvPr>
          <p:cNvSpPr/>
          <p:nvPr/>
        </p:nvSpPr>
        <p:spPr bwMode="auto">
          <a:xfrm>
            <a:off x="2079857" y="3704589"/>
            <a:ext cx="1361802" cy="489890"/>
          </a:xfrm>
          <a:prstGeom prst="round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tx1"/>
                </a:solidFill>
                <a:effectLst/>
                <a:latin typeface="+mn-lt"/>
                <a:ea typeface="MS Gothic" charset="-128"/>
              </a:rPr>
              <a:t>Management </a:t>
            </a:r>
            <a:br>
              <a:rPr kumimoji="0" lang="en-US" altLang="ja-JP" sz="1600" b="0" i="0" u="none" strike="noStrike" cap="none" normalizeH="0" baseline="0" dirty="0">
                <a:ln>
                  <a:noFill/>
                </a:ln>
                <a:solidFill>
                  <a:schemeClr val="tx1"/>
                </a:solidFill>
                <a:effectLst/>
                <a:latin typeface="+mn-lt"/>
                <a:ea typeface="MS Gothic" charset="-128"/>
              </a:rPr>
            </a:br>
            <a:r>
              <a:rPr kumimoji="0" lang="en-US" altLang="ja-JP" sz="1600" b="0" i="0" u="none" strike="noStrike" cap="none" normalizeH="0" baseline="0" dirty="0">
                <a:ln>
                  <a:noFill/>
                </a:ln>
                <a:solidFill>
                  <a:schemeClr val="tx1"/>
                </a:solidFill>
                <a:effectLst/>
                <a:latin typeface="+mn-lt"/>
                <a:ea typeface="MS Gothic" charset="-128"/>
              </a:rPr>
              <a:t>frames</a:t>
            </a:r>
            <a:endParaRPr kumimoji="0" lang="ja-JP" altLang="en-US" sz="1600" b="0" i="0" u="none" strike="noStrike" cap="none" normalizeH="0" baseline="0" dirty="0">
              <a:ln>
                <a:noFill/>
              </a:ln>
              <a:solidFill>
                <a:schemeClr val="tx1"/>
              </a:solidFill>
              <a:effectLst/>
              <a:latin typeface="+mn-lt"/>
              <a:ea typeface="MS Gothic" charset="-128"/>
            </a:endParaRPr>
          </a:p>
        </p:txBody>
      </p:sp>
      <p:sp>
        <p:nvSpPr>
          <p:cNvPr id="9" name="正方形/長方形 8">
            <a:extLst>
              <a:ext uri="{FF2B5EF4-FFF2-40B4-BE49-F238E27FC236}">
                <a16:creationId xmlns:a16="http://schemas.microsoft.com/office/drawing/2014/main" id="{434E9FC2-8821-0BA4-322F-904D7BEED99D}"/>
              </a:ext>
            </a:extLst>
          </p:cNvPr>
          <p:cNvSpPr/>
          <p:nvPr/>
        </p:nvSpPr>
        <p:spPr bwMode="auto">
          <a:xfrm>
            <a:off x="2025613" y="4338496"/>
            <a:ext cx="1479339" cy="288031"/>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tx1"/>
                </a:solidFill>
                <a:effectLst/>
                <a:latin typeface="+mn-lt"/>
                <a:ea typeface="MS Gothic" charset="-128"/>
              </a:rPr>
              <a:t>IE a (Feature A)</a:t>
            </a:r>
            <a:endParaRPr kumimoji="0" lang="ja-JP" altLang="en-US" sz="1400" b="0" i="0" u="none" strike="noStrike" cap="none" normalizeH="0" baseline="0" dirty="0">
              <a:ln>
                <a:noFill/>
              </a:ln>
              <a:solidFill>
                <a:schemeClr val="tx1"/>
              </a:solidFill>
              <a:effectLst/>
              <a:latin typeface="+mn-lt"/>
              <a:ea typeface="MS Gothic" charset="-128"/>
            </a:endParaRPr>
          </a:p>
        </p:txBody>
      </p:sp>
      <p:sp>
        <p:nvSpPr>
          <p:cNvPr id="14" name="正方形/長方形 13">
            <a:extLst>
              <a:ext uri="{FF2B5EF4-FFF2-40B4-BE49-F238E27FC236}">
                <a16:creationId xmlns:a16="http://schemas.microsoft.com/office/drawing/2014/main" id="{E0FA778B-A76F-C320-5030-BCE481DC791B}"/>
              </a:ext>
            </a:extLst>
          </p:cNvPr>
          <p:cNvSpPr/>
          <p:nvPr/>
        </p:nvSpPr>
        <p:spPr bwMode="auto">
          <a:xfrm>
            <a:off x="2025613" y="4698535"/>
            <a:ext cx="1479339" cy="288031"/>
          </a:xfrm>
          <a:prstGeom prst="rect">
            <a:avLst/>
          </a:prstGeom>
          <a:solidFill>
            <a:schemeClr val="bg1"/>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tx1"/>
                </a:solidFill>
                <a:effectLst/>
                <a:latin typeface="+mn-lt"/>
                <a:ea typeface="MS Gothic" charset="-128"/>
              </a:rPr>
              <a:t>IE b (Feature B)</a:t>
            </a:r>
            <a:endParaRPr kumimoji="0" lang="ja-JP" altLang="en-US" sz="1400" b="0" i="0" u="none" strike="noStrike" cap="none" normalizeH="0" baseline="0" dirty="0">
              <a:ln>
                <a:noFill/>
              </a:ln>
              <a:solidFill>
                <a:schemeClr val="tx1"/>
              </a:solidFill>
              <a:effectLst/>
              <a:latin typeface="+mn-lt"/>
              <a:ea typeface="MS Gothic" charset="-128"/>
            </a:endParaRPr>
          </a:p>
        </p:txBody>
      </p:sp>
      <p:sp>
        <p:nvSpPr>
          <p:cNvPr id="17" name="正方形/長方形 16">
            <a:extLst>
              <a:ext uri="{FF2B5EF4-FFF2-40B4-BE49-F238E27FC236}">
                <a16:creationId xmlns:a16="http://schemas.microsoft.com/office/drawing/2014/main" id="{EEF6598E-E029-169E-E934-2D95FAA202BD}"/>
              </a:ext>
            </a:extLst>
          </p:cNvPr>
          <p:cNvSpPr/>
          <p:nvPr/>
        </p:nvSpPr>
        <p:spPr bwMode="auto">
          <a:xfrm>
            <a:off x="2025613" y="5058574"/>
            <a:ext cx="1479339" cy="288031"/>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tx1"/>
                </a:solidFill>
                <a:effectLst/>
                <a:latin typeface="+mn-lt"/>
                <a:ea typeface="MS Gothic" charset="-128"/>
              </a:rPr>
              <a:t>IE c (Feature C)</a:t>
            </a:r>
            <a:endParaRPr kumimoji="0" lang="ja-JP" altLang="en-US" sz="1400" b="0" i="0" u="none" strike="noStrike" cap="none" normalizeH="0" baseline="0" dirty="0">
              <a:ln>
                <a:noFill/>
              </a:ln>
              <a:solidFill>
                <a:schemeClr val="tx1"/>
              </a:solidFill>
              <a:effectLst/>
              <a:latin typeface="+mn-lt"/>
              <a:ea typeface="MS Gothic" charset="-128"/>
            </a:endParaRPr>
          </a:p>
        </p:txBody>
      </p:sp>
      <p:sp>
        <p:nvSpPr>
          <p:cNvPr id="20" name="正方形/長方形 19">
            <a:extLst>
              <a:ext uri="{FF2B5EF4-FFF2-40B4-BE49-F238E27FC236}">
                <a16:creationId xmlns:a16="http://schemas.microsoft.com/office/drawing/2014/main" id="{0784BBCE-C14C-1EB9-5014-C600C1BCA872}"/>
              </a:ext>
            </a:extLst>
          </p:cNvPr>
          <p:cNvSpPr/>
          <p:nvPr/>
        </p:nvSpPr>
        <p:spPr bwMode="auto">
          <a:xfrm>
            <a:off x="2025613" y="5703701"/>
            <a:ext cx="1479339" cy="288031"/>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tx1"/>
                </a:solidFill>
                <a:effectLst/>
                <a:latin typeface="+mn-lt"/>
                <a:ea typeface="MS Gothic" charset="-128"/>
              </a:rPr>
              <a:t>IE x (Feature X)</a:t>
            </a:r>
            <a:endParaRPr kumimoji="0" lang="ja-JP" altLang="en-US" sz="1400" b="0" i="0" u="none" strike="noStrike" cap="none" normalizeH="0" baseline="0" dirty="0">
              <a:ln>
                <a:noFill/>
              </a:ln>
              <a:solidFill>
                <a:schemeClr val="tx1"/>
              </a:solidFill>
              <a:effectLst/>
              <a:latin typeface="+mn-lt"/>
              <a:ea typeface="MS Gothic" charset="-128"/>
            </a:endParaRPr>
          </a:p>
        </p:txBody>
      </p:sp>
      <p:sp>
        <p:nvSpPr>
          <p:cNvPr id="27" name="正方形/長方形 26">
            <a:extLst>
              <a:ext uri="{FF2B5EF4-FFF2-40B4-BE49-F238E27FC236}">
                <a16:creationId xmlns:a16="http://schemas.microsoft.com/office/drawing/2014/main" id="{59265690-CC78-B463-BF19-5A4E92BFBBB3}"/>
              </a:ext>
            </a:extLst>
          </p:cNvPr>
          <p:cNvSpPr/>
          <p:nvPr/>
        </p:nvSpPr>
        <p:spPr bwMode="auto">
          <a:xfrm>
            <a:off x="4631961" y="3704589"/>
            <a:ext cx="3096344" cy="48989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tx1"/>
                </a:solidFill>
                <a:effectLst/>
                <a:latin typeface="+mn-lt"/>
                <a:ea typeface="MS Gothic" charset="-128"/>
              </a:rPr>
              <a:t>Indication information</a:t>
            </a:r>
            <a:br>
              <a:rPr kumimoji="0" lang="en-US" altLang="ja-JP" sz="1600" b="0" i="0" u="none" strike="noStrike" cap="none" normalizeH="0" baseline="0" dirty="0">
                <a:ln>
                  <a:noFill/>
                </a:ln>
                <a:solidFill>
                  <a:schemeClr val="tx1"/>
                </a:solidFill>
                <a:effectLst/>
                <a:latin typeface="+mn-lt"/>
                <a:ea typeface="MS Gothic" charset="-128"/>
              </a:rPr>
            </a:br>
            <a:r>
              <a:rPr kumimoji="0" lang="en-US" altLang="ja-JP" sz="1600" b="0" i="0" u="none" strike="noStrike" cap="none" normalizeH="0" baseline="0" dirty="0">
                <a:ln>
                  <a:noFill/>
                </a:ln>
                <a:solidFill>
                  <a:schemeClr val="tx1"/>
                </a:solidFill>
                <a:effectLst/>
                <a:latin typeface="+mn-lt"/>
                <a:ea typeface="MS Gothic" charset="-128"/>
              </a:rPr>
              <a:t>(e.g., some kind of IE)</a:t>
            </a:r>
            <a:endParaRPr kumimoji="0" lang="ja-JP" altLang="en-US" sz="1600" b="0" i="0" u="none" strike="noStrike" cap="none" normalizeH="0" baseline="0" dirty="0">
              <a:ln>
                <a:noFill/>
              </a:ln>
              <a:solidFill>
                <a:schemeClr val="tx1"/>
              </a:solidFill>
              <a:effectLst/>
              <a:latin typeface="+mn-lt"/>
              <a:ea typeface="MS Gothic" charset="-128"/>
            </a:endParaRPr>
          </a:p>
        </p:txBody>
      </p:sp>
      <p:sp>
        <p:nvSpPr>
          <p:cNvPr id="25" name="テキスト ボックス 24">
            <a:extLst>
              <a:ext uri="{FF2B5EF4-FFF2-40B4-BE49-F238E27FC236}">
                <a16:creationId xmlns:a16="http://schemas.microsoft.com/office/drawing/2014/main" id="{5BEB88C3-4025-A1CE-02A6-E207540DF76C}"/>
              </a:ext>
            </a:extLst>
          </p:cNvPr>
          <p:cNvSpPr txBox="1"/>
          <p:nvPr/>
        </p:nvSpPr>
        <p:spPr>
          <a:xfrm>
            <a:off x="1882152" y="6026069"/>
            <a:ext cx="1757212" cy="369332"/>
          </a:xfrm>
          <a:prstGeom prst="rect">
            <a:avLst/>
          </a:prstGeom>
          <a:noFill/>
        </p:spPr>
        <p:txBody>
          <a:bodyPr wrap="square" rtlCol="0">
            <a:spAutoFit/>
          </a:bodyPr>
          <a:lstStyle/>
          <a:p>
            <a:pPr algn="ctr"/>
            <a:r>
              <a:rPr kumimoji="1" lang="en-US" altLang="ja-JP" sz="1800" b="1" dirty="0">
                <a:solidFill>
                  <a:schemeClr val="tx1"/>
                </a:solidFill>
              </a:rPr>
              <a:t>Capabilities</a:t>
            </a:r>
            <a:endParaRPr kumimoji="1" lang="ja-JP" altLang="en-US" sz="1800" b="1" dirty="0">
              <a:solidFill>
                <a:schemeClr val="tx1"/>
              </a:solidFill>
            </a:endParaRPr>
          </a:p>
        </p:txBody>
      </p:sp>
      <p:sp>
        <p:nvSpPr>
          <p:cNvPr id="26" name="テキスト ボックス 25">
            <a:extLst>
              <a:ext uri="{FF2B5EF4-FFF2-40B4-BE49-F238E27FC236}">
                <a16:creationId xmlns:a16="http://schemas.microsoft.com/office/drawing/2014/main" id="{B743AE01-B97E-7554-0808-0308DE74CC40}"/>
              </a:ext>
            </a:extLst>
          </p:cNvPr>
          <p:cNvSpPr txBox="1"/>
          <p:nvPr/>
        </p:nvSpPr>
        <p:spPr>
          <a:xfrm rot="5400000">
            <a:off x="2609174" y="5381320"/>
            <a:ext cx="432048" cy="338554"/>
          </a:xfrm>
          <a:prstGeom prst="rect">
            <a:avLst/>
          </a:prstGeom>
          <a:noFill/>
        </p:spPr>
        <p:txBody>
          <a:bodyPr wrap="square" rtlCol="0">
            <a:spAutoFit/>
          </a:bodyPr>
          <a:lstStyle/>
          <a:p>
            <a:r>
              <a:rPr kumimoji="1" lang="en-US" altLang="ja-JP" sz="1600" b="1" dirty="0">
                <a:solidFill>
                  <a:schemeClr val="tx1"/>
                </a:solidFill>
              </a:rPr>
              <a:t>…</a:t>
            </a:r>
            <a:endParaRPr kumimoji="1" lang="ja-JP" altLang="en-US" sz="1600" b="1" dirty="0">
              <a:solidFill>
                <a:schemeClr val="tx1"/>
              </a:solidFill>
            </a:endParaRPr>
          </a:p>
        </p:txBody>
      </p:sp>
      <p:sp>
        <p:nvSpPr>
          <p:cNvPr id="28" name="正方形/長方形 27">
            <a:extLst>
              <a:ext uri="{FF2B5EF4-FFF2-40B4-BE49-F238E27FC236}">
                <a16:creationId xmlns:a16="http://schemas.microsoft.com/office/drawing/2014/main" id="{A11BEF23-4B90-B44B-5467-52268B6C06D7}"/>
              </a:ext>
            </a:extLst>
          </p:cNvPr>
          <p:cNvSpPr/>
          <p:nvPr/>
        </p:nvSpPr>
        <p:spPr bwMode="auto">
          <a:xfrm>
            <a:off x="4631961" y="4338496"/>
            <a:ext cx="3096344" cy="288031"/>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tx1"/>
                </a:solidFill>
                <a:effectLst/>
                <a:latin typeface="+mn-lt"/>
                <a:ea typeface="MS Gothic" charset="-128"/>
              </a:rPr>
              <a:t>Feature A and operating parameters</a:t>
            </a:r>
            <a:endParaRPr kumimoji="0" lang="ja-JP" altLang="en-US" sz="1400" b="0" i="0" u="none" strike="noStrike" cap="none" normalizeH="0" baseline="0" dirty="0">
              <a:ln>
                <a:noFill/>
              </a:ln>
              <a:solidFill>
                <a:schemeClr val="tx1"/>
              </a:solidFill>
              <a:effectLst/>
              <a:latin typeface="+mn-lt"/>
              <a:ea typeface="MS Gothic" charset="-128"/>
            </a:endParaRPr>
          </a:p>
        </p:txBody>
      </p:sp>
      <p:sp>
        <p:nvSpPr>
          <p:cNvPr id="29" name="正方形/長方形 28">
            <a:extLst>
              <a:ext uri="{FF2B5EF4-FFF2-40B4-BE49-F238E27FC236}">
                <a16:creationId xmlns:a16="http://schemas.microsoft.com/office/drawing/2014/main" id="{ADF3D155-FAEF-BBFA-DD43-58EDABB65002}"/>
              </a:ext>
            </a:extLst>
          </p:cNvPr>
          <p:cNvSpPr/>
          <p:nvPr/>
        </p:nvSpPr>
        <p:spPr bwMode="auto">
          <a:xfrm>
            <a:off x="4631961" y="4770544"/>
            <a:ext cx="3096344" cy="288031"/>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tx1"/>
                </a:solidFill>
                <a:effectLst/>
                <a:latin typeface="+mn-lt"/>
                <a:ea typeface="MS Gothic" charset="-128"/>
              </a:rPr>
              <a:t>Feature C and operating parameters</a:t>
            </a:r>
            <a:endParaRPr kumimoji="0" lang="ja-JP" altLang="en-US" sz="1400" b="0" i="0" u="none" strike="noStrike" cap="none" normalizeH="0" baseline="0" dirty="0">
              <a:ln>
                <a:noFill/>
              </a:ln>
              <a:solidFill>
                <a:schemeClr val="tx1"/>
              </a:solidFill>
              <a:effectLst/>
              <a:latin typeface="+mn-lt"/>
              <a:ea typeface="MS Gothic" charset="-128"/>
            </a:endParaRPr>
          </a:p>
        </p:txBody>
      </p:sp>
      <p:sp>
        <p:nvSpPr>
          <p:cNvPr id="30" name="正方形/長方形 29">
            <a:extLst>
              <a:ext uri="{FF2B5EF4-FFF2-40B4-BE49-F238E27FC236}">
                <a16:creationId xmlns:a16="http://schemas.microsoft.com/office/drawing/2014/main" id="{E1F47425-C9FA-44C4-44D9-27F6D8190451}"/>
              </a:ext>
            </a:extLst>
          </p:cNvPr>
          <p:cNvSpPr/>
          <p:nvPr/>
        </p:nvSpPr>
        <p:spPr bwMode="auto">
          <a:xfrm>
            <a:off x="4631961" y="5202589"/>
            <a:ext cx="3096344" cy="288031"/>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tx1"/>
                </a:solidFill>
                <a:effectLst/>
                <a:latin typeface="+mn-lt"/>
                <a:ea typeface="MS Gothic" charset="-128"/>
              </a:rPr>
              <a:t>Feature F and operating parameters</a:t>
            </a:r>
            <a:endParaRPr kumimoji="0" lang="ja-JP" altLang="en-US" sz="1400" b="0" i="0" u="none" strike="noStrike" cap="none" normalizeH="0" baseline="0" dirty="0">
              <a:ln>
                <a:noFill/>
              </a:ln>
              <a:solidFill>
                <a:schemeClr val="tx1"/>
              </a:solidFill>
              <a:effectLst/>
              <a:latin typeface="+mn-lt"/>
              <a:ea typeface="MS Gothic" charset="-128"/>
            </a:endParaRPr>
          </a:p>
        </p:txBody>
      </p:sp>
      <p:sp>
        <p:nvSpPr>
          <p:cNvPr id="33" name="正方形/長方形 32">
            <a:extLst>
              <a:ext uri="{FF2B5EF4-FFF2-40B4-BE49-F238E27FC236}">
                <a16:creationId xmlns:a16="http://schemas.microsoft.com/office/drawing/2014/main" id="{9423EFB6-1A65-0B70-146F-6FE04A0BBAB0}"/>
              </a:ext>
            </a:extLst>
          </p:cNvPr>
          <p:cNvSpPr/>
          <p:nvPr/>
        </p:nvSpPr>
        <p:spPr bwMode="auto">
          <a:xfrm>
            <a:off x="4631961" y="5634634"/>
            <a:ext cx="3096344" cy="288031"/>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tx1"/>
                </a:solidFill>
                <a:effectLst/>
                <a:latin typeface="+mn-lt"/>
                <a:ea typeface="MS Gothic" charset="-128"/>
              </a:rPr>
              <a:t>Feature H and operating parameters</a:t>
            </a:r>
            <a:endParaRPr kumimoji="0" lang="ja-JP" altLang="en-US" sz="1400" b="0" i="0" u="none" strike="noStrike" cap="none" normalizeH="0" baseline="0" dirty="0">
              <a:ln>
                <a:noFill/>
              </a:ln>
              <a:solidFill>
                <a:schemeClr val="tx1"/>
              </a:solidFill>
              <a:effectLst/>
              <a:latin typeface="+mn-lt"/>
              <a:ea typeface="MS Gothic" charset="-128"/>
            </a:endParaRPr>
          </a:p>
        </p:txBody>
      </p:sp>
      <p:sp>
        <p:nvSpPr>
          <p:cNvPr id="34" name="テキスト ボックス 33">
            <a:extLst>
              <a:ext uri="{FF2B5EF4-FFF2-40B4-BE49-F238E27FC236}">
                <a16:creationId xmlns:a16="http://schemas.microsoft.com/office/drawing/2014/main" id="{C6C201C0-2F17-FB56-45A9-CB5E390F8F6C}"/>
              </a:ext>
            </a:extLst>
          </p:cNvPr>
          <p:cNvSpPr txBox="1"/>
          <p:nvPr/>
        </p:nvSpPr>
        <p:spPr>
          <a:xfrm>
            <a:off x="4782740" y="6026069"/>
            <a:ext cx="2792956" cy="369332"/>
          </a:xfrm>
          <a:prstGeom prst="rect">
            <a:avLst/>
          </a:prstGeom>
          <a:noFill/>
        </p:spPr>
        <p:txBody>
          <a:bodyPr wrap="square" rtlCol="0">
            <a:spAutoFit/>
          </a:bodyPr>
          <a:lstStyle/>
          <a:p>
            <a:pPr algn="ctr"/>
            <a:r>
              <a:rPr kumimoji="1" lang="en-US" altLang="ja-JP" sz="1800" b="1" dirty="0">
                <a:solidFill>
                  <a:schemeClr val="tx1"/>
                </a:solidFill>
              </a:rPr>
              <a:t>Operating features</a:t>
            </a:r>
            <a:endParaRPr kumimoji="1" lang="ja-JP" altLang="en-US" sz="1800" b="1" dirty="0">
              <a:solidFill>
                <a:schemeClr val="tx1"/>
              </a:solidFill>
            </a:endParaRPr>
          </a:p>
        </p:txBody>
      </p:sp>
      <p:sp>
        <p:nvSpPr>
          <p:cNvPr id="35" name="右中かっこ 34">
            <a:extLst>
              <a:ext uri="{FF2B5EF4-FFF2-40B4-BE49-F238E27FC236}">
                <a16:creationId xmlns:a16="http://schemas.microsoft.com/office/drawing/2014/main" id="{FD3E72EE-B6D8-5BAA-CE4F-C7321C08FB9A}"/>
              </a:ext>
            </a:extLst>
          </p:cNvPr>
          <p:cNvSpPr/>
          <p:nvPr/>
        </p:nvSpPr>
        <p:spPr bwMode="auto">
          <a:xfrm>
            <a:off x="7776184" y="4338496"/>
            <a:ext cx="449904" cy="1591814"/>
          </a:xfrm>
          <a:prstGeom prst="rightBrace">
            <a:avLst>
              <a:gd name="adj1" fmla="val 41591"/>
              <a:gd name="adj2" fmla="val 50000"/>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テキスト ボックス 35">
            <a:extLst>
              <a:ext uri="{FF2B5EF4-FFF2-40B4-BE49-F238E27FC236}">
                <a16:creationId xmlns:a16="http://schemas.microsoft.com/office/drawing/2014/main" id="{7BB3E1F4-5400-FD8D-D942-77108C314657}"/>
              </a:ext>
            </a:extLst>
          </p:cNvPr>
          <p:cNvSpPr txBox="1"/>
          <p:nvPr/>
        </p:nvSpPr>
        <p:spPr>
          <a:xfrm>
            <a:off x="8226088" y="4436169"/>
            <a:ext cx="3818251" cy="1323439"/>
          </a:xfrm>
          <a:prstGeom prst="rect">
            <a:avLst/>
          </a:prstGeom>
          <a:noFill/>
        </p:spPr>
        <p:txBody>
          <a:bodyPr wrap="square" rtlCol="0">
            <a:spAutoFit/>
          </a:bodyPr>
          <a:lstStyle/>
          <a:p>
            <a:r>
              <a:rPr kumimoji="1" lang="en-US" altLang="ja-JP" sz="1600" dirty="0">
                <a:solidFill>
                  <a:schemeClr val="tx1"/>
                </a:solidFill>
              </a:rPr>
              <a:t>These operating features should not be notified individually to reduce information bloating.</a:t>
            </a:r>
          </a:p>
          <a:p>
            <a:r>
              <a:rPr kumimoji="1" lang="en-US" altLang="ja-JP" sz="1600" b="1" dirty="0">
                <a:solidFill>
                  <a:schemeClr val="tx1"/>
                </a:solidFill>
              </a:rPr>
              <a:t>(These operating features correspond with the index)</a:t>
            </a:r>
            <a:endParaRPr kumimoji="1" lang="ja-JP" altLang="en-US" sz="1600" b="1" dirty="0">
              <a:solidFill>
                <a:schemeClr val="tx1"/>
              </a:solidFill>
            </a:endParaRPr>
          </a:p>
        </p:txBody>
      </p:sp>
      <p:cxnSp>
        <p:nvCxnSpPr>
          <p:cNvPr id="38" name="直線コネクタ 37">
            <a:extLst>
              <a:ext uri="{FF2B5EF4-FFF2-40B4-BE49-F238E27FC236}">
                <a16:creationId xmlns:a16="http://schemas.microsoft.com/office/drawing/2014/main" id="{CA967E3E-B250-A53F-031D-18AF5E6E62BE}"/>
              </a:ext>
            </a:extLst>
          </p:cNvPr>
          <p:cNvCxnSpPr>
            <a:cxnSpLocks/>
          </p:cNvCxnSpPr>
          <p:nvPr/>
        </p:nvCxnSpPr>
        <p:spPr bwMode="auto">
          <a:xfrm flipV="1">
            <a:off x="3501672" y="3704589"/>
            <a:ext cx="1130289" cy="199911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9" name="直線コネクタ 38">
            <a:extLst>
              <a:ext uri="{FF2B5EF4-FFF2-40B4-BE49-F238E27FC236}">
                <a16:creationId xmlns:a16="http://schemas.microsoft.com/office/drawing/2014/main" id="{98316601-5238-CE0E-1E2A-BB76F2931663}"/>
              </a:ext>
            </a:extLst>
          </p:cNvPr>
          <p:cNvCxnSpPr>
            <a:cxnSpLocks/>
          </p:cNvCxnSpPr>
          <p:nvPr/>
        </p:nvCxnSpPr>
        <p:spPr bwMode="auto">
          <a:xfrm flipV="1">
            <a:off x="3501672" y="4183783"/>
            <a:ext cx="1130289" cy="1807949"/>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2" name="テキスト ボックス 41">
            <a:extLst>
              <a:ext uri="{FF2B5EF4-FFF2-40B4-BE49-F238E27FC236}">
                <a16:creationId xmlns:a16="http://schemas.microsoft.com/office/drawing/2014/main" id="{6943BB7F-689B-19EF-0E35-C62A512BD03E}"/>
              </a:ext>
            </a:extLst>
          </p:cNvPr>
          <p:cNvSpPr txBox="1"/>
          <p:nvPr/>
        </p:nvSpPr>
        <p:spPr>
          <a:xfrm>
            <a:off x="8226088" y="3515657"/>
            <a:ext cx="3818251" cy="830997"/>
          </a:xfrm>
          <a:prstGeom prst="rect">
            <a:avLst/>
          </a:prstGeom>
          <a:noFill/>
        </p:spPr>
        <p:txBody>
          <a:bodyPr wrap="square" rtlCol="0">
            <a:spAutoFit/>
          </a:bodyPr>
          <a:lstStyle/>
          <a:p>
            <a:r>
              <a:rPr kumimoji="1" lang="en-US" altLang="ja-JP" sz="1600" dirty="0">
                <a:solidFill>
                  <a:schemeClr val="tx1"/>
                </a:solidFill>
              </a:rPr>
              <a:t>Indication information might be some kind of IE (TBD) and it should contain minimum information such as </a:t>
            </a:r>
            <a:r>
              <a:rPr kumimoji="1" lang="en-US" altLang="ja-JP" sz="1600" b="1" dirty="0">
                <a:solidFill>
                  <a:schemeClr val="tx1"/>
                </a:solidFill>
              </a:rPr>
              <a:t>Information index.</a:t>
            </a:r>
            <a:endParaRPr kumimoji="1" lang="ja-JP" altLang="en-US" sz="1600" b="1" dirty="0">
              <a:solidFill>
                <a:schemeClr val="tx1"/>
              </a:solidFill>
            </a:endParaRPr>
          </a:p>
        </p:txBody>
      </p:sp>
      <p:sp>
        <p:nvSpPr>
          <p:cNvPr id="44" name="右中かっこ 43">
            <a:extLst>
              <a:ext uri="{FF2B5EF4-FFF2-40B4-BE49-F238E27FC236}">
                <a16:creationId xmlns:a16="http://schemas.microsoft.com/office/drawing/2014/main" id="{9D25020B-6369-B745-88A4-EDDC53782130}"/>
              </a:ext>
            </a:extLst>
          </p:cNvPr>
          <p:cNvSpPr/>
          <p:nvPr/>
        </p:nvSpPr>
        <p:spPr bwMode="auto">
          <a:xfrm>
            <a:off x="7776184" y="3686604"/>
            <a:ext cx="449904" cy="507875"/>
          </a:xfrm>
          <a:prstGeom prst="rightBrace">
            <a:avLst>
              <a:gd name="adj1" fmla="val 7897"/>
              <a:gd name="adj2" fmla="val 50000"/>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テキスト ボックス 44">
            <a:extLst>
              <a:ext uri="{FF2B5EF4-FFF2-40B4-BE49-F238E27FC236}">
                <a16:creationId xmlns:a16="http://schemas.microsoft.com/office/drawing/2014/main" id="{CD11C3CC-1483-8587-3B43-1F13B88895EF}"/>
              </a:ext>
            </a:extLst>
          </p:cNvPr>
          <p:cNvSpPr txBox="1"/>
          <p:nvPr/>
        </p:nvSpPr>
        <p:spPr>
          <a:xfrm>
            <a:off x="15582" y="4172159"/>
            <a:ext cx="1667616" cy="830997"/>
          </a:xfrm>
          <a:prstGeom prst="rect">
            <a:avLst/>
          </a:prstGeom>
          <a:noFill/>
        </p:spPr>
        <p:txBody>
          <a:bodyPr wrap="square" rtlCol="0">
            <a:spAutoFit/>
          </a:bodyPr>
          <a:lstStyle/>
          <a:p>
            <a:r>
              <a:rPr kumimoji="1" lang="en-US" altLang="ja-JP" sz="1600" dirty="0">
                <a:solidFill>
                  <a:schemeClr val="tx1"/>
                </a:solidFill>
              </a:rPr>
              <a:t>Feature B is supported but not in use actually.</a:t>
            </a:r>
            <a:endParaRPr kumimoji="1" lang="ja-JP" altLang="en-US" sz="1600" dirty="0">
              <a:solidFill>
                <a:schemeClr val="tx1"/>
              </a:solidFill>
            </a:endParaRPr>
          </a:p>
        </p:txBody>
      </p:sp>
      <p:cxnSp>
        <p:nvCxnSpPr>
          <p:cNvPr id="46" name="直線コネクタ 45">
            <a:extLst>
              <a:ext uri="{FF2B5EF4-FFF2-40B4-BE49-F238E27FC236}">
                <a16:creationId xmlns:a16="http://schemas.microsoft.com/office/drawing/2014/main" id="{5BF10A95-5E4C-F04D-33DC-EAD60708913F}"/>
              </a:ext>
            </a:extLst>
          </p:cNvPr>
          <p:cNvCxnSpPr>
            <a:cxnSpLocks/>
            <a:endCxn id="14" idx="1"/>
          </p:cNvCxnSpPr>
          <p:nvPr/>
        </p:nvCxnSpPr>
        <p:spPr bwMode="auto">
          <a:xfrm>
            <a:off x="1474497" y="4769070"/>
            <a:ext cx="551116" cy="73481"/>
          </a:xfrm>
          <a:prstGeom prst="line">
            <a:avLst/>
          </a:prstGeom>
          <a:solidFill>
            <a:srgbClr val="00B8FF"/>
          </a:solidFill>
          <a:ln w="9525" cap="flat" cmpd="sng" algn="ctr">
            <a:solidFill>
              <a:schemeClr val="tx1"/>
            </a:solidFill>
            <a:prstDash val="solid"/>
            <a:round/>
            <a:headEnd type="none" w="med" len="med"/>
            <a:tailEnd type="arrow" w="med" len="med"/>
          </a:ln>
          <a:effectLst/>
        </p:spPr>
      </p:cxnSp>
      <p:sp>
        <p:nvSpPr>
          <p:cNvPr id="50" name="テキスト ボックス 49">
            <a:extLst>
              <a:ext uri="{FF2B5EF4-FFF2-40B4-BE49-F238E27FC236}">
                <a16:creationId xmlns:a16="http://schemas.microsoft.com/office/drawing/2014/main" id="{C62FCCD2-D4EE-58C6-C760-34C0E27ACEDF}"/>
              </a:ext>
            </a:extLst>
          </p:cNvPr>
          <p:cNvSpPr txBox="1"/>
          <p:nvPr/>
        </p:nvSpPr>
        <p:spPr>
          <a:xfrm>
            <a:off x="8242296" y="6002922"/>
            <a:ext cx="3550808" cy="338554"/>
          </a:xfrm>
          <a:prstGeom prst="rect">
            <a:avLst/>
          </a:prstGeom>
          <a:noFill/>
        </p:spPr>
        <p:txBody>
          <a:bodyPr wrap="square" rtlCol="0">
            <a:spAutoFit/>
          </a:bodyPr>
          <a:lstStyle/>
          <a:p>
            <a:r>
              <a:rPr kumimoji="1" lang="en-US" altLang="ja-JP" sz="1600" b="1" dirty="0">
                <a:solidFill>
                  <a:schemeClr val="tx1"/>
                </a:solidFill>
              </a:rPr>
              <a:t>Only features used in actual </a:t>
            </a:r>
            <a:r>
              <a:rPr kumimoji="1" lang="en-US" altLang="ja-JP" sz="1600" dirty="0">
                <a:solidFill>
                  <a:schemeClr val="tx1"/>
                </a:solidFill>
              </a:rPr>
              <a:t>are listed.</a:t>
            </a:r>
            <a:endParaRPr kumimoji="1" lang="ja-JP" altLang="en-US" sz="1600" dirty="0">
              <a:solidFill>
                <a:schemeClr val="tx1"/>
              </a:solidFill>
            </a:endParaRPr>
          </a:p>
        </p:txBody>
      </p:sp>
      <p:cxnSp>
        <p:nvCxnSpPr>
          <p:cNvPr id="52" name="直線コネクタ 51">
            <a:extLst>
              <a:ext uri="{FF2B5EF4-FFF2-40B4-BE49-F238E27FC236}">
                <a16:creationId xmlns:a16="http://schemas.microsoft.com/office/drawing/2014/main" id="{EDB34F85-DA89-71D9-C016-E5D9997BC7FD}"/>
              </a:ext>
            </a:extLst>
          </p:cNvPr>
          <p:cNvCxnSpPr>
            <a:cxnSpLocks/>
          </p:cNvCxnSpPr>
          <p:nvPr/>
        </p:nvCxnSpPr>
        <p:spPr bwMode="auto">
          <a:xfrm flipH="1" flipV="1">
            <a:off x="7836197" y="5134403"/>
            <a:ext cx="411723" cy="977948"/>
          </a:xfrm>
          <a:prstGeom prst="line">
            <a:avLst/>
          </a:prstGeom>
          <a:solidFill>
            <a:srgbClr val="00B8FF"/>
          </a:solidFill>
          <a:ln w="9525" cap="flat" cmpd="sng" algn="ctr">
            <a:solidFill>
              <a:schemeClr val="tx1"/>
            </a:solidFill>
            <a:prstDash val="solid"/>
            <a:round/>
            <a:headEnd type="none" w="med" len="med"/>
            <a:tailEnd type="arrow" w="med" len="med"/>
          </a:ln>
          <a:effectLst/>
        </p:spPr>
      </p:cxnSp>
      <p:sp>
        <p:nvSpPr>
          <p:cNvPr id="57" name="スライド番号プレースホルダー 3">
            <a:extLst>
              <a:ext uri="{FF2B5EF4-FFF2-40B4-BE49-F238E27FC236}">
                <a16:creationId xmlns:a16="http://schemas.microsoft.com/office/drawing/2014/main" id="{4A27676E-3F32-7021-521F-288D79C9378E}"/>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6</a:t>
            </a:fld>
            <a:endParaRPr lang="en-GB" dirty="0"/>
          </a:p>
        </p:txBody>
      </p:sp>
      <p:sp>
        <p:nvSpPr>
          <p:cNvPr id="58" name="フッター プレースホルダー 4">
            <a:extLst>
              <a:ext uri="{FF2B5EF4-FFF2-40B4-BE49-F238E27FC236}">
                <a16:creationId xmlns:a16="http://schemas.microsoft.com/office/drawing/2014/main" id="{F944DB39-9B79-523E-14B4-7D0A74127F48}"/>
              </a:ext>
            </a:extLst>
          </p:cNvPr>
          <p:cNvSpPr>
            <a:spLocks noGrp="1"/>
          </p:cNvSpPr>
          <p:nvPr>
            <p:ph type="ftr" idx="14"/>
          </p:nvPr>
        </p:nvSpPr>
        <p:spPr>
          <a:xfrm>
            <a:off x="7143757" y="6475414"/>
            <a:ext cx="4246027" cy="180975"/>
          </a:xfrm>
        </p:spPr>
        <p:txBody>
          <a:bodyPr/>
          <a:lstStyle/>
          <a:p>
            <a:r>
              <a:rPr lang="en-GB" dirty="0"/>
              <a:t>Akira Kishida, NTT</a:t>
            </a:r>
          </a:p>
        </p:txBody>
      </p:sp>
    </p:spTree>
    <p:extLst>
      <p:ext uri="{BB962C8B-B14F-4D97-AF65-F5344CB8AC3E}">
        <p14:creationId xmlns:p14="http://schemas.microsoft.com/office/powerpoint/2010/main" val="1385988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Summary</a:t>
            </a:r>
            <a:endParaRPr kumimoji="1" lang="ja-JP" altLang="en-US" dirty="0"/>
          </a:p>
        </p:txBody>
      </p:sp>
      <p:sp>
        <p:nvSpPr>
          <p:cNvPr id="3" name="コンテンツ プレースホルダー 2"/>
          <p:cNvSpPr>
            <a:spLocks noGrp="1"/>
          </p:cNvSpPr>
          <p:nvPr>
            <p:ph idx="1"/>
          </p:nvPr>
        </p:nvSpPr>
        <p:spPr>
          <a:xfrm>
            <a:off x="914400" y="1981201"/>
            <a:ext cx="10582199" cy="4256111"/>
          </a:xfrm>
        </p:spPr>
        <p:txBody>
          <a:bodyPr>
            <a:normAutofit fontScale="92500" lnSpcReduction="10000"/>
          </a:bodyPr>
          <a:lstStyle/>
          <a:p>
            <a:pPr>
              <a:spcBef>
                <a:spcPts val="200"/>
              </a:spcBef>
              <a:spcAft>
                <a:spcPts val="200"/>
              </a:spcAft>
              <a:buFont typeface="Arial" panose="020B0604020202020204" pitchFamily="34" charset="0"/>
              <a:buChar char="•"/>
            </a:pPr>
            <a:r>
              <a:rPr lang="en-US" altLang="ja-JP" sz="2800" dirty="0">
                <a:solidFill>
                  <a:schemeClr val="tx1"/>
                </a:solidFill>
              </a:rPr>
              <a:t>Unlike previous primary standards, IEEE 802.11bn aims to improve reliability, and the reliability requirement is different according to each use case.</a:t>
            </a:r>
          </a:p>
          <a:p>
            <a:pPr>
              <a:spcBef>
                <a:spcPts val="200"/>
              </a:spcBef>
              <a:spcAft>
                <a:spcPts val="200"/>
              </a:spcAft>
              <a:buFont typeface="Arial" panose="020B0604020202020204" pitchFamily="34" charset="0"/>
              <a:buChar char="•"/>
            </a:pPr>
            <a:endParaRPr lang="en-US" altLang="ja-JP" sz="1100" dirty="0">
              <a:solidFill>
                <a:schemeClr val="tx1"/>
              </a:solidFill>
            </a:endParaRPr>
          </a:p>
          <a:p>
            <a:pPr>
              <a:spcBef>
                <a:spcPts val="200"/>
              </a:spcBef>
              <a:spcAft>
                <a:spcPts val="200"/>
              </a:spcAft>
              <a:buFont typeface="Arial" panose="020B0604020202020204" pitchFamily="34" charset="0"/>
              <a:buChar char="•"/>
            </a:pPr>
            <a:r>
              <a:rPr lang="en-US" altLang="ja-JP" sz="2800" dirty="0">
                <a:solidFill>
                  <a:schemeClr val="tx1"/>
                </a:solidFill>
              </a:rPr>
              <a:t>11bn technologies should be operated appropriately according to the requirements of applications and use cases.</a:t>
            </a:r>
          </a:p>
          <a:p>
            <a:pPr>
              <a:spcBef>
                <a:spcPts val="200"/>
              </a:spcBef>
              <a:spcAft>
                <a:spcPts val="200"/>
              </a:spcAft>
              <a:buFont typeface="Arial" panose="020B0604020202020204" pitchFamily="34" charset="0"/>
              <a:buChar char="•"/>
            </a:pPr>
            <a:endParaRPr lang="en-US" altLang="ja-JP" sz="1100" dirty="0">
              <a:solidFill>
                <a:schemeClr val="tx1"/>
              </a:solidFill>
            </a:endParaRPr>
          </a:p>
          <a:p>
            <a:pPr>
              <a:spcBef>
                <a:spcPts val="200"/>
              </a:spcBef>
              <a:spcAft>
                <a:spcPts val="200"/>
              </a:spcAft>
              <a:buFont typeface="Arial" panose="020B0604020202020204" pitchFamily="34" charset="0"/>
              <a:buChar char="•"/>
            </a:pPr>
            <a:r>
              <a:rPr lang="en-US" altLang="ja-JP" sz="2800" dirty="0">
                <a:solidFill>
                  <a:schemeClr val="tx1"/>
                </a:solidFill>
              </a:rPr>
              <a:t>Therefore, indicating an index that denotes a feature set of the operating features and parameters is considered.</a:t>
            </a:r>
          </a:p>
          <a:p>
            <a:pPr lvl="1">
              <a:spcBef>
                <a:spcPts val="200"/>
              </a:spcBef>
              <a:spcAft>
                <a:spcPts val="200"/>
              </a:spcAft>
              <a:buFont typeface="Arial" panose="020B0604020202020204" pitchFamily="34" charset="0"/>
              <a:buChar char="•"/>
            </a:pPr>
            <a:r>
              <a:rPr lang="en-US" altLang="ja-JP" sz="2400" dirty="0">
                <a:solidFill>
                  <a:schemeClr val="tx1"/>
                </a:solidFill>
              </a:rPr>
              <a:t>The use case is a candidate of the index for the indication.</a:t>
            </a:r>
          </a:p>
          <a:p>
            <a:pPr lvl="1">
              <a:spcBef>
                <a:spcPts val="200"/>
              </a:spcBef>
              <a:spcAft>
                <a:spcPts val="200"/>
              </a:spcAft>
              <a:buFont typeface="Arial" panose="020B0604020202020204" pitchFamily="34" charset="0"/>
              <a:buChar char="•"/>
            </a:pPr>
            <a:r>
              <a:rPr lang="en-US" altLang="ja-JP" sz="2400" dirty="0">
                <a:solidFill>
                  <a:schemeClr val="tx1"/>
                </a:solidFill>
              </a:rPr>
              <a:t>The operating features denote features that will be operated actually and differ from the capabilities of features that the APs or STAs have.</a:t>
            </a:r>
          </a:p>
          <a:p>
            <a:pPr lvl="1">
              <a:spcBef>
                <a:spcPts val="200"/>
              </a:spcBef>
              <a:spcAft>
                <a:spcPts val="200"/>
              </a:spcAft>
              <a:buFont typeface="Arial" panose="020B0604020202020204" pitchFamily="34" charset="0"/>
              <a:buChar char="•"/>
            </a:pPr>
            <a:endParaRPr lang="en-US" altLang="ja-JP" sz="2400"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977379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SP</a:t>
            </a:r>
            <a:endParaRPr kumimoji="1" lang="ja-JP" altLang="en-US" dirty="0"/>
          </a:p>
        </p:txBody>
      </p:sp>
      <p:sp>
        <p:nvSpPr>
          <p:cNvPr id="3" name="コンテンツ プレースホルダー 2"/>
          <p:cNvSpPr>
            <a:spLocks noGrp="1"/>
          </p:cNvSpPr>
          <p:nvPr>
            <p:ph idx="1"/>
          </p:nvPr>
        </p:nvSpPr>
        <p:spPr>
          <a:xfrm>
            <a:off x="914401" y="1981201"/>
            <a:ext cx="10361084" cy="4256111"/>
          </a:xfrm>
        </p:spPr>
        <p:txBody>
          <a:bodyPr>
            <a:normAutofit/>
          </a:bodyPr>
          <a:lstStyle/>
          <a:p>
            <a:pPr>
              <a:buFont typeface="Arial" panose="020B0604020202020204" pitchFamily="34" charset="0"/>
              <a:buChar char="•"/>
            </a:pPr>
            <a:r>
              <a:rPr lang="en-US" altLang="ja-JP" sz="3200" dirty="0"/>
              <a:t>Do you agree that indicating the operating features and parameters defined in 11bn is </a:t>
            </a:r>
            <a:r>
              <a:rPr lang="en-US" altLang="ja-JP" sz="3200"/>
              <a:t>beneficial?</a:t>
            </a:r>
            <a:endParaRPr lang="en-US" altLang="ja-JP" sz="3200" dirty="0"/>
          </a:p>
          <a:p>
            <a:pPr marL="457200" lvl="1" indent="0"/>
            <a:r>
              <a:rPr lang="en-US" altLang="ja-JP" sz="2800" dirty="0"/>
              <a:t>-Yes</a:t>
            </a:r>
          </a:p>
          <a:p>
            <a:pPr marL="457200" lvl="1" indent="0"/>
            <a:r>
              <a:rPr lang="en-US" altLang="ja-JP" sz="2800" dirty="0"/>
              <a:t>-No</a:t>
            </a:r>
          </a:p>
          <a:p>
            <a:pPr marL="457200" lvl="1" indent="0"/>
            <a:r>
              <a:rPr lang="en-US" altLang="ja-JP" sz="2800" dirty="0"/>
              <a:t>-Abstain</a:t>
            </a:r>
            <a:endParaRPr lang="en-US" altLang="ja-JP" sz="3600"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67196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a:t>
            </a:r>
          </a:p>
        </p:txBody>
      </p:sp>
      <p:sp>
        <p:nvSpPr>
          <p:cNvPr id="2" name="Content Placeholder 1"/>
          <p:cNvSpPr>
            <a:spLocks noGrp="1"/>
          </p:cNvSpPr>
          <p:nvPr>
            <p:ph idx="1"/>
          </p:nvPr>
        </p:nvSpPr>
        <p:spPr>
          <a:xfrm>
            <a:off x="914401" y="1830390"/>
            <a:ext cx="10361084" cy="4645024"/>
          </a:xfrm>
        </p:spPr>
        <p:txBody>
          <a:bodyPr>
            <a:normAutofit fontScale="55000" lnSpcReduction="20000"/>
          </a:bodyPr>
          <a:lstStyle/>
          <a:p>
            <a:pPr marL="0" indent="0"/>
            <a:r>
              <a:rPr lang="en-US" altLang="ja-JP" dirty="0">
                <a:solidFill>
                  <a:schemeClr val="tx1"/>
                </a:solidFill>
              </a:rPr>
              <a:t>[1]	Laurent </a:t>
            </a:r>
            <a:r>
              <a:rPr lang="en-US" altLang="ja-JP" dirty="0" err="1">
                <a:solidFill>
                  <a:schemeClr val="tx1"/>
                </a:solidFill>
              </a:rPr>
              <a:t>Cariou</a:t>
            </a:r>
            <a:r>
              <a:rPr lang="en-US" altLang="ja-JP" dirty="0">
                <a:solidFill>
                  <a:schemeClr val="tx1"/>
                </a:solidFill>
              </a:rPr>
              <a:t>, </a:t>
            </a:r>
            <a:r>
              <a:rPr lang="en-GB" altLang="ja-JP" dirty="0">
                <a:solidFill>
                  <a:schemeClr val="tx1"/>
                </a:solidFill>
              </a:rPr>
              <a:t>et al., </a:t>
            </a:r>
            <a:r>
              <a:rPr lang="en-US" altLang="ja-JP" dirty="0">
                <a:solidFill>
                  <a:schemeClr val="tx1"/>
                </a:solidFill>
              </a:rPr>
              <a:t>“UHR proposed PAR,” IEEE 802.11-23/0480r3</a:t>
            </a:r>
          </a:p>
          <a:p>
            <a:pPr marL="0" indent="0"/>
            <a:r>
              <a:rPr lang="en-US" altLang="ja-JP" dirty="0">
                <a:solidFill>
                  <a:schemeClr val="tx1"/>
                </a:solidFill>
              </a:rPr>
              <a:t>[2]	Laurent </a:t>
            </a:r>
            <a:r>
              <a:rPr lang="en-US" altLang="ja-JP" dirty="0" err="1">
                <a:solidFill>
                  <a:schemeClr val="tx1"/>
                </a:solidFill>
              </a:rPr>
              <a:t>Cariou</a:t>
            </a:r>
            <a:r>
              <a:rPr lang="en-US" altLang="ja-JP" dirty="0">
                <a:solidFill>
                  <a:schemeClr val="tx1"/>
                </a:solidFill>
              </a:rPr>
              <a:t>, </a:t>
            </a:r>
            <a:r>
              <a:rPr lang="en-GB" altLang="ja-JP" dirty="0">
                <a:solidFill>
                  <a:schemeClr val="tx1"/>
                </a:solidFill>
              </a:rPr>
              <a:t>et al., </a:t>
            </a:r>
            <a:r>
              <a:rPr lang="en-US" altLang="ja-JP" dirty="0">
                <a:solidFill>
                  <a:schemeClr val="tx1"/>
                </a:solidFill>
              </a:rPr>
              <a:t>“IEEE 802.11 UHR Proposed CSD,” IEEE 802.11-23/0079r10</a:t>
            </a:r>
          </a:p>
          <a:p>
            <a:pPr marL="0" indent="0"/>
            <a:r>
              <a:rPr lang="en-US" altLang="ja-JP" dirty="0">
                <a:solidFill>
                  <a:schemeClr val="tx1"/>
                </a:solidFill>
              </a:rPr>
              <a:t>[3]	Arik Klein, et al., “M-AP Coordinated Transmission framework,” IEEE 802.11-23/1871r2</a:t>
            </a:r>
          </a:p>
          <a:p>
            <a:pPr marL="0" indent="0"/>
            <a:r>
              <a:rPr lang="en-US" altLang="ja-JP" dirty="0">
                <a:solidFill>
                  <a:schemeClr val="tx1"/>
                </a:solidFill>
              </a:rPr>
              <a:t>[4]	</a:t>
            </a:r>
            <a:r>
              <a:rPr lang="en-US" altLang="ja-JP" dirty="0" err="1">
                <a:solidFill>
                  <a:schemeClr val="tx1"/>
                </a:solidFill>
              </a:rPr>
              <a:t>Yanchun</a:t>
            </a:r>
            <a:r>
              <a:rPr lang="en-US" altLang="ja-JP" dirty="0">
                <a:solidFill>
                  <a:schemeClr val="tx1"/>
                </a:solidFill>
              </a:rPr>
              <a:t> Li, et al., “Discussion on UHR enhanced channel access,” IEEE 802.11-23/1973r0</a:t>
            </a:r>
          </a:p>
          <a:p>
            <a:pPr marL="0" indent="0"/>
            <a:r>
              <a:rPr lang="en-US" altLang="ja-JP" dirty="0">
                <a:solidFill>
                  <a:schemeClr val="tx1"/>
                </a:solidFill>
              </a:rPr>
              <a:t>[5]	Laurent </a:t>
            </a:r>
            <a:r>
              <a:rPr lang="en-US" altLang="ja-JP" dirty="0" err="1">
                <a:solidFill>
                  <a:schemeClr val="tx1"/>
                </a:solidFill>
              </a:rPr>
              <a:t>Cariou</a:t>
            </a:r>
            <a:r>
              <a:rPr lang="en-US" altLang="ja-JP" dirty="0">
                <a:solidFill>
                  <a:schemeClr val="tx1"/>
                </a:solidFill>
              </a:rPr>
              <a:t>, et al., “R-TWT for Multi-AP,” IEEE 802.11-23/0297r0</a:t>
            </a:r>
          </a:p>
          <a:p>
            <a:pPr marL="0" indent="0"/>
            <a:r>
              <a:rPr lang="en-US" altLang="ja-JP" dirty="0">
                <a:solidFill>
                  <a:schemeClr val="tx1"/>
                </a:solidFill>
              </a:rPr>
              <a:t>[6]	</a:t>
            </a:r>
            <a:r>
              <a:rPr lang="en-US" altLang="ja-JP" dirty="0" err="1">
                <a:solidFill>
                  <a:schemeClr val="tx1"/>
                </a:solidFill>
              </a:rPr>
              <a:t>SunHee</a:t>
            </a:r>
            <a:r>
              <a:rPr lang="en-US" altLang="ja-JP" dirty="0">
                <a:solidFill>
                  <a:schemeClr val="tx1"/>
                </a:solidFill>
              </a:rPr>
              <a:t> Baek, et al., “R-TWT Coordination in Multi-BSS,” IEEE 802.11-23/1916r1</a:t>
            </a:r>
          </a:p>
          <a:p>
            <a:pPr marL="0" indent="0"/>
            <a:r>
              <a:rPr lang="en-US" altLang="ja-JP" dirty="0">
                <a:solidFill>
                  <a:schemeClr val="tx1"/>
                </a:solidFill>
              </a:rPr>
              <a:t>[7]	</a:t>
            </a:r>
            <a:r>
              <a:rPr lang="en-US" altLang="ja-JP" dirty="0" err="1">
                <a:solidFill>
                  <a:schemeClr val="tx1"/>
                </a:solidFill>
              </a:rPr>
              <a:t>Liuming</a:t>
            </a:r>
            <a:r>
              <a:rPr lang="en-US" altLang="ja-JP" dirty="0">
                <a:solidFill>
                  <a:schemeClr val="tx1"/>
                </a:solidFill>
              </a:rPr>
              <a:t> Lu, et al., “Coordinated R-TWT for Multi-AP scenarios - Follow up,” IEEE 802.11-23/1952r1</a:t>
            </a:r>
          </a:p>
          <a:p>
            <a:pPr marL="0" indent="0"/>
            <a:r>
              <a:rPr lang="en-US" altLang="ja-JP" dirty="0">
                <a:solidFill>
                  <a:schemeClr val="tx1"/>
                </a:solidFill>
              </a:rPr>
              <a:t>[8]	</a:t>
            </a:r>
            <a:r>
              <a:rPr lang="en-US" altLang="ja-JP" dirty="0" err="1">
                <a:solidFill>
                  <a:schemeClr val="tx1"/>
                </a:solidFill>
              </a:rPr>
              <a:t>Jeongki</a:t>
            </a:r>
            <a:r>
              <a:rPr lang="en-US" altLang="ja-JP" dirty="0">
                <a:solidFill>
                  <a:schemeClr val="tx1"/>
                </a:solidFill>
              </a:rPr>
              <a:t> Kim, et al., “Discussion on Enhanced R-TWT for UHR,” IEEE 802.11-23/2084r0</a:t>
            </a:r>
          </a:p>
          <a:p>
            <a:pPr marL="0" indent="0"/>
            <a:r>
              <a:rPr lang="en-US" altLang="ja-JP" dirty="0">
                <a:solidFill>
                  <a:schemeClr val="tx1"/>
                </a:solidFill>
              </a:rPr>
              <a:t>[9]	</a:t>
            </a:r>
            <a:r>
              <a:rPr lang="nl-NL" altLang="ja-JP" dirty="0">
                <a:solidFill>
                  <a:schemeClr val="tx1"/>
                </a:solidFill>
              </a:rPr>
              <a:t>Xiangxin Gu, et al., “R-TWT protection in 11bn,” IEEE 802.11-23/2212r0</a:t>
            </a:r>
            <a:endParaRPr lang="en-US" altLang="ja-JP" dirty="0">
              <a:solidFill>
                <a:schemeClr val="tx1"/>
              </a:solidFill>
            </a:endParaRPr>
          </a:p>
          <a:p>
            <a:pPr marL="0" indent="0"/>
            <a:r>
              <a:rPr lang="en-US" altLang="ja-JP" dirty="0">
                <a:solidFill>
                  <a:schemeClr val="tx1"/>
                </a:solidFill>
              </a:rPr>
              <a:t>[10]	</a:t>
            </a:r>
            <a:r>
              <a:rPr lang="en-US" altLang="ja-JP" dirty="0" err="1">
                <a:solidFill>
                  <a:schemeClr val="tx1"/>
                </a:solidFill>
              </a:rPr>
              <a:t>Liuming</a:t>
            </a:r>
            <a:r>
              <a:rPr lang="en-US" altLang="ja-JP" dirty="0">
                <a:solidFill>
                  <a:schemeClr val="tx1"/>
                </a:solidFill>
              </a:rPr>
              <a:t> Lu, et al., “Multi-AP Coordination for Low Latency Traffic Delivery,” IEEE 802.11-23/1556r1</a:t>
            </a:r>
          </a:p>
          <a:p>
            <a:pPr marL="0" indent="0"/>
            <a:r>
              <a:rPr lang="en-US" altLang="ja-JP" dirty="0">
                <a:solidFill>
                  <a:schemeClr val="tx1"/>
                </a:solidFill>
              </a:rPr>
              <a:t>[11]	Abhishek Patil, et al., “Coordinated TDMA (C-TDMA) Follow-up,” IEEE 802.11-23/1895r2</a:t>
            </a:r>
          </a:p>
          <a:p>
            <a:pPr marL="0" indent="0"/>
            <a:r>
              <a:rPr lang="en-US" altLang="ja-JP" dirty="0">
                <a:solidFill>
                  <a:schemeClr val="tx1"/>
                </a:solidFill>
              </a:rPr>
              <a:t>[12]	</a:t>
            </a:r>
            <a:r>
              <a:rPr lang="en-US" altLang="ja-JP" dirty="0" err="1">
                <a:solidFill>
                  <a:schemeClr val="tx1"/>
                </a:solidFill>
              </a:rPr>
              <a:t>Geonhwan</a:t>
            </a:r>
            <a:r>
              <a:rPr lang="en-US" altLang="ja-JP" dirty="0">
                <a:solidFill>
                  <a:schemeClr val="tx1"/>
                </a:solidFill>
              </a:rPr>
              <a:t> Kim, et al., “Coordinated TDMA Procedure,” IEEE 802.11-23/1912r0</a:t>
            </a:r>
          </a:p>
          <a:p>
            <a:pPr marL="0" indent="0">
              <a:buNone/>
            </a:pPr>
            <a:r>
              <a:rPr lang="en-US" altLang="ja-JP" u="none" dirty="0">
                <a:solidFill>
                  <a:schemeClr val="tx1"/>
                </a:solidFill>
              </a:rPr>
              <a:t>[13]	Giovanni </a:t>
            </a:r>
            <a:r>
              <a:rPr lang="en-US" altLang="ja-JP" u="none" dirty="0" err="1">
                <a:solidFill>
                  <a:schemeClr val="tx1"/>
                </a:solidFill>
              </a:rPr>
              <a:t>Chisci</a:t>
            </a:r>
            <a:r>
              <a:rPr lang="en-US" altLang="ja-JP" u="none" dirty="0">
                <a:solidFill>
                  <a:schemeClr val="tx1"/>
                </a:solidFill>
              </a:rPr>
              <a:t>, </a:t>
            </a:r>
            <a:r>
              <a:rPr lang="en-GB" altLang="ja-JP" u="none" dirty="0">
                <a:solidFill>
                  <a:schemeClr val="tx1"/>
                </a:solidFill>
              </a:rPr>
              <a:t>et al., </a:t>
            </a:r>
            <a:r>
              <a:rPr lang="en-US" altLang="ja-JP" u="none" dirty="0">
                <a:solidFill>
                  <a:schemeClr val="tx1"/>
                </a:solidFill>
              </a:rPr>
              <a:t>“Preemption techniques to meet low-latency (LL) targets,” IEEE 802.11-23/1886r1</a:t>
            </a:r>
          </a:p>
          <a:p>
            <a:pPr marL="0" indent="0">
              <a:buNone/>
            </a:pPr>
            <a:r>
              <a:rPr lang="en-US" altLang="ja-JP" u="none" dirty="0">
                <a:solidFill>
                  <a:schemeClr val="tx1"/>
                </a:solidFill>
              </a:rPr>
              <a:t>[14]	</a:t>
            </a:r>
            <a:r>
              <a:rPr lang="en-US" altLang="ja-JP" u="none" dirty="0" err="1">
                <a:solidFill>
                  <a:schemeClr val="tx1"/>
                </a:solidFill>
              </a:rPr>
              <a:t>Kiseon</a:t>
            </a:r>
            <a:r>
              <a:rPr lang="en-US" altLang="ja-JP" u="none" dirty="0">
                <a:solidFill>
                  <a:schemeClr val="tx1"/>
                </a:solidFill>
              </a:rPr>
              <a:t> Ryu, </a:t>
            </a:r>
            <a:r>
              <a:rPr lang="en-GB" altLang="ja-JP" u="none" dirty="0">
                <a:solidFill>
                  <a:schemeClr val="tx1"/>
                </a:solidFill>
              </a:rPr>
              <a:t>et al., </a:t>
            </a:r>
            <a:r>
              <a:rPr lang="en-US" altLang="ja-JP" u="none" dirty="0">
                <a:solidFill>
                  <a:schemeClr val="tx1"/>
                </a:solidFill>
              </a:rPr>
              <a:t>“TXOP Preemption Follow Up,” IEEE 802.11-23/1174r0</a:t>
            </a:r>
            <a:endParaRPr lang="en-US" altLang="ja-JP" dirty="0">
              <a:solidFill>
                <a:schemeClr val="tx1"/>
              </a:solidFill>
            </a:endParaRPr>
          </a:p>
          <a:p>
            <a:pPr marL="0" indent="0"/>
            <a:r>
              <a:rPr lang="en-US" altLang="ja-JP" dirty="0">
                <a:solidFill>
                  <a:schemeClr val="tx1"/>
                </a:solidFill>
              </a:rPr>
              <a:t>[15]	</a:t>
            </a:r>
            <a:r>
              <a:rPr lang="en-US" altLang="ja-JP" u="none" dirty="0" err="1">
                <a:solidFill>
                  <a:schemeClr val="tx1"/>
                </a:solidFill>
              </a:rPr>
              <a:t>Inaki</a:t>
            </a:r>
            <a:r>
              <a:rPr lang="en-US" altLang="ja-JP" u="none" dirty="0">
                <a:solidFill>
                  <a:schemeClr val="tx1"/>
                </a:solidFill>
              </a:rPr>
              <a:t> Val, </a:t>
            </a:r>
            <a:r>
              <a:rPr lang="en-GB" altLang="ja-JP" u="none" dirty="0">
                <a:solidFill>
                  <a:schemeClr val="tx1"/>
                </a:solidFill>
              </a:rPr>
              <a:t>et al., </a:t>
            </a:r>
            <a:r>
              <a:rPr lang="en-US" altLang="ja-JP" u="none" dirty="0">
                <a:solidFill>
                  <a:schemeClr val="tx1"/>
                </a:solidFill>
              </a:rPr>
              <a:t>“High Criticality Use Cases and Requirements,” IEEE 802.11-23/1834r0</a:t>
            </a:r>
          </a:p>
          <a:p>
            <a:pPr marL="0" indent="0"/>
            <a:r>
              <a:rPr lang="en-US" altLang="ja-JP" dirty="0">
                <a:solidFill>
                  <a:schemeClr val="tx1"/>
                </a:solidFill>
              </a:rPr>
              <a:t>[16]	</a:t>
            </a:r>
            <a:r>
              <a:rPr lang="en-US" altLang="ja-JP" u="none" dirty="0">
                <a:solidFill>
                  <a:schemeClr val="tx1"/>
                </a:solidFill>
              </a:rPr>
              <a:t>Brian Hart, </a:t>
            </a:r>
            <a:r>
              <a:rPr lang="en-GB" altLang="ja-JP" u="none" dirty="0">
                <a:solidFill>
                  <a:schemeClr val="tx1"/>
                </a:solidFill>
              </a:rPr>
              <a:t>et al., </a:t>
            </a:r>
            <a:r>
              <a:rPr lang="en-US" altLang="ja-JP" u="none" dirty="0">
                <a:solidFill>
                  <a:schemeClr val="tx1"/>
                </a:solidFill>
              </a:rPr>
              <a:t>“Overview of Enterprise Policy and Goals,” IEEE 802.11-23/2026r0</a:t>
            </a:r>
            <a:endParaRPr lang="en-US" altLang="ja-JP" dirty="0">
              <a:solidFill>
                <a:schemeClr val="tx1"/>
              </a:solidFill>
            </a:endParaRPr>
          </a:p>
          <a:p>
            <a:pPr marL="0" indent="0"/>
            <a:r>
              <a:rPr lang="en-US" altLang="ja-JP" dirty="0">
                <a:solidFill>
                  <a:schemeClr val="tx1"/>
                </a:solidFill>
              </a:rPr>
              <a:t>[17]	</a:t>
            </a:r>
            <a:r>
              <a:rPr lang="en-US" altLang="ja-JP" u="none" dirty="0" err="1">
                <a:solidFill>
                  <a:schemeClr val="tx1"/>
                </a:solidFill>
              </a:rPr>
              <a:t>Inaki</a:t>
            </a:r>
            <a:r>
              <a:rPr lang="en-US" altLang="ja-JP" u="none" dirty="0">
                <a:solidFill>
                  <a:schemeClr val="tx1"/>
                </a:solidFill>
              </a:rPr>
              <a:t> Val, </a:t>
            </a:r>
            <a:r>
              <a:rPr lang="en-GB" altLang="ja-JP" u="none" dirty="0">
                <a:solidFill>
                  <a:schemeClr val="tx1"/>
                </a:solidFill>
              </a:rPr>
              <a:t>et al., </a:t>
            </a:r>
            <a:r>
              <a:rPr lang="en-US" altLang="ja-JP" u="none" dirty="0">
                <a:solidFill>
                  <a:schemeClr val="tx1"/>
                </a:solidFill>
              </a:rPr>
              <a:t>“Managed Networks under highly congested scenarios,” IEEE 802.11-23/1920r2</a:t>
            </a:r>
            <a:endParaRPr lang="en-US" altLang="ja-JP" dirty="0">
              <a:solidFill>
                <a:schemeClr val="tx1"/>
              </a:solidFill>
            </a:endParaRPr>
          </a:p>
          <a:p>
            <a:pPr marL="0" indent="0"/>
            <a:r>
              <a:rPr lang="en-US" altLang="ja-JP" dirty="0">
                <a:solidFill>
                  <a:schemeClr val="tx1"/>
                </a:solidFill>
              </a:rPr>
              <a:t>[18]	</a:t>
            </a:r>
            <a:r>
              <a:rPr lang="en-US" altLang="ja-JP" u="none" dirty="0">
                <a:solidFill>
                  <a:schemeClr val="tx1"/>
                </a:solidFill>
              </a:rPr>
              <a:t>Akira Kishida, et al., “Considerations on UHR PAR and KPIs,” IEEE 802.11-22/1919r4</a:t>
            </a:r>
            <a:endParaRPr lang="en-US" altLang="ja-JP" dirty="0">
              <a:solidFill>
                <a:schemeClr val="tx1"/>
              </a:solidFill>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dirty="0"/>
              <a:t>Akira Kishida, NTT</a:t>
            </a:r>
          </a:p>
        </p:txBody>
      </p:sp>
      <p:sp>
        <p:nvSpPr>
          <p:cNvPr id="4" name="Date Placeholder 3"/>
          <p:cNvSpPr>
            <a:spLocks noGrp="1"/>
          </p:cNvSpPr>
          <p:nvPr>
            <p:ph type="dt" idx="15"/>
          </p:nvPr>
        </p:nvSpPr>
        <p:spPr/>
        <p:txBody>
          <a:bodyPr/>
          <a:lstStyle/>
          <a:p>
            <a:r>
              <a:rPr lang="en-US" dirty="0"/>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10713</TotalTime>
  <Words>1572</Words>
  <Application>Microsoft Office PowerPoint</Application>
  <PresentationFormat>ワイド画面</PresentationFormat>
  <Paragraphs>184</Paragraphs>
  <Slides>9</Slides>
  <Notes>9</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9</vt:i4>
      </vt:variant>
    </vt:vector>
  </HeadingPairs>
  <TitlesOfParts>
    <vt:vector size="12" baseType="lpstr">
      <vt:lpstr>Arial</vt:lpstr>
      <vt:lpstr>Times New Roman</vt:lpstr>
      <vt:lpstr>Office テーマ</vt:lpstr>
      <vt:lpstr>Indication of 11bn Feature Set</vt:lpstr>
      <vt:lpstr>Introduction</vt:lpstr>
      <vt:lpstr>Application of 11bn technologies according to use cases and requirements</vt:lpstr>
      <vt:lpstr>Indication of capabilities and issues</vt:lpstr>
      <vt:lpstr>Indication of the operating 11bn features and parameters</vt:lpstr>
      <vt:lpstr>Difference between capabilities and the operating features</vt:lpstr>
      <vt:lpstr>Summary</vt:lpstr>
      <vt:lpstr>SP</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Next-Generation Wi-Fi from Network Operator’s Perspective</dc:title>
  <dc:creator>7878767@ntt-hd.local</dc:creator>
  <cp:lastModifiedBy>Akira Kishida（岸田朗）</cp:lastModifiedBy>
  <cp:revision>603</cp:revision>
  <cp:lastPrinted>1601-01-01T00:00:00Z</cp:lastPrinted>
  <dcterms:created xsi:type="dcterms:W3CDTF">2022-06-09T01:00:07Z</dcterms:created>
  <dcterms:modified xsi:type="dcterms:W3CDTF">2024-03-09T11:19:00Z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bb4fa5d-3ac5-4415-967c-34900a0e1c6f_Enabled">
    <vt:lpwstr>true</vt:lpwstr>
  </property>
  <property fmtid="{D5CDD505-2E9C-101B-9397-08002B2CF9AE}" pid="3" name="MSIP_Label_dbb4fa5d-3ac5-4415-967c-34900a0e1c6f_SetDate">
    <vt:lpwstr>2023-01-16T22:04:59Z</vt:lpwstr>
  </property>
  <property fmtid="{D5CDD505-2E9C-101B-9397-08002B2CF9AE}" pid="4" name="MSIP_Label_dbb4fa5d-3ac5-4415-967c-34900a0e1c6f_Method">
    <vt:lpwstr>Privileged</vt:lpwstr>
  </property>
  <property fmtid="{D5CDD505-2E9C-101B-9397-08002B2CF9AE}" pid="5" name="MSIP_Label_dbb4fa5d-3ac5-4415-967c-34900a0e1c6f_Name">
    <vt:lpwstr>dbb4fa5d-3ac5-4415-967c-34900a0e1c6f</vt:lpwstr>
  </property>
  <property fmtid="{D5CDD505-2E9C-101B-9397-08002B2CF9AE}" pid="6" name="MSIP_Label_dbb4fa5d-3ac5-4415-967c-34900a0e1c6f_SiteId">
    <vt:lpwstr>a629ef32-67ba-47a6-8eb3-ec43935644fc</vt:lpwstr>
  </property>
  <property fmtid="{D5CDD505-2E9C-101B-9397-08002B2CF9AE}" pid="7" name="MSIP_Label_dbb4fa5d-3ac5-4415-967c-34900a0e1c6f_ActionId">
    <vt:lpwstr>a2913988-266e-4413-a810-1ff88a3dcb05</vt:lpwstr>
  </property>
  <property fmtid="{D5CDD505-2E9C-101B-9397-08002B2CF9AE}" pid="8" name="MSIP_Label_dbb4fa5d-3ac5-4415-967c-34900a0e1c6f_ContentBits">
    <vt:lpwstr>0</vt:lpwstr>
  </property>
</Properties>
</file>