
<file path=[Content_Types].xml><?xml version="1.0" encoding="utf-8"?>
<Types xmlns="http://schemas.openxmlformats.org/package/2006/content-types">
  <Default Extension="vml" ContentType="application/vnd.openxmlformats-officedocument.vmlDrawing"/>
  <Default Extension="doc" ContentType="application/msword"/>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4.svg" ContentType="image/svg+xml"/>
  <Override PartName="/ppt/media/image6.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handoutMasterIdLst>
    <p:handoutMasterId r:id="rId16"/>
  </p:handoutMasterIdLst>
  <p:sldIdLst>
    <p:sldId id="256" r:id="rId4"/>
    <p:sldId id="368" r:id="rId5"/>
    <p:sldId id="388" r:id="rId7"/>
    <p:sldId id="405" r:id="rId8"/>
    <p:sldId id="399" r:id="rId9"/>
    <p:sldId id="389" r:id="rId10"/>
    <p:sldId id="390" r:id="rId11"/>
    <p:sldId id="392" r:id="rId12"/>
    <p:sldId id="265" r:id="rId13"/>
    <p:sldId id="297" r:id="rId14"/>
    <p:sldId id="39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10343608" initials="1"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1"/>
          </p:cNvSpPr>
          <p:nvPr>
            <p:ph type="hdr" sz="quarter"/>
          </p:nvPr>
        </p:nvSpPr>
        <p:spPr/>
        <p:txBody>
          <a:bodyPr/>
          <a:p>
            <a:r>
              <a:rPr lang="en-US"/>
              <a:t>Doc.: 802.11-22/828r4</a:t>
            </a:r>
            <a:endParaRPr lang="en-US"/>
          </a:p>
        </p:txBody>
      </p:sp>
      <p:sp>
        <p:nvSpPr>
          <p:cNvPr id="5" name="Date Placeholder 4"/>
          <p:cNvSpPr>
            <a:spLocks noGrp="1"/>
          </p:cNvSpPr>
          <p:nvPr>
            <p:ph type="dt" idx="1"/>
          </p:nvPr>
        </p:nvSpPr>
        <p:spPr/>
        <p:txBody>
          <a:bodyPr/>
          <a:p>
            <a:fld id="{E5EBEC8A-9456-4C66-AD86-F29878999039}" type="datetime1">
              <a:rPr lang="en-US" altLang="zh-CN" smtClean="0"/>
            </a:fld>
            <a:endParaRPr lang="en-US"/>
          </a:p>
        </p:txBody>
      </p:sp>
      <p:sp>
        <p:nvSpPr>
          <p:cNvPr id="6" name="Slide Number Placeholder 5"/>
          <p:cNvSpPr>
            <a:spLocks noGrp="1"/>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1"/>
          </p:cNvSpPr>
          <p:nvPr>
            <p:ph type="hdr" sz="quarter"/>
          </p:nvPr>
        </p:nvSpPr>
        <p:spPr/>
        <p:txBody>
          <a:bodyPr/>
          <a:p>
            <a:r>
              <a:rPr lang="en-US"/>
              <a:t>Doc.: 802.11-22/828r4</a:t>
            </a:r>
            <a:endParaRPr lang="en-US"/>
          </a:p>
        </p:txBody>
      </p:sp>
      <p:sp>
        <p:nvSpPr>
          <p:cNvPr id="5" name="Date Placeholder 4"/>
          <p:cNvSpPr>
            <a:spLocks noGrp="1"/>
          </p:cNvSpPr>
          <p:nvPr>
            <p:ph type="dt" idx="1"/>
          </p:nvPr>
        </p:nvSpPr>
        <p:spPr/>
        <p:txBody>
          <a:bodyPr/>
          <a:p>
            <a:fld id="{E5EBEC8A-9456-4C66-AD86-F29878999039}" type="datetime1">
              <a:rPr lang="en-US" altLang="zh-CN" smtClean="0"/>
            </a:fld>
            <a:endParaRPr lang="en-US"/>
          </a:p>
        </p:txBody>
      </p:sp>
      <p:sp>
        <p:nvSpPr>
          <p:cNvPr id="6" name="Slide Number Placeholder 5"/>
          <p:cNvSpPr>
            <a:spLocks noGrp="1"/>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085667" y="332740"/>
            <a:ext cx="31750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24/522r0</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4605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May.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802.11-23/2190</a:t>
            </a:r>
            <a:r>
              <a:rPr lang="en-US" altLang="en-US" sz="1800" b="1" kern="1200" dirty="0">
                <a:solidFill>
                  <a:schemeClr val="tx1"/>
                </a:solidFill>
                <a:latin typeface="Times New Roman" panose="02020603050405020304" pitchFamily="18" charset="0"/>
                <a:ea typeface="+mn-ea"/>
                <a:cs typeface="+mn-cs"/>
              </a:rPr>
              <a:t>r0</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4097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Nov. 2023</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oleObject" Target="../embeddings/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8.png"/><Relationship Id="rId1"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Object 3"/>
          <p:cNvGraphicFramePr>
            <a:graphicFrameLocks noChangeAspect="1"/>
          </p:cNvGraphicFramePr>
          <p:nvPr/>
        </p:nvGraphicFramePr>
        <p:xfrm>
          <a:off x="1734185" y="2098040"/>
          <a:ext cx="10077450" cy="2927985"/>
        </p:xfrm>
        <a:graphic>
          <a:graphicData uri="http://schemas.openxmlformats.org/presentationml/2006/ole">
            <mc:AlternateContent xmlns:mc="http://schemas.openxmlformats.org/markup-compatibility/2006">
              <mc:Choice xmlns:v="urn:schemas-microsoft-com:vml" Requires="v">
                <p:oleObj spid="_x0000_s4" name="Document" r:id="rId1" imgW="11410950" imgH="3095625" progId="Word.Document.8">
                  <p:embed/>
                </p:oleObj>
              </mc:Choice>
              <mc:Fallback>
                <p:oleObj name="Document" r:id="rId1" imgW="11410950" imgH="3095625" progId="Word.Document.8">
                  <p:embed/>
                  <p:pic>
                    <p:nvPicPr>
                      <p:cNvPr id="0" name="Object 3"/>
                      <p:cNvPicPr>
                        <a:picLocks noChangeAspect="1" noChangeArrowheads="1"/>
                      </p:cNvPicPr>
                      <p:nvPr/>
                    </p:nvPicPr>
                    <p:blipFill>
                      <a:blip r:embed="rId2"/>
                      <a:srcRect/>
                      <a:stretch>
                        <a:fillRect/>
                      </a:stretch>
                    </p:blipFill>
                    <p:spPr bwMode="auto">
                      <a:xfrm>
                        <a:off x="1734185" y="2098040"/>
                        <a:ext cx="10077450" cy="2927985"/>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323426" y="6481446"/>
            <a:ext cx="2012315" cy="276860"/>
          </a:xfrm>
        </p:spPr>
        <p:txBody>
          <a:bodyPr/>
          <a:lstStyle/>
          <a:p>
            <a:pPr algn="r">
              <a:defRPr/>
            </a:pPr>
            <a:r>
              <a:rPr lang="en-US">
                <a:sym typeface="+mn-ea"/>
              </a:rPr>
              <a:t>Jay Yang, et al. (ZTE)</a:t>
            </a:r>
            <a:endParaRPr lang="en-GB" dirty="0"/>
          </a:p>
        </p:txBody>
      </p:sp>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dirty="0">
                <a:sym typeface="+mn-ea"/>
              </a:rPr>
              <a:t>MAP co-EDCA to improve the performance of edging STA</a:t>
            </a:r>
            <a:endParaRPr lang="en-US" dirty="0">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pPr marL="0" indent="0">
              <a:buNone/>
            </a:pPr>
            <a:endParaRPr lang="en-US" dirty="0"/>
          </a:p>
          <a:p>
            <a:r>
              <a:rPr lang="en-US" altLang="zh-CN" b="0">
                <a:sym typeface="+mn-ea"/>
              </a:rPr>
              <a:t>[1]802.11bn PAR</a:t>
            </a:r>
            <a:endParaRPr lang="en-US" altLang="zh-CN" b="0">
              <a:sym typeface="+mn-ea"/>
            </a:endParaRPr>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SP1</a:t>
            </a:r>
            <a:endParaRPr lang="en-US"/>
          </a:p>
        </p:txBody>
      </p:sp>
      <p:sp>
        <p:nvSpPr>
          <p:cNvPr id="3" name="Content Placeholder 2"/>
          <p:cNvSpPr>
            <a:spLocks noGrp="1"/>
          </p:cNvSpPr>
          <p:nvPr>
            <p:ph idx="1"/>
          </p:nvPr>
        </p:nvSpPr>
        <p:spPr/>
        <p:txBody>
          <a:bodyPr/>
          <a:p>
            <a:r>
              <a:rPr lang="en-US" b="0"/>
              <a:t>Do you agree 11bn should define a MAP co-EDCA parameters negotiation mechanism to mitigate the collision issue?</a:t>
            </a:r>
            <a:endParaRPr lang="en-US" b="0"/>
          </a:p>
          <a:p>
            <a:pPr lvl="1"/>
            <a:r>
              <a:rPr lang="en-US" altLang="zh-CN" b="0"/>
              <a:t>Note: the procedure may be used in both infrastructure network and MAP coordination network</a:t>
            </a:r>
            <a:endParaRPr lang="en-US" altLang="zh-CN"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lgn="r">
              <a:defRPr/>
            </a:pPr>
            <a:r>
              <a:rPr lang="en-US">
                <a:sym typeface="+mn-ea"/>
              </a:rPr>
              <a:t>Jay Yang,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lgn="r">
              <a:defRPr/>
            </a:pPr>
            <a:r>
              <a:rPr lang="en-US">
                <a:sym typeface="+mn-ea"/>
              </a:rPr>
              <a:t>Jay Yang, et al. (ZTE)</a:t>
            </a:r>
            <a:endParaRPr lang="en-US" dirty="0"/>
          </a:p>
        </p:txBody>
      </p:sp>
      <p:sp>
        <p:nvSpPr>
          <p:cNvPr id="6" name="Content Placeholder 2"/>
          <p:cNvSpPr>
            <a:spLocks noGrp="1"/>
          </p:cNvSpPr>
          <p:nvPr/>
        </p:nvSpPr>
        <p:spPr>
          <a:xfrm>
            <a:off x="365760" y="1600207"/>
            <a:ext cx="10363200" cy="457199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sz="2400" dirty="0">
                <a:sym typeface="+mn-ea"/>
              </a:rPr>
              <a:t>Based on current 11bn PAR [1], the scope is to enhance the ultra high reliability of Wireless LAN Area Network (WLAN), where the use cases are defined for both an isolated Basic Service Set (BSS) and overlapping BSSs.</a:t>
            </a:r>
            <a:endParaRPr lang="en-US" sz="2400" dirty="0"/>
          </a:p>
          <a:p>
            <a:pPr lvl="1">
              <a:buFont typeface="Arial" panose="020B0604020202020204" pitchFamily="34" charset="0"/>
              <a:buChar char="•"/>
            </a:pPr>
            <a:r>
              <a:rPr lang="en-US" sz="2400" dirty="0">
                <a:sym typeface="+mn-ea"/>
              </a:rPr>
              <a:t>KPI: increasing the throughout by 25%,reducing latency and reducing packet losses lower by 25%. </a:t>
            </a:r>
            <a:endParaRPr lang="en-US" sz="2400" dirty="0"/>
          </a:p>
          <a:p>
            <a:pPr lvl="1">
              <a:buFont typeface="Arial" panose="020B0604020202020204" pitchFamily="34" charset="0"/>
              <a:buChar char="•"/>
            </a:pPr>
            <a:r>
              <a:rPr lang="en-US" sz="2400" dirty="0">
                <a:sym typeface="+mn-ea"/>
              </a:rPr>
              <a:t>One of direction is to improve the collision issue caused by the current EDCA channel access procedure.</a:t>
            </a:r>
            <a:endParaRPr lang="en-US" sz="2400" dirty="0"/>
          </a:p>
          <a:p>
            <a:pPr lvl="0">
              <a:buFont typeface="Arial" panose="020B0604020202020204" pitchFamily="34" charset="0"/>
              <a:buChar char="•"/>
            </a:pPr>
            <a:r>
              <a:rPr lang="en-US"/>
              <a:t>In this contribution, we will analyse the collision issue in </a:t>
            </a:r>
            <a:r>
              <a:rPr lang="en-US">
                <a:sym typeface="+mn-ea"/>
              </a:rPr>
              <a:t>OBSS scenario</a:t>
            </a:r>
            <a:r>
              <a:rPr lang="en-US"/>
              <a:t> and provide a possible solution to improve the reliability.</a:t>
            </a:r>
            <a:endParaRPr lang="en-US"/>
          </a:p>
        </p:txBody>
      </p:sp>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Background</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4400" y="561976"/>
            <a:ext cx="10363200" cy="914399"/>
          </a:xfrm>
        </p:spPr>
        <p:txBody>
          <a:bodyPr/>
          <a:p>
            <a:r>
              <a:rPr lang="en-US"/>
              <a:t>The problem of current EDCA mechanism</a:t>
            </a:r>
            <a:endParaRPr lang="en-US"/>
          </a:p>
        </p:txBody>
      </p:sp>
      <p:sp>
        <p:nvSpPr>
          <p:cNvPr id="3" name="Content Placeholder 2"/>
          <p:cNvSpPr>
            <a:spLocks noGrp="1"/>
          </p:cNvSpPr>
          <p:nvPr>
            <p:ph idx="1"/>
          </p:nvPr>
        </p:nvSpPr>
        <p:spPr>
          <a:xfrm>
            <a:off x="363220" y="1334135"/>
            <a:ext cx="11259820" cy="2188845"/>
          </a:xfrm>
        </p:spPr>
        <p:txBody>
          <a:bodyPr/>
          <a:p>
            <a:r>
              <a:rPr lang="en-US"/>
              <a:t>Performance degradation caused by OBSS interference</a:t>
            </a:r>
            <a:endParaRPr lang="en-US"/>
          </a:p>
          <a:p>
            <a:pPr lvl="1">
              <a:buFont typeface="Wingdings" panose="05000000000000000000" charset="0"/>
              <a:buChar char="Ø"/>
            </a:pPr>
            <a:r>
              <a:rPr lang="en-US">
                <a:sym typeface="+mn-ea"/>
              </a:rPr>
              <a:t>Precondition1:  Each device in BSS and OBSS compete the TXOP independently, and the APs in the BSS and OBSS may can’t hear each other(hidden node)</a:t>
            </a:r>
            <a:endParaRPr lang="en-US">
              <a:sym typeface="+mn-ea"/>
            </a:endParaRPr>
          </a:p>
          <a:p>
            <a:pPr lvl="1">
              <a:buFont typeface="Wingdings" panose="05000000000000000000" charset="0"/>
              <a:buChar char="Ø"/>
            </a:pPr>
            <a:r>
              <a:rPr lang="en-US"/>
              <a:t>Precondition2: Some STAs may be in the overlapping area (Edging STA,like STA2).</a:t>
            </a:r>
            <a:endParaRPr lang="en-US"/>
          </a:p>
          <a:p>
            <a:pPr lvl="1">
              <a:buFont typeface="Wingdings" panose="05000000000000000000" charset="0"/>
              <a:buChar char="Ø"/>
            </a:pPr>
            <a:r>
              <a:rPr lang="en-US">
                <a:sym typeface="+mn-ea"/>
              </a:rPr>
              <a:t>Problem: The collision issue (including RTS/CTS collision) extremely high on the Edging STA.</a:t>
            </a:r>
            <a:endParaRPr lang="en-US"/>
          </a:p>
          <a:p>
            <a:pPr lvl="1">
              <a:buFont typeface="Wingdings" panose="05000000000000000000" charset="0"/>
              <a:buChar char="Ø"/>
            </a:pPr>
            <a:endParaRPr lang="en-US"/>
          </a:p>
          <a:p>
            <a:pPr marL="457200" lvl="1" indent="0">
              <a:buFont typeface="Wingdings" panose="05000000000000000000" charset="0"/>
              <a:buNone/>
            </a:pPr>
            <a:endParaRPr lang="en-US"/>
          </a:p>
          <a:p>
            <a:pPr marL="457200" lvl="1" indent="0">
              <a:buFont typeface="Wingdings" panose="05000000000000000000" charset="0"/>
              <a:buNone/>
            </a:pPr>
            <a:endParaRPr lang="en-US"/>
          </a:p>
          <a:p>
            <a:pPr marL="457200" lvl="1" indent="0">
              <a:buFont typeface="Wingdings" panose="05000000000000000000" charset="0"/>
              <a:buNone/>
            </a:pP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lgn="r">
              <a:defRPr/>
            </a:pPr>
            <a:r>
              <a:rPr lang="en-US">
                <a:sym typeface="+mn-ea"/>
              </a:rPr>
              <a:t>Jay Yang, et al. (ZTE)</a:t>
            </a:r>
            <a:endParaRPr lang="en-US" dirty="0"/>
          </a:p>
        </p:txBody>
      </p:sp>
      <p:pic>
        <p:nvPicPr>
          <p:cNvPr id="44" name="Picture 4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459243" y="3913959"/>
            <a:ext cx="979118" cy="734339"/>
          </a:xfrm>
          <a:prstGeom prst="rect">
            <a:avLst/>
          </a:prstGeom>
          <a:noFill/>
          <a:ln w="25400">
            <a:noFill/>
          </a:ln>
        </p:spPr>
      </p:pic>
      <p:sp>
        <p:nvSpPr>
          <p:cNvPr id="47" name="Oval 46"/>
          <p:cNvSpPr/>
          <p:nvPr/>
        </p:nvSpPr>
        <p:spPr>
          <a:xfrm>
            <a:off x="5292725" y="3382645"/>
            <a:ext cx="3103245" cy="3014980"/>
          </a:xfrm>
          <a:prstGeom prst="ellipse">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noAutofit/>
          </a:bodyPr>
          <a:p>
            <a:pPr marL="0" marR="0" lvl="0" indent="0" algn="l" defTabSz="914400" rtl="0" eaLnBrk="1" fontAlgn="auto" latinLnBrk="0" hangingPunct="1">
              <a:lnSpc>
                <a:spcPct val="100000"/>
              </a:lnSpc>
              <a:spcBef>
                <a:spcPts val="0"/>
              </a:spcBef>
              <a:spcAft>
                <a:spcPts val="300"/>
              </a:spcAft>
              <a:buClrTx/>
              <a:buSzPct val="100000"/>
              <a:buFontTx/>
              <a:buNone/>
              <a:defRPr/>
            </a:pPr>
            <a:endParaRPr kumimoji="0" lang="zh-CN" altLang="en-US" sz="1200" b="0" i="0" u="none" strike="noStrike" kern="1200" cap="none" spc="0" normalizeH="0" baseline="0" noProof="0">
              <a:ln>
                <a:noFill/>
              </a:ln>
              <a:solidFill>
                <a:srgbClr val="FFFFFF"/>
              </a:solidFill>
              <a:effectLst/>
              <a:uLnTx/>
              <a:uFillTx/>
              <a:latin typeface="Nokia Pure Text Light"/>
              <a:ea typeface="+mn-ea"/>
              <a:cs typeface="+mn-cs"/>
            </a:endParaRPr>
          </a:p>
        </p:txBody>
      </p:sp>
      <p:pic>
        <p:nvPicPr>
          <p:cNvPr id="67" name="Graphic 66" descr="Smart Phone"/>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64680" y="5234726"/>
            <a:ext cx="518696" cy="518696"/>
          </a:xfrm>
          <a:prstGeom prst="rect">
            <a:avLst/>
          </a:prstGeom>
        </p:spPr>
      </p:pic>
      <p:pic>
        <p:nvPicPr>
          <p:cNvPr id="69" name="Graphic 68" descr="Smart Phone"/>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14647" y="5413249"/>
            <a:ext cx="518696" cy="518696"/>
          </a:xfrm>
          <a:prstGeom prst="rect">
            <a:avLst/>
          </a:prstGeom>
        </p:spPr>
      </p:pic>
      <p:pic>
        <p:nvPicPr>
          <p:cNvPr id="53" name="Graphic 52" descr="Wireless route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940810" y="4029710"/>
            <a:ext cx="672465" cy="672465"/>
          </a:xfrm>
          <a:prstGeom prst="rect">
            <a:avLst/>
          </a:prstGeom>
        </p:spPr>
      </p:pic>
      <p:sp>
        <p:nvSpPr>
          <p:cNvPr id="43" name="Oval 42"/>
          <p:cNvSpPr/>
          <p:nvPr/>
        </p:nvSpPr>
        <p:spPr>
          <a:xfrm>
            <a:off x="2951011" y="3349320"/>
            <a:ext cx="2893739" cy="2914870"/>
          </a:xfrm>
          <a:prstGeom prst="ellipse">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t" anchorCtr="0" forceAA="0" compatLnSpc="1">
            <a:noAutofit/>
          </a:bodyPr>
          <a:p>
            <a:pPr marL="0" marR="0" lvl="0" indent="0" algn="l" defTabSz="914400" rtl="0" eaLnBrk="1" fontAlgn="auto" latinLnBrk="0" hangingPunct="1">
              <a:lnSpc>
                <a:spcPct val="100000"/>
              </a:lnSpc>
              <a:spcBef>
                <a:spcPts val="0"/>
              </a:spcBef>
              <a:spcAft>
                <a:spcPts val="300"/>
              </a:spcAft>
              <a:buClrTx/>
              <a:buSzPct val="100000"/>
              <a:buFontTx/>
              <a:buNone/>
              <a:defRPr/>
            </a:pPr>
            <a:endParaRPr kumimoji="0" lang="zh-CN" altLang="en-US" sz="1200" b="0" i="0" u="none" strike="noStrike" kern="1200" cap="none" spc="0" normalizeH="0" baseline="0" noProof="0">
              <a:ln>
                <a:noFill/>
              </a:ln>
              <a:solidFill>
                <a:srgbClr val="FFFFFF"/>
              </a:solidFill>
              <a:effectLst/>
              <a:uLnTx/>
              <a:uFillTx/>
              <a:latin typeface="Nokia Pure Text Light"/>
              <a:ea typeface="+mn-ea"/>
              <a:cs typeface="+mn-cs"/>
            </a:endParaRPr>
          </a:p>
        </p:txBody>
      </p:sp>
      <p:pic>
        <p:nvPicPr>
          <p:cNvPr id="7" name="Graphic 68" descr="Smart Phone"/>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48432" y="4541394"/>
            <a:ext cx="518696" cy="518696"/>
          </a:xfrm>
          <a:prstGeom prst="rect">
            <a:avLst/>
          </a:prstGeom>
        </p:spPr>
      </p:pic>
      <p:sp>
        <p:nvSpPr>
          <p:cNvPr id="9" name="Text Box 8"/>
          <p:cNvSpPr txBox="1"/>
          <p:nvPr/>
        </p:nvSpPr>
        <p:spPr>
          <a:xfrm>
            <a:off x="4127500" y="5712460"/>
            <a:ext cx="659130" cy="306705"/>
          </a:xfrm>
          <a:prstGeom prst="rect">
            <a:avLst/>
          </a:prstGeom>
          <a:noFill/>
        </p:spPr>
        <p:txBody>
          <a:bodyPr wrap="square" rtlCol="0">
            <a:spAutoFit/>
          </a:bodyPr>
          <a:p>
            <a:r>
              <a:rPr lang="en-US" sz="1400"/>
              <a:t>STA1</a:t>
            </a:r>
            <a:endParaRPr lang="en-US" sz="1400"/>
          </a:p>
        </p:txBody>
      </p:sp>
      <p:sp>
        <p:nvSpPr>
          <p:cNvPr id="10" name="Text Box 9"/>
          <p:cNvSpPr txBox="1"/>
          <p:nvPr/>
        </p:nvSpPr>
        <p:spPr>
          <a:xfrm>
            <a:off x="5292725" y="5002530"/>
            <a:ext cx="659130" cy="306705"/>
          </a:xfrm>
          <a:prstGeom prst="rect">
            <a:avLst/>
          </a:prstGeom>
          <a:noFill/>
        </p:spPr>
        <p:txBody>
          <a:bodyPr wrap="square" rtlCol="0">
            <a:spAutoFit/>
          </a:bodyPr>
          <a:p>
            <a:r>
              <a:rPr lang="en-US" sz="1400"/>
              <a:t>STA2</a:t>
            </a:r>
            <a:endParaRPr lang="en-US" sz="1400"/>
          </a:p>
        </p:txBody>
      </p:sp>
      <p:sp>
        <p:nvSpPr>
          <p:cNvPr id="11" name="Text Box 10"/>
          <p:cNvSpPr txBox="1"/>
          <p:nvPr/>
        </p:nvSpPr>
        <p:spPr>
          <a:xfrm>
            <a:off x="6769100" y="5923915"/>
            <a:ext cx="659130" cy="306705"/>
          </a:xfrm>
          <a:prstGeom prst="rect">
            <a:avLst/>
          </a:prstGeom>
          <a:noFill/>
        </p:spPr>
        <p:txBody>
          <a:bodyPr wrap="square" rtlCol="0">
            <a:spAutoFit/>
          </a:bodyPr>
          <a:p>
            <a:r>
              <a:rPr lang="en-US" sz="1400"/>
              <a:t>STA3</a:t>
            </a:r>
            <a:endParaRPr lang="en-US" sz="1400"/>
          </a:p>
        </p:txBody>
      </p:sp>
      <p:sp>
        <p:nvSpPr>
          <p:cNvPr id="12" name="Text Box 11"/>
          <p:cNvSpPr txBox="1"/>
          <p:nvPr/>
        </p:nvSpPr>
        <p:spPr>
          <a:xfrm>
            <a:off x="3954145" y="4621530"/>
            <a:ext cx="659130" cy="306705"/>
          </a:xfrm>
          <a:prstGeom prst="rect">
            <a:avLst/>
          </a:prstGeom>
          <a:noFill/>
        </p:spPr>
        <p:txBody>
          <a:bodyPr wrap="square" rtlCol="0">
            <a:spAutoFit/>
          </a:bodyPr>
          <a:p>
            <a:r>
              <a:rPr lang="en-US" sz="1400"/>
              <a:t>AP1</a:t>
            </a:r>
            <a:endParaRPr lang="en-US" sz="1400"/>
          </a:p>
        </p:txBody>
      </p:sp>
      <p:sp>
        <p:nvSpPr>
          <p:cNvPr id="13" name="Text Box 12"/>
          <p:cNvSpPr txBox="1"/>
          <p:nvPr/>
        </p:nvSpPr>
        <p:spPr>
          <a:xfrm>
            <a:off x="6674485" y="4588510"/>
            <a:ext cx="659130" cy="306705"/>
          </a:xfrm>
          <a:prstGeom prst="rect">
            <a:avLst/>
          </a:prstGeom>
          <a:noFill/>
        </p:spPr>
        <p:txBody>
          <a:bodyPr wrap="square" rtlCol="0">
            <a:spAutoFit/>
          </a:bodyPr>
          <a:p>
            <a:r>
              <a:rPr lang="en-US" sz="1400"/>
              <a:t>AP2</a:t>
            </a:r>
            <a:endParaRPr lang="en-US" sz="1400"/>
          </a:p>
        </p:txBody>
      </p:sp>
      <p:cxnSp>
        <p:nvCxnSpPr>
          <p:cNvPr id="14" name="Straight Arrow Connector 13"/>
          <p:cNvCxnSpPr/>
          <p:nvPr/>
        </p:nvCxnSpPr>
        <p:spPr>
          <a:xfrm>
            <a:off x="4545965" y="4606925"/>
            <a:ext cx="937895" cy="226060"/>
          </a:xfrm>
          <a:prstGeom prst="straightConnector1">
            <a:avLst/>
          </a:prstGeom>
          <a:ln w="9525" cap="flat" cmpd="sng" algn="ctr">
            <a:gradFill>
              <a:gsLst>
                <a:gs pos="0">
                  <a:srgbClr val="E30000"/>
                </a:gs>
                <a:gs pos="100000">
                  <a:srgbClr val="760303"/>
                </a:gs>
              </a:gsLst>
            </a:gradFill>
            <a:prstDash val="dash"/>
            <a:headEnd type="arrow" w="sm" len="sm"/>
            <a:tailEnd type="arrow" w="sm" len="sm"/>
          </a:ln>
        </p:spPr>
        <p:style>
          <a:lnRef idx="0">
            <a:schemeClr val="accent1"/>
          </a:lnRef>
          <a:fillRef idx="0">
            <a:srgbClr val="FFFFFF"/>
          </a:fillRef>
          <a:effectRef idx="0">
            <a:srgbClr val="FFFFFF"/>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4400" y="513081"/>
            <a:ext cx="10363200" cy="914399"/>
          </a:xfrm>
        </p:spPr>
        <p:txBody>
          <a:bodyPr/>
          <a:p>
            <a:r>
              <a:rPr lang="en-US" altLang="zh-CN" dirty="0">
                <a:sym typeface="+mn-ea"/>
              </a:rPr>
              <a:t>Simulation setting on the collision issue</a:t>
            </a:r>
            <a:endParaRPr lang="en-US"/>
          </a:p>
        </p:txBody>
      </p:sp>
      <p:sp>
        <p:nvSpPr>
          <p:cNvPr id="3" name="Content Placeholder 2"/>
          <p:cNvSpPr>
            <a:spLocks noGrp="1"/>
          </p:cNvSpPr>
          <p:nvPr>
            <p:ph idx="1"/>
          </p:nvPr>
        </p:nvSpPr>
        <p:spPr>
          <a:xfrm>
            <a:off x="171450" y="1166495"/>
            <a:ext cx="11645265" cy="4864735"/>
          </a:xfrm>
        </p:spPr>
        <p:txBody>
          <a:bodyPr/>
          <a:p>
            <a:pPr marL="457200" lvl="1" indent="0">
              <a:buFont typeface="Arial" panose="020B0604020202020204" pitchFamily="34" charset="0"/>
              <a:buNone/>
            </a:pPr>
            <a:endParaRPr lang="en-US" b="0">
              <a:solidFill>
                <a:schemeClr val="tx1"/>
              </a:solidFill>
            </a:endParaRPr>
          </a:p>
          <a:p>
            <a:pPr lvl="0">
              <a:buFont typeface="Arial" panose="020B0604020202020204" pitchFamily="34" charset="0"/>
              <a:buChar char="•"/>
            </a:pPr>
            <a:endParaRPr lang="en-US" sz="2000" b="0">
              <a:solidFill>
                <a:schemeClr val="tx1"/>
              </a:solidFill>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10148291" y="6481446"/>
            <a:ext cx="1187450" cy="276860"/>
          </a:xfrm>
        </p:spPr>
        <p:txBody>
          <a:bodyPr/>
          <a:p>
            <a:pPr>
              <a:defRPr/>
            </a:pPr>
            <a:r>
              <a:rPr lang="en-US" dirty="0"/>
              <a:t>, et al. (ZTE)</a:t>
            </a:r>
            <a:endParaRPr lang="en-US" dirty="0"/>
          </a:p>
        </p:txBody>
      </p:sp>
      <p:sp>
        <p:nvSpPr>
          <p:cNvPr id="6" name="Content Placeholder 2"/>
          <p:cNvSpPr>
            <a:spLocks noGrp="1"/>
          </p:cNvSpPr>
          <p:nvPr/>
        </p:nvSpPr>
        <p:spPr>
          <a:xfrm>
            <a:off x="914400" y="1306830"/>
            <a:ext cx="10902315" cy="4724400"/>
          </a:xfrm>
          <a:prstGeom prst="rect">
            <a:avLst/>
          </a:prstGeom>
          <a:noFill/>
          <a:ln>
            <a:noFill/>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dirty="0"/>
              <a:t>Three Nodes(AP1,AP2, and edging STA) following conventional EDCA rule always have packets to transmit</a:t>
            </a:r>
            <a:endParaRPr lang="en-US" altLang="zh-CN" dirty="0"/>
          </a:p>
          <a:p>
            <a:pPr lvl="1"/>
            <a:r>
              <a:rPr lang="en-US" altLang="zh-CN" dirty="0"/>
              <a:t>Each node transmits a PPDU with the TXOP equal to 900us( about 100 slots) when it gains the channel access.</a:t>
            </a:r>
            <a:endParaRPr lang="en-US" altLang="zh-CN" dirty="0"/>
          </a:p>
          <a:p>
            <a:r>
              <a:rPr lang="en-US" altLang="zh-CN" dirty="0" err="1"/>
              <a:t>Total simulation time equals to 90s( about 10</a:t>
            </a:r>
            <a:r>
              <a:rPr lang="en-US" altLang="zh-CN" baseline="30000" dirty="0" err="1"/>
              <a:t>7</a:t>
            </a:r>
            <a:r>
              <a:rPr lang="en-US" altLang="zh-CN" dirty="0" err="1"/>
              <a:t> slots)</a:t>
            </a:r>
            <a:endParaRPr lang="en-US" altLang="zh-CN" dirty="0" err="1"/>
          </a:p>
          <a:p>
            <a:r>
              <a:rPr lang="en-US" altLang="zh-CN" dirty="0"/>
              <a:t>Focus on the output of the whole system</a:t>
            </a:r>
            <a:endParaRPr lang="en-US" altLang="zh-CN" dirty="0"/>
          </a:p>
          <a:p>
            <a:pPr lvl="1"/>
            <a:r>
              <a:rPr lang="en-US" altLang="zh-CN" sz="2000" dirty="0"/>
              <a:t>frame_count refers to total frames transmitted in the system</a:t>
            </a:r>
            <a:endParaRPr lang="en-US" altLang="zh-CN" dirty="0"/>
          </a:p>
          <a:p>
            <a:pPr lvl="1"/>
            <a:r>
              <a:rPr lang="en-US" altLang="zh-CN" dirty="0"/>
              <a:t>success_rate = (transmitted_frame - collided_frame)/transmitted_frame</a:t>
            </a:r>
            <a:endParaRPr lang="en-US" altLang="zh-CN" dirty="0"/>
          </a:p>
          <a:p>
            <a:r>
              <a:rPr lang="en-US" altLang="zh-CN" dirty="0"/>
              <a:t>RTS/CTS protection is not considered to avoid interference from shorter PPDU</a:t>
            </a:r>
            <a:endParaRPr lang="en-US" altLang="zh-CN" dirty="0"/>
          </a:p>
          <a:p>
            <a:r>
              <a:rPr lang="en-US" altLang="zh-CN" dirty="0">
                <a:sym typeface="+mn-ea"/>
              </a:rPr>
              <a:t>Other interference is out of the system </a:t>
            </a:r>
            <a:endParaRPr lang="en-US" altLang="zh-CN" dirty="0">
              <a:sym typeface="+mn-ea"/>
            </a:endParaRPr>
          </a:p>
          <a:p>
            <a:pPr lvl="1"/>
            <a:r>
              <a:rPr lang="en-US" altLang="zh-CN" dirty="0"/>
              <a:t>Transmission failure is only caused by collision.</a:t>
            </a:r>
            <a:endParaRPr lang="en-US" altLang="zh-CN" dirty="0"/>
          </a:p>
          <a:p>
            <a:endParaRPr lang="en-US" altLang="zh-C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3" descr="IMG_256"/>
          <p:cNvPicPr>
            <a:picLocks noChangeAspect="1"/>
          </p:cNvPicPr>
          <p:nvPr/>
        </p:nvPicPr>
        <p:blipFill>
          <a:blip r:embed="rId1"/>
          <a:stretch>
            <a:fillRect/>
          </a:stretch>
        </p:blipFill>
        <p:spPr>
          <a:xfrm>
            <a:off x="5916295" y="1483995"/>
            <a:ext cx="6010692" cy="4438650"/>
          </a:xfrm>
          <a:prstGeom prst="rect">
            <a:avLst/>
          </a:prstGeom>
          <a:noFill/>
          <a:ln w="9525">
            <a:noFill/>
          </a:ln>
        </p:spPr>
      </p:pic>
      <p:pic>
        <p:nvPicPr>
          <p:cNvPr id="6" name="图片 1" descr="IMG_256"/>
          <p:cNvPicPr>
            <a:picLocks noChangeAspect="1"/>
          </p:cNvPicPr>
          <p:nvPr/>
        </p:nvPicPr>
        <p:blipFill>
          <a:blip r:embed="rId2"/>
          <a:stretch>
            <a:fillRect/>
          </a:stretch>
        </p:blipFill>
        <p:spPr>
          <a:xfrm>
            <a:off x="230505" y="1368425"/>
            <a:ext cx="5685906" cy="4438650"/>
          </a:xfrm>
          <a:prstGeom prst="rect">
            <a:avLst/>
          </a:prstGeom>
          <a:noFill/>
          <a:ln w="9525">
            <a:noFill/>
          </a:ln>
        </p:spPr>
      </p:pic>
      <p:sp>
        <p:nvSpPr>
          <p:cNvPr id="2" name="Title 1"/>
          <p:cNvSpPr>
            <a:spLocks noGrp="1"/>
          </p:cNvSpPr>
          <p:nvPr>
            <p:ph type="title"/>
          </p:nvPr>
        </p:nvSpPr>
        <p:spPr/>
        <p:txBody>
          <a:bodyPr/>
          <a:p>
            <a:r>
              <a:rPr lang="en-US"/>
              <a:t>Simulation on the change of CWmin</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34856" y="6475731"/>
            <a:ext cx="2012315" cy="276860"/>
          </a:xfrm>
        </p:spPr>
        <p:txBody>
          <a:bodyPr/>
          <a:p>
            <a:pPr algn="r">
              <a:defRPr/>
            </a:pPr>
            <a:r>
              <a:rPr lang="en-US">
                <a:sym typeface="+mn-ea"/>
              </a:rPr>
              <a:t>Jay Yang, et al. (ZTE)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Optimization</a:t>
            </a:r>
            <a:endParaRPr lang="en-US"/>
          </a:p>
        </p:txBody>
      </p:sp>
      <p:sp>
        <p:nvSpPr>
          <p:cNvPr id="3" name="Content Placeholder 2"/>
          <p:cNvSpPr>
            <a:spLocks noGrp="1"/>
          </p:cNvSpPr>
          <p:nvPr>
            <p:ph idx="1"/>
          </p:nvPr>
        </p:nvSpPr>
        <p:spPr>
          <a:xfrm>
            <a:off x="445770" y="1463040"/>
            <a:ext cx="11400155" cy="5087620"/>
          </a:xfrm>
        </p:spPr>
        <p:txBody>
          <a:bodyPr/>
          <a:p>
            <a:r>
              <a:rPr lang="en-US"/>
              <a:t>Main idea:  Define a negotiated EDCA parameters approach to allow APs set EDCA parameter dynamically based on edging STA’s feedback.</a:t>
            </a:r>
            <a:endParaRPr lang="en-US"/>
          </a:p>
          <a:p>
            <a:pPr lvl="1">
              <a:buFont typeface="Wingdings" panose="05000000000000000000" charset="0"/>
              <a:buChar char="Ø"/>
            </a:pPr>
            <a:r>
              <a:rPr lang="en-US"/>
              <a:t>Opt1:</a:t>
            </a:r>
            <a:endParaRPr lang="en-US"/>
          </a:p>
          <a:p>
            <a:pPr marL="914400" lvl="2" indent="0">
              <a:buFont typeface="Wingdings" panose="05000000000000000000" charset="0"/>
              <a:buNone/>
            </a:pPr>
            <a:r>
              <a:rPr lang="en-US"/>
              <a:t>Based on certain collision threshold,the edging STA may report the collision issue to the associated AP, and the AP decide the new EDCA parameter by themselves.</a:t>
            </a:r>
            <a:endParaRPr lang="en-US"/>
          </a:p>
          <a:p>
            <a:pPr marL="1371600" lvl="3" indent="0">
              <a:buFont typeface="Wingdings" panose="05000000000000000000" charset="0"/>
              <a:buNone/>
            </a:pPr>
            <a:r>
              <a:rPr lang="en-US" sz="1420"/>
              <a:t>Note: STA may sense the collision issue based on STA statistic results or other solution.</a:t>
            </a:r>
            <a:endParaRPr lang="en-US" sz="1420"/>
          </a:p>
          <a:p>
            <a:pPr lvl="1">
              <a:buFont typeface="Wingdings" panose="05000000000000000000" charset="0"/>
              <a:buChar char="Ø"/>
            </a:pPr>
            <a:r>
              <a:rPr lang="en-US"/>
              <a:t>Opt2:</a:t>
            </a:r>
            <a:endParaRPr lang="en-US"/>
          </a:p>
          <a:p>
            <a:pPr lvl="2">
              <a:buFont typeface="Wingdings" panose="05000000000000000000" charset="0"/>
              <a:buChar char="Ø"/>
            </a:pPr>
            <a:r>
              <a:rPr lang="en-US"/>
              <a:t>Allowing Edging STA to provide some recommended EDCA parameter to the associated AP, and the AP make the final decision.</a:t>
            </a:r>
            <a:endParaRPr lang="en-US"/>
          </a:p>
          <a:p>
            <a:pPr lvl="1">
              <a:buFont typeface="Wingdings" panose="05000000000000000000" charset="0"/>
              <a:buChar char="Ø"/>
            </a:pPr>
            <a:r>
              <a:rPr lang="en-US"/>
              <a:t>Opt3:</a:t>
            </a:r>
            <a:endParaRPr lang="en-US"/>
          </a:p>
          <a:p>
            <a:pPr lvl="2">
              <a:buFont typeface="Wingdings" panose="05000000000000000000" charset="0"/>
              <a:buChar char="Ø"/>
            </a:pPr>
            <a:r>
              <a:rPr lang="en-US"/>
              <a:t>Allowing both AP and STA to start new EDCA parameter negotiation procedure to reduce the collision probability.</a:t>
            </a:r>
            <a:endParaRPr lang="en-US"/>
          </a:p>
          <a:p>
            <a:pPr marL="857250" lvl="2" indent="0">
              <a:buFont typeface="Wingdings" panose="05000000000000000000" charset="0"/>
              <a:buNone/>
            </a:pPr>
            <a:endParaRPr lang="en-US"/>
          </a:p>
          <a:p>
            <a:pPr marL="400050" lvl="1" indent="0">
              <a:buFont typeface="Wingdings" panose="05000000000000000000" charset="0"/>
              <a:buNone/>
            </a:pPr>
            <a:r>
              <a:rPr lang="en-US"/>
              <a:t>Further, the STA may provide some EDCA </a:t>
            </a:r>
            <a:r>
              <a:rPr lang="en-US">
                <a:sym typeface="+mn-ea"/>
              </a:rPr>
              <a:t>parameter </a:t>
            </a:r>
            <a:r>
              <a:rPr lang="en-US"/>
              <a:t>signaling</a:t>
            </a:r>
            <a:r>
              <a:rPr lang="en-US"/>
              <a:t> to the OBSS AP under MAP co-ordination scheme.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following figure depicts the frame exchange on Opt3.</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34856" y="6475731"/>
            <a:ext cx="2012315" cy="276860"/>
          </a:xfrm>
        </p:spPr>
        <p:txBody>
          <a:bodyPr/>
          <a:p>
            <a:pPr algn="r">
              <a:defRPr/>
            </a:pPr>
            <a:r>
              <a:rPr lang="en-US">
                <a:sym typeface="+mn-ea"/>
              </a:rPr>
              <a:t>Jay Yang, et al. (ZTE)</a:t>
            </a:r>
            <a:endParaRPr lang="en-US" dirty="0"/>
          </a:p>
        </p:txBody>
      </p:sp>
      <p:sp>
        <p:nvSpPr>
          <p:cNvPr id="3" name="Rectangles 5"/>
          <p:cNvSpPr/>
          <p:nvPr/>
        </p:nvSpPr>
        <p:spPr>
          <a:xfrm>
            <a:off x="2004695" y="2096770"/>
            <a:ext cx="1197610" cy="460375"/>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AP1</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21" name="Rectangles 6"/>
          <p:cNvSpPr/>
          <p:nvPr/>
        </p:nvSpPr>
        <p:spPr>
          <a:xfrm>
            <a:off x="5719445" y="2096770"/>
            <a:ext cx="1181100" cy="460375"/>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STA</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cxnSp>
        <p:nvCxnSpPr>
          <p:cNvPr id="22" name="Straight Connector 7"/>
          <p:cNvCxnSpPr>
            <a:stCxn id="3" idx="2"/>
          </p:cNvCxnSpPr>
          <p:nvPr/>
        </p:nvCxnSpPr>
        <p:spPr>
          <a:xfrm>
            <a:off x="2603500" y="2557145"/>
            <a:ext cx="16510" cy="320548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23" name="Straight Connector 8"/>
          <p:cNvCxnSpPr/>
          <p:nvPr/>
        </p:nvCxnSpPr>
        <p:spPr>
          <a:xfrm>
            <a:off x="6321425" y="2557145"/>
            <a:ext cx="8255" cy="3129915"/>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24" name="Straight Arrow Connector 9"/>
          <p:cNvCxnSpPr/>
          <p:nvPr/>
        </p:nvCxnSpPr>
        <p:spPr>
          <a:xfrm flipV="1">
            <a:off x="6332220" y="4497705"/>
            <a:ext cx="3418205" cy="8890"/>
          </a:xfrm>
          <a:prstGeom prst="straightConnector1">
            <a:avLst/>
          </a:prstGeom>
          <a:solidFill>
            <a:schemeClr val="accent1"/>
          </a:solidFill>
          <a:ln w="12700" cap="flat" cmpd="sng" algn="ctr">
            <a:solidFill>
              <a:schemeClr val="tx1"/>
            </a:solidFill>
            <a:prstDash val="solid"/>
            <a:round/>
            <a:headEnd type="triangle" w="med" len="med"/>
            <a:tailEnd type="triangle" w="med" len="med"/>
          </a:ln>
        </p:spPr>
      </p:cxnSp>
      <p:sp>
        <p:nvSpPr>
          <p:cNvPr id="48" name="Rectangles 6"/>
          <p:cNvSpPr/>
          <p:nvPr/>
        </p:nvSpPr>
        <p:spPr>
          <a:xfrm>
            <a:off x="9186545" y="2096770"/>
            <a:ext cx="1254760" cy="460375"/>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AP2(OBSS)</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cxnSp>
        <p:nvCxnSpPr>
          <p:cNvPr id="49" name="Straight Connector 7"/>
          <p:cNvCxnSpPr/>
          <p:nvPr/>
        </p:nvCxnSpPr>
        <p:spPr>
          <a:xfrm>
            <a:off x="9775190" y="2557145"/>
            <a:ext cx="12700" cy="303784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50" name="Straight Arrow Connector 13"/>
          <p:cNvCxnSpPr/>
          <p:nvPr/>
        </p:nvCxnSpPr>
        <p:spPr>
          <a:xfrm flipH="1" flipV="1">
            <a:off x="2623820" y="2945130"/>
            <a:ext cx="3687445" cy="825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51" name="Text Box 14"/>
          <p:cNvSpPr txBox="1"/>
          <p:nvPr/>
        </p:nvSpPr>
        <p:spPr>
          <a:xfrm>
            <a:off x="2762250" y="2619375"/>
            <a:ext cx="3178810" cy="368300"/>
          </a:xfrm>
          <a:prstGeom prst="rect">
            <a:avLst/>
          </a:prstGeom>
          <a:noFill/>
        </p:spPr>
        <p:txBody>
          <a:bodyPr wrap="square" rtlCol="0">
            <a:spAutoFit/>
          </a:bodyPr>
          <a:p>
            <a:r>
              <a:rPr lang="en-US"/>
              <a:t>EDCA negotiation request</a:t>
            </a:r>
            <a:endParaRPr lang="en-US"/>
          </a:p>
        </p:txBody>
      </p:sp>
      <p:sp>
        <p:nvSpPr>
          <p:cNvPr id="52" name="Text Box 14"/>
          <p:cNvSpPr txBox="1"/>
          <p:nvPr/>
        </p:nvSpPr>
        <p:spPr>
          <a:xfrm>
            <a:off x="6349365" y="4135755"/>
            <a:ext cx="3554095" cy="368300"/>
          </a:xfrm>
          <a:prstGeom prst="rect">
            <a:avLst/>
          </a:prstGeom>
          <a:noFill/>
        </p:spPr>
        <p:txBody>
          <a:bodyPr wrap="square" rtlCol="0">
            <a:spAutoFit/>
          </a:bodyPr>
          <a:p>
            <a:r>
              <a:rPr lang="en-US"/>
              <a:t>EDCA parameter OBSS signaling</a:t>
            </a:r>
            <a:endParaRPr lang="en-US"/>
          </a:p>
        </p:txBody>
      </p:sp>
      <p:cxnSp>
        <p:nvCxnSpPr>
          <p:cNvPr id="53" name="Straight Arrow Connector 9"/>
          <p:cNvCxnSpPr/>
          <p:nvPr/>
        </p:nvCxnSpPr>
        <p:spPr>
          <a:xfrm>
            <a:off x="2658110" y="3757295"/>
            <a:ext cx="3630930" cy="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55" name="Text Box 14"/>
          <p:cNvSpPr txBox="1"/>
          <p:nvPr/>
        </p:nvSpPr>
        <p:spPr>
          <a:xfrm>
            <a:off x="2677795" y="3394075"/>
            <a:ext cx="3382645" cy="368300"/>
          </a:xfrm>
          <a:prstGeom prst="rect">
            <a:avLst/>
          </a:prstGeom>
          <a:noFill/>
        </p:spPr>
        <p:txBody>
          <a:bodyPr wrap="square" rtlCol="0">
            <a:spAutoFit/>
          </a:bodyPr>
          <a:p>
            <a:r>
              <a:rPr lang="en-US"/>
              <a:t>EDCA negotiation response</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p:txBody>
          <a:bodyPr/>
          <a:p>
            <a:pPr>
              <a:buFont typeface="Arial" panose="020B0604020202020204" pitchFamily="34" charset="0"/>
              <a:buChar char="•"/>
            </a:pPr>
            <a:r>
              <a:rPr lang="en-US" b="0"/>
              <a:t>Analyze the collision of conventional EDCA mechanism.</a:t>
            </a:r>
            <a:endParaRPr lang="en-US" b="0"/>
          </a:p>
          <a:p>
            <a:r>
              <a:rPr lang="en-US" b="0"/>
              <a:t>Set a larger CWmin can improve the collision issue in OBSS case in the simulation.</a:t>
            </a:r>
            <a:endParaRPr lang="en-US" b="0"/>
          </a:p>
          <a:p>
            <a:r>
              <a:rPr lang="en-US" b="0"/>
              <a:t>Propose three options of  “ EDCA parameter negotiation”  to reduce collision issue caused by the OBSS interference for edging STA.</a:t>
            </a:r>
            <a:endParaRPr lang="en-US" b="0"/>
          </a:p>
          <a:p>
            <a:pPr marL="0" indent="0">
              <a:buNone/>
            </a:pPr>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3385</Words>
  <Application>WPS Presentation</Application>
  <PresentationFormat>Widescreen</PresentationFormat>
  <Paragraphs>130</Paragraphs>
  <Slides>11</Slides>
  <Notes>0</Notes>
  <HiddenSlides>0</HiddenSlides>
  <MMClips>0</MMClips>
  <ScaleCrop>false</ScaleCrop>
  <HeadingPairs>
    <vt:vector size="8" baseType="variant">
      <vt:variant>
        <vt:lpstr>已用的字体</vt:lpstr>
      </vt:variant>
      <vt:variant>
        <vt:i4>11</vt:i4>
      </vt:variant>
      <vt:variant>
        <vt:lpstr>主题</vt:lpstr>
      </vt:variant>
      <vt:variant>
        <vt:i4>2</vt:i4>
      </vt:variant>
      <vt:variant>
        <vt:lpstr>嵌入 OLE 服务器</vt:lpstr>
      </vt:variant>
      <vt:variant>
        <vt:i4>1</vt:i4>
      </vt:variant>
      <vt:variant>
        <vt:lpstr>幻灯片标题</vt:lpstr>
      </vt:variant>
      <vt:variant>
        <vt:i4>11</vt:i4>
      </vt:variant>
    </vt:vector>
  </HeadingPairs>
  <TitlesOfParts>
    <vt:vector size="25" baseType="lpstr">
      <vt:lpstr>Arial</vt:lpstr>
      <vt:lpstr>宋体</vt:lpstr>
      <vt:lpstr>Wingdings</vt:lpstr>
      <vt:lpstr>Times New Roman</vt:lpstr>
      <vt:lpstr>Wingdings</vt:lpstr>
      <vt:lpstr>Nokia Pure Text Light</vt:lpstr>
      <vt:lpstr>微软雅黑</vt:lpstr>
      <vt:lpstr>Arial Unicode MS</vt:lpstr>
      <vt:lpstr>Calibri</vt:lpstr>
      <vt:lpstr>Segoe Print</vt:lpstr>
      <vt:lpstr>等线</vt:lpstr>
      <vt:lpstr>802-11-Submission</vt:lpstr>
      <vt:lpstr>1_802-11-Submission</vt:lpstr>
      <vt:lpstr>Word.Document.8</vt:lpstr>
      <vt:lpstr>PowerPoint 演示文稿</vt:lpstr>
      <vt:lpstr>PowerPoint 演示文稿</vt:lpstr>
      <vt:lpstr>The problem of current EDCA mechanism</vt:lpstr>
      <vt:lpstr>Simulation setting on the collision issue</vt:lpstr>
      <vt:lpstr>Simulation on the change of CWmin</vt:lpstr>
      <vt:lpstr>Optimization</vt:lpstr>
      <vt:lpstr>The following figure depicts the frame exchange on Opt3.</vt:lpstr>
      <vt:lpstr>Summary</vt:lpstr>
      <vt:lpstr>PowerPoint 演示文稿</vt:lpstr>
      <vt:lpstr>Reference</vt:lpstr>
      <vt:lpstr>SP1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10343608</cp:lastModifiedBy>
  <cp:revision>321</cp:revision>
  <dcterms:created xsi:type="dcterms:W3CDTF">2024-02-27T03:42:00Z</dcterms:created>
  <dcterms:modified xsi:type="dcterms:W3CDTF">2024-05-07T08:10:18Z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1BFDAC32BDC945A6ACFD554776341B67_13</vt:lpwstr>
  </property>
  <property fmtid="{D5CDD505-2E9C-101B-9397-08002B2CF9AE}" pid="5" name="KSOProductBuildVer">
    <vt:lpwstr>1033-12.2.0.13201</vt:lpwstr>
  </property>
</Properties>
</file>