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315" r:id="rId5"/>
    <p:sldId id="275" r:id="rId6"/>
    <p:sldId id="309" r:id="rId7"/>
    <p:sldId id="310" r:id="rId8"/>
    <p:sldId id="316" r:id="rId9"/>
    <p:sldId id="311" r:id="rId10"/>
    <p:sldId id="317" r:id="rId11"/>
    <p:sldId id="322" r:id="rId12"/>
    <p:sldId id="323" r:id="rId13"/>
    <p:sldId id="324" r:id="rId14"/>
    <p:sldId id="314" r:id="rId15"/>
    <p:sldId id="318" r:id="rId16"/>
    <p:sldId id="320" r:id="rId17"/>
    <p:sldId id="319" r:id="rId18"/>
    <p:sldId id="264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57C0B8-E1BC-48EC-8481-7AF1C86AE07B}" v="6" dt="2024-03-10T00:13:21.2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88366" autoAdjust="0"/>
  </p:normalViewPr>
  <p:slideViewPr>
    <p:cSldViewPr snapToGrid="0">
      <p:cViewPr varScale="1">
        <p:scale>
          <a:sx n="98" d="100"/>
          <a:sy n="98" d="100"/>
        </p:scale>
        <p:origin x="32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720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82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99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79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69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68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87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33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451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802.11-23/0520r0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DRU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35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4904750"/>
              </p:ext>
            </p:extLst>
          </p:nvPr>
        </p:nvGraphicFramePr>
        <p:xfrm>
          <a:off x="976313" y="2403475"/>
          <a:ext cx="9904412" cy="263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782103" progId="Word.Document.8">
                  <p:embed/>
                </p:oleObj>
              </mc:Choice>
              <mc:Fallback>
                <p:oleObj name="Document" r:id="rId3" imgW="10439485" imgH="278210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3" y="2403475"/>
                        <a:ext cx="9904412" cy="2630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6331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D4EB1-F230-F83E-444C-D9E247FB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DRUs – Method 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6EC23-00B1-1A6C-98D3-F7E0086C9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53703"/>
            <a:ext cx="10361084" cy="4440712"/>
          </a:xfrm>
        </p:spPr>
        <p:txBody>
          <a:bodyPr/>
          <a:lstStyle/>
          <a:p>
            <a:r>
              <a:rPr lang="en-US" dirty="0"/>
              <a:t>Combining two 26DRU20 to form one 52DRU40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A07F5-4851-09C1-6D04-6695625AA9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E8181-9936-F9EE-F11B-E4AF951C55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2AB9A6-671A-7483-4B86-FB5A0770D4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D3D9C95-3368-CB05-6BEE-83A66FD96E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949" y="2295628"/>
            <a:ext cx="9712843" cy="365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125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8F5BB-50AE-A411-1505-2DB19A290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4DC1B-E352-1DDA-A996-40FA1AED5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useful notation is proposed to make it easy to refer to different combinations of DRUs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Also, a categorization of DRUs to small DRUs and large DRUs and different methods to combine smaller DRUs to form larger DRUs are proposed.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18AE2D-734E-D209-CA67-085D111071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AE5C7-E49C-795F-8024-88B84D4B7C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3FD349-6998-29EB-FD37-FCACD8D4D8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029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3A40A-94E4-2711-0A1D-52B683833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675B3-0D69-BEBC-ED3F-EC32A3CF8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use the notation </a:t>
            </a:r>
            <a:r>
              <a:rPr lang="en-US" i="1" dirty="0" err="1">
                <a:solidFill>
                  <a:srgbClr val="FF0000"/>
                </a:solidFill>
              </a:rPr>
              <a:t>s</a:t>
            </a:r>
            <a:r>
              <a:rPr lang="en-US" dirty="0" err="1"/>
              <a:t>DRU</a:t>
            </a:r>
            <a:r>
              <a:rPr lang="en-US" i="1" dirty="0" err="1">
                <a:solidFill>
                  <a:srgbClr val="FF0000"/>
                </a:solidFill>
              </a:rPr>
              <a:t>b</a:t>
            </a:r>
            <a:r>
              <a:rPr lang="en-US" dirty="0"/>
              <a:t> to refer to a DRU of size </a:t>
            </a:r>
            <a:r>
              <a:rPr lang="en-US" i="1" dirty="0">
                <a:solidFill>
                  <a:srgbClr val="FF0000"/>
                </a:solidFill>
              </a:rPr>
              <a:t>s</a:t>
            </a:r>
            <a:r>
              <a:rPr lang="en-US" dirty="0"/>
              <a:t> and a distribution bandwidth </a:t>
            </a:r>
            <a:r>
              <a:rPr lang="en-US" i="1" dirty="0">
                <a:solidFill>
                  <a:srgbClr val="FF0000"/>
                </a:solidFill>
              </a:rPr>
              <a:t>b</a:t>
            </a:r>
          </a:p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Yes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3E6265-391E-277F-BD36-E12B126A35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B8AF2-4A7D-4F2B-4DDC-D8E3B7663B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C57568-E257-E054-0654-7A3AB8B288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991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EA0BD-8548-A4AA-5A2B-B4FF3B5CB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668AF-7836-43C7-BD3C-17E1E8FD8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classify DRUs as small DRUs and large DRUs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Sizes and distribution bandwidths of  small DRUs are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Sizes and distribution bandwidths of  large DRUs are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457200">
              <a:buFont typeface="+mj-lt"/>
              <a:buAutoNum type="arabicPeriod"/>
            </a:pPr>
            <a:r>
              <a:rPr lang="en-US" dirty="0"/>
              <a:t>Yes</a:t>
            </a:r>
          </a:p>
          <a:p>
            <a:pPr marL="514350" indent="-457200">
              <a:buFont typeface="+mj-lt"/>
              <a:buAutoNum type="arabicPeriod"/>
            </a:pPr>
            <a:r>
              <a:rPr lang="en-US" dirty="0"/>
              <a:t>No</a:t>
            </a:r>
          </a:p>
          <a:p>
            <a:pPr marL="514350" indent="-457200">
              <a:buFont typeface="+mj-lt"/>
              <a:buAutoNum type="arabicPeriod"/>
            </a:pPr>
            <a:r>
              <a:rPr lang="en-US" dirty="0"/>
              <a:t>Abs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1F72CE-EFB9-14C7-8662-1663922C7E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E1C45-F6DD-E032-4718-37237CED5E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13D5AC-948F-8A42-06DC-8A1B01821F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088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5B7A2-D90F-76E4-A378-C3E923117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91F3D-B6AE-5ECE-75F8-84D172B96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use Method 2 in slide 6 as another way of combining smaller DRUs to form larger DRUs. </a:t>
            </a:r>
          </a:p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Yes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76F4B6-EF7C-C175-5ED3-282CB62238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207AD-F184-667F-BF36-F6BB1A7068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B6ACE1-29BE-E669-8AA0-68383B1C6C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064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/>
              <a:t>[1] 11-23/0037r0, </a:t>
            </a:r>
            <a:r>
              <a:rPr lang="en-US" sz="1600" dirty="0"/>
              <a:t>UHR Feature to Overcome PSD Limitations Distributed-Tone Resource Units</a:t>
            </a:r>
            <a:endParaRPr lang="en-GB" sz="1600" dirty="0"/>
          </a:p>
          <a:p>
            <a:r>
              <a:rPr lang="en-GB" sz="1600" dirty="0"/>
              <a:t>[2] 11-23/1115r0, </a:t>
            </a:r>
            <a:r>
              <a:rPr lang="en-US" sz="1600" dirty="0"/>
              <a:t>CFO Impact and Pilot Design for dRU</a:t>
            </a:r>
            <a:endParaRPr lang="en-GB" sz="1600" dirty="0"/>
          </a:p>
          <a:p>
            <a:r>
              <a:rPr lang="en-GB" sz="1600" dirty="0"/>
              <a:t>[3] 11-23/1117r0, </a:t>
            </a:r>
            <a:r>
              <a:rPr lang="en-US" sz="1600" dirty="0"/>
              <a:t>dRU Signaling for UHR</a:t>
            </a:r>
          </a:p>
          <a:p>
            <a:r>
              <a:rPr lang="en-US" sz="1600" dirty="0"/>
              <a:t>[4] </a:t>
            </a:r>
            <a:r>
              <a:rPr lang="en-GB" sz="1600" dirty="0"/>
              <a:t>11-23/1447r0, </a:t>
            </a:r>
            <a:r>
              <a:rPr lang="en-US" sz="1600" dirty="0"/>
              <a:t>CFO Impact and Pilot Design for dRU Follow up</a:t>
            </a:r>
          </a:p>
          <a:p>
            <a:r>
              <a:rPr lang="en-US" sz="1600" dirty="0"/>
              <a:t>[5] </a:t>
            </a:r>
            <a:r>
              <a:rPr lang="en-GB" sz="1600" dirty="0"/>
              <a:t>11-23/1448r0, </a:t>
            </a:r>
            <a:r>
              <a:rPr lang="en-US" sz="1600" dirty="0"/>
              <a:t>Further Considerations on dRU</a:t>
            </a:r>
          </a:p>
          <a:p>
            <a:r>
              <a:rPr lang="en-US" sz="1600" dirty="0"/>
              <a:t>[6] </a:t>
            </a:r>
            <a:r>
              <a:rPr lang="en-GB" sz="1600" dirty="0"/>
              <a:t>11-23/1511r1, </a:t>
            </a:r>
            <a:r>
              <a:rPr lang="en-US" sz="1600" dirty="0"/>
              <a:t>Pilot Tone Allocation and Other Considerations of Tone-Distributed RUs for UHR</a:t>
            </a:r>
          </a:p>
          <a:p>
            <a:r>
              <a:rPr lang="en-US" sz="1600" dirty="0"/>
              <a:t>[7] </a:t>
            </a:r>
            <a:r>
              <a:rPr lang="en-GB" sz="1600" dirty="0"/>
              <a:t>11-23/1516r0</a:t>
            </a:r>
            <a:r>
              <a:rPr lang="en-US" sz="1600" dirty="0"/>
              <a:t>, Use case for distributed RUs in Downlink</a:t>
            </a:r>
          </a:p>
          <a:p>
            <a:r>
              <a:rPr lang="en-US" sz="1600" dirty="0"/>
              <a:t>[8] 11-23/1919r1, dRU Proposal</a:t>
            </a:r>
          </a:p>
          <a:p>
            <a:r>
              <a:rPr lang="en-US" sz="1600" dirty="0"/>
              <a:t>[9] 11-23/1988r2, Considerations on DRU Design and Application</a:t>
            </a:r>
          </a:p>
          <a:p>
            <a:r>
              <a:rPr lang="en-US" sz="1600" dirty="0"/>
              <a:t>[10]11-23/2021r1, Principle and Methodology for dRU Tone Plan Design</a:t>
            </a:r>
          </a:p>
          <a:p>
            <a:r>
              <a:rPr lang="en-US" sz="1600" dirty="0"/>
              <a:t>[11] 11-23/2031r2, Data Tones Grouping in Tone-Distributed RU</a:t>
            </a:r>
          </a:p>
          <a:p>
            <a:r>
              <a:rPr lang="en-US" sz="1600" dirty="0"/>
              <a:t>[12] 11-24/0014r0, Further Thoughts on dRU</a:t>
            </a:r>
          </a:p>
          <a:p>
            <a:r>
              <a:rPr lang="en-US" sz="1600" dirty="0"/>
              <a:t>[13] 11-24/0078r1, A dRU Design Approach for 20 MHz </a:t>
            </a:r>
          </a:p>
          <a:p>
            <a:endParaRPr lang="en-US" sz="1600" dirty="0"/>
          </a:p>
          <a:p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33589-F7E8-EE2A-3799-33CC7FED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9AEAD-0F43-8081-17EC-A03CDA579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several topics addressing some practical aspects of defining DRU [1]-[13], this includes: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Notation of DRU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 DRUs and large DRUs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Combining smaller DRUs to form larger DRUs</a:t>
            </a: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 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3B674E-3CA2-CB0A-423B-82A3856BD7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4EB20-7AD0-0711-120E-34B60E6C5F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671459-E5FD-37E2-87E0-F213DD82D6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651B0-2AC5-190C-B241-A6C1DAFDA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 of DRU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DC0A0-122A-F76F-7127-E7CC5C98F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facilitate the discussions on different combinations of DRUs (DRU sizes </a:t>
            </a:r>
            <a:r>
              <a:rPr lang="en-US"/>
              <a:t>and distribution </a:t>
            </a:r>
            <a:r>
              <a:rPr lang="en-US" dirty="0"/>
              <a:t>bandwidths), it is imperative to suggest a notation for DRUs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52DRU20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26DRU40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996DRU320</a:t>
            </a:r>
          </a:p>
          <a:p>
            <a:pPr marL="0" indent="0" algn="ctr"/>
            <a:r>
              <a:rPr lang="en-US" dirty="0"/>
              <a:t> </a:t>
            </a:r>
            <a:endParaRPr lang="en-US" sz="2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97AE7B-773F-6AF5-C0E9-2FBD822953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E4FC2-9AD7-84DB-F8EA-5EC2C7C8BC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0B3D08-C446-8ED9-C083-0534A58A0C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FC469FD-D24B-4E56-8E66-F24C7CE6B9DE}"/>
              </a:ext>
            </a:extLst>
          </p:cNvPr>
          <p:cNvCxnSpPr/>
          <p:nvPr/>
        </p:nvCxnSpPr>
        <p:spPr bwMode="auto">
          <a:xfrm flipV="1">
            <a:off x="4528868" y="3528204"/>
            <a:ext cx="845389" cy="4140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20EB1FD-5680-CF88-6407-4533356733F2}"/>
              </a:ext>
            </a:extLst>
          </p:cNvPr>
          <p:cNvSpPr txBox="1"/>
          <p:nvPr/>
        </p:nvSpPr>
        <p:spPr>
          <a:xfrm>
            <a:off x="3987694" y="3942272"/>
            <a:ext cx="1082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 Size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49FE585-C66A-E6AA-B924-74B6228C413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844710" y="3528204"/>
            <a:ext cx="949342" cy="5096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B8A5B81-8B9F-6911-A74A-A4BAA05B6106}"/>
              </a:ext>
            </a:extLst>
          </p:cNvPr>
          <p:cNvSpPr txBox="1"/>
          <p:nvPr/>
        </p:nvSpPr>
        <p:spPr>
          <a:xfrm>
            <a:off x="6683010" y="3942272"/>
            <a:ext cx="22220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Distribution Bandwidth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F3AFD0-38CC-98DC-760A-9E950FE2EEEB}"/>
              </a:ext>
            </a:extLst>
          </p:cNvPr>
          <p:cNvSpPr txBox="1"/>
          <p:nvPr/>
        </p:nvSpPr>
        <p:spPr>
          <a:xfrm>
            <a:off x="5213386" y="3068186"/>
            <a:ext cx="1765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</a:t>
            </a:r>
            <a:r>
              <a:rPr lang="en-US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956048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E2F34-9D29-6C2E-EE71-FC2F8DC9E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DRUs and Large DRUs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C0E4E-8747-63C3-7D19-3E95780EA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357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Following the current classification of RRUs into small RRUs and large RRUs, a similar approach may be recommended for DRUs to limit the possibilities to a manageable set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Small DRUs include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DRU sizes 26-tone, 52-tone, and 106-tone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Distribution bandwidths 20 MHz, 40 MHz, 80 MHz 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Examples: 26DRU20, 52DRU80, 106DRU40, and 26DRU40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Large DRUs include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DRU sizes 242-tone, 484-tone, and 996-tone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Distribution bandwidths 80 MHz, 160 MHz,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Examples: 242DRU80, 484DRU160, 996DRU320, 242DRU160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F4682C-7AC2-24EB-F7E4-DB95AFC239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5B9E3-C572-939A-5225-AC74048525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91D1B8-79A1-2EC4-1F66-63A8E7B7B2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065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FA94B-3476-6F3F-9073-9846F148E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Power Boosting Factor for Small/Large DRUs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3A8DC94-FF8E-BDD0-9B34-027AB1DE35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923885"/>
              </p:ext>
            </p:extLst>
          </p:nvPr>
        </p:nvGraphicFramePr>
        <p:xfrm>
          <a:off x="1406605" y="2127123"/>
          <a:ext cx="3688306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153">
                  <a:extLst>
                    <a:ext uri="{9D8B030D-6E8A-4147-A177-3AD203B41FA5}">
                      <a16:colId xmlns:a16="http://schemas.microsoft.com/office/drawing/2014/main" val="456931454"/>
                    </a:ext>
                  </a:extLst>
                </a:gridCol>
                <a:gridCol w="1844153">
                  <a:extLst>
                    <a:ext uri="{9D8B030D-6E8A-4147-A177-3AD203B41FA5}">
                      <a16:colId xmlns:a16="http://schemas.microsoft.com/office/drawing/2014/main" val="5498611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Maximum Power Boost Factor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3449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26DRU20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8.13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663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26DRU40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11.14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25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26DRU80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11.14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532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52DRU20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6.37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820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52DRU40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8.13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048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52DRU80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11.14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791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106DRU20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3.36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894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106DRU40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6.37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70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106DRU80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8.13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90228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D0EE8-9F2F-B969-3234-6C1312E943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71E952-307F-906C-E656-986E1EB77E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574A63-4926-60EB-5F0C-8413894B52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4A5856B2-54BD-A3A7-786B-7B58E2CA49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6757311"/>
              </p:ext>
            </p:extLst>
          </p:nvPr>
        </p:nvGraphicFramePr>
        <p:xfrm>
          <a:off x="6834045" y="2133604"/>
          <a:ext cx="3472834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6417">
                  <a:extLst>
                    <a:ext uri="{9D8B030D-6E8A-4147-A177-3AD203B41FA5}">
                      <a16:colId xmlns:a16="http://schemas.microsoft.com/office/drawing/2014/main" val="456931454"/>
                    </a:ext>
                  </a:extLst>
                </a:gridCol>
                <a:gridCol w="1736417">
                  <a:extLst>
                    <a:ext uri="{9D8B030D-6E8A-4147-A177-3AD203B41FA5}">
                      <a16:colId xmlns:a16="http://schemas.microsoft.com/office/drawing/2014/main" val="5498611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Maximum</a:t>
                      </a:r>
                    </a:p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Boost Factor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3449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242DRU80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5.12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663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242DRU160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8.13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25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242DRU320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11.14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532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484DRU80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2.69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820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484DRU160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5.12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048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484DRU320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8.13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791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996DRU160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2.69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894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996DRU320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5.12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7097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8B69C82-14C6-6EDE-9741-C388761C1C49}"/>
              </a:ext>
            </a:extLst>
          </p:cNvPr>
          <p:cNvSpPr txBox="1"/>
          <p:nvPr/>
        </p:nvSpPr>
        <p:spPr>
          <a:xfrm>
            <a:off x="2376160" y="1674359"/>
            <a:ext cx="17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Small DRUs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8B927F-3091-F2A6-4990-AB5DF2DA10B2}"/>
              </a:ext>
            </a:extLst>
          </p:cNvPr>
          <p:cNvSpPr txBox="1"/>
          <p:nvPr/>
        </p:nvSpPr>
        <p:spPr>
          <a:xfrm>
            <a:off x="7698653" y="1671939"/>
            <a:ext cx="1743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Large DRUs</a:t>
            </a:r>
          </a:p>
        </p:txBody>
      </p:sp>
    </p:spTree>
    <p:extLst>
      <p:ext uri="{BB962C8B-B14F-4D97-AF65-F5344CB8AC3E}">
        <p14:creationId xmlns:p14="http://schemas.microsoft.com/office/powerpoint/2010/main" val="3967730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1FCA5-A756-7C60-B284-C5781D8AC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smaller DRUs to form larger DRUs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F7F8D-DE76-4437-FFFD-DCD0D50CD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62774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many ways in which smaller DRUs may be combined to form larger DRUs: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b="1" dirty="0"/>
              <a:t>Method 1:</a:t>
            </a:r>
            <a:r>
              <a:rPr lang="en-US" dirty="0"/>
              <a:t> Combine smaller DRUs to form larger DRUs in the same distribution bandwidth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Combine Two 26DRU20 to form One 52DRU20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Combine Four 26DRU20 to form One 106DRU20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Combine Two 242DRU160 to form One 484DRU160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b="1" dirty="0"/>
              <a:t>Method 2:</a:t>
            </a:r>
            <a:r>
              <a:rPr lang="en-US" dirty="0"/>
              <a:t> Combine smaller DRUs of the same distribution bandwidth to form larger DRUs in a larger distribution bandwidth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Combine Two 26DRU20 to form One 52DRU40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Combine Four 26DRU20 to form One 106DRU80</a:t>
            </a:r>
            <a:endParaRPr lang="en-US" dirty="0">
              <a:cs typeface="Times New Roman"/>
            </a:endParaRP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Combine Two 242DRU80 to form One 484DRU160	</a:t>
            </a:r>
          </a:p>
          <a:p>
            <a:pPr marL="57150" indent="0"/>
            <a:r>
              <a:rPr lang="en-US" sz="1800" dirty="0"/>
              <a:t>NOTE- Method 2 suggests another way to combine DRUs with the pilots evenly distributed across the distribution bandwidth</a:t>
            </a:r>
          </a:p>
          <a:p>
            <a:pPr marL="457200" lvl="1" indent="0"/>
            <a:r>
              <a:rPr lang="en-US" dirty="0"/>
              <a:t>   	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63A5E-0371-BF04-0E39-6CB936EFE4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85165-BD85-ED84-7B25-831BCE6EA00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375990-EAAD-43B8-73EE-93B8EB2FFA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625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D4EB1-F230-F83E-444C-D9E247FB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DRUs – Method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6EC23-00B1-1A6C-98D3-F7E0086C9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53703"/>
            <a:ext cx="10361084" cy="4440712"/>
          </a:xfrm>
        </p:spPr>
        <p:txBody>
          <a:bodyPr/>
          <a:lstStyle/>
          <a:p>
            <a:r>
              <a:rPr lang="en-US" dirty="0"/>
              <a:t>Combining two 26DRU20 to form one 52DRU20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A07F5-4851-09C1-6D04-6695625AA9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E8181-9936-F9EE-F11B-E4AF951C55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2AB9A6-671A-7483-4B86-FB5A0770D4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D55B33B-475D-95AB-8C3B-4A9E895C0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7518" y="2148728"/>
            <a:ext cx="9380764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364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D4EB1-F230-F83E-444C-D9E247FB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DRUs – Method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6EC23-00B1-1A6C-98D3-F7E0086C9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53703"/>
            <a:ext cx="10361084" cy="4440712"/>
          </a:xfrm>
        </p:spPr>
        <p:txBody>
          <a:bodyPr/>
          <a:lstStyle/>
          <a:p>
            <a:r>
              <a:rPr lang="en-US" dirty="0"/>
              <a:t>Combining two 26DRU20 to form one 52DRU20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A07F5-4851-09C1-6D04-6695625AA9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E8181-9936-F9EE-F11B-E4AF951C55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2AB9A6-671A-7483-4B86-FB5A0770D4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ECEB1D9-3847-51EF-3173-AE92FE201C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5144" y="2279897"/>
            <a:ext cx="9763066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584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D4EB1-F230-F83E-444C-D9E247FB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DRUs – Method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6EC23-00B1-1A6C-98D3-F7E0086C9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53703"/>
            <a:ext cx="10361084" cy="4440712"/>
          </a:xfrm>
        </p:spPr>
        <p:txBody>
          <a:bodyPr/>
          <a:lstStyle/>
          <a:p>
            <a:r>
              <a:rPr lang="en-US" dirty="0"/>
              <a:t>Combining two 26DRU20 to form one 52DRU40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A07F5-4851-09C1-6D04-6695625AA9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E8181-9936-F9EE-F11B-E4AF951C55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2AB9A6-671A-7483-4B86-FB5A0770D4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B29BE34-02B7-9D8F-A32D-648E9FA23F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89" y="2865753"/>
            <a:ext cx="11872989" cy="22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900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424205-c870-41b8-8c6f-b833c5b04d9f">
      <Terms xmlns="http://schemas.microsoft.com/office/infopath/2007/PartnerControls"/>
    </lcf76f155ced4ddcb4097134ff3c332f>
    <TaxCatchAll xmlns="9dae37dc-1963-4192-976e-711db4d08a8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16" ma:contentTypeDescription="Create a new document." ma:contentTypeScope="" ma:versionID="6666871dc7110a63c7a7b450020270ec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3ed1c42fc11e7b26f2a5a195d50d612d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b894c3-ae8d-4531-bf40-70742ed1faae}" ma:internalName="TaxCatchAll" ma:showField="CatchAllData" ma:web="9dae37dc-1963-4192-976e-711db4d08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BB37BB-3EB2-45FA-B594-E222F55ED4C7}">
  <ds:schemaRefs>
    <ds:schemaRef ds:uri="http://schemas.microsoft.com/office/2006/metadata/properties"/>
    <ds:schemaRef ds:uri="9dae37dc-1963-4192-976e-711db4d08a86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e3424205-c870-41b8-8c6f-b833c5b04d9f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B83240-6374-4A4D-9D1C-5E003CB84A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9B5252-22FC-412D-96E1-FA4961EAFF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424205-c870-41b8-8c6f-b833c5b04d9f"/>
    <ds:schemaRef ds:uri="9dae37dc-1963-4192-976e-711db4d08a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976</Words>
  <Application>Microsoft Office PowerPoint</Application>
  <PresentationFormat>Widescreen</PresentationFormat>
  <Paragraphs>225</Paragraphs>
  <Slides>15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Unicode MS</vt:lpstr>
      <vt:lpstr>Times New Roman</vt:lpstr>
      <vt:lpstr>Office Theme</vt:lpstr>
      <vt:lpstr>Microsoft Word 97 - 2003 Document</vt:lpstr>
      <vt:lpstr>Discussion on DRU</vt:lpstr>
      <vt:lpstr>Abstract</vt:lpstr>
      <vt:lpstr>Notation of DRU</vt:lpstr>
      <vt:lpstr>Small DRUs and Large DRUs</vt:lpstr>
      <vt:lpstr>Maximum Power Boosting Factor for Small/Large DRUs</vt:lpstr>
      <vt:lpstr>Combining smaller DRUs to form larger DRUs</vt:lpstr>
      <vt:lpstr>Combining DRUs – Method 1 </vt:lpstr>
      <vt:lpstr>Combining DRUs – Method 1 </vt:lpstr>
      <vt:lpstr>Combining DRUs – Method 2</vt:lpstr>
      <vt:lpstr>Combining DRUs – Method 2 </vt:lpstr>
      <vt:lpstr>Conclusion</vt:lpstr>
      <vt:lpstr>SP 1 </vt:lpstr>
      <vt:lpstr>SP 2</vt:lpstr>
      <vt:lpstr>SP 3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Tones Grouping and Extra-Pilot Tones</dc:title>
  <dc:creator/>
  <cp:lastModifiedBy/>
  <cp:revision>41</cp:revision>
  <dcterms:created xsi:type="dcterms:W3CDTF">2023-09-11T18:20:43Z</dcterms:created>
  <dcterms:modified xsi:type="dcterms:W3CDTF">2024-03-10T01:02:10Z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0x01010061D820705B85C04E9444D684292CAAA3</vt:lpwstr>
  </property>
  <property fmtid="{D5CDD505-2E9C-101B-9397-08002B2CF9AE}" pid="4" name="ClassificationContentMarkingFooterText">
    <vt:lpwstr>INTERDIGITAL NON-PUBLIC INFORMATION DO NOT REDISTRIBUTE OR COPY</vt:lpwstr>
  </property>
  <property fmtid="{D5CDD505-2E9C-101B-9397-08002B2CF9AE}" pid="5" name="ClassificationContentMarkingFooterLocations">
    <vt:lpwstr>Office Theme:3</vt:lpwstr>
  </property>
  <property fmtid="{D5CDD505-2E9C-101B-9397-08002B2CF9AE}" pid="6" name="MSIP_Label_bcf26ed8-713a-4e6c-8a04-66607341a11c_Enabled">
    <vt:lpwstr>true</vt:lpwstr>
  </property>
  <property fmtid="{D5CDD505-2E9C-101B-9397-08002B2CF9AE}" pid="7" name="MSIP_Label_bcf26ed8-713a-4e6c-8a04-66607341a11c_SetDate">
    <vt:lpwstr>2024-03-07T21:40:33Z</vt:lpwstr>
  </property>
  <property fmtid="{D5CDD505-2E9C-101B-9397-08002B2CF9AE}" pid="8" name="MSIP_Label_bcf26ed8-713a-4e6c-8a04-66607341a11c_Method">
    <vt:lpwstr>Privileged</vt:lpwstr>
  </property>
  <property fmtid="{D5CDD505-2E9C-101B-9397-08002B2CF9AE}" pid="9" name="MSIP_Label_bcf26ed8-713a-4e6c-8a04-66607341a11c_Name">
    <vt:lpwstr>Public</vt:lpwstr>
  </property>
  <property fmtid="{D5CDD505-2E9C-101B-9397-08002B2CF9AE}" pid="10" name="MSIP_Label_bcf26ed8-713a-4e6c-8a04-66607341a11c_SiteId">
    <vt:lpwstr>e351b779-f6d5-4e50-8568-80e922d180ae</vt:lpwstr>
  </property>
  <property fmtid="{D5CDD505-2E9C-101B-9397-08002B2CF9AE}" pid="11" name="MSIP_Label_bcf26ed8-713a-4e6c-8a04-66607341a11c_ActionId">
    <vt:lpwstr>8df48697-0610-4dab-8534-d5fb3c1c76ba</vt:lpwstr>
  </property>
  <property fmtid="{D5CDD505-2E9C-101B-9397-08002B2CF9AE}" pid="12" name="MSIP_Label_bcf26ed8-713a-4e6c-8a04-66607341a11c_ContentBits">
    <vt:lpwstr>0</vt:lpwstr>
  </property>
</Properties>
</file>