
<file path=[Content_Types].xml><?xml version="1.0" encoding="utf-8"?>
<Types xmlns="http://schemas.openxmlformats.org/package/2006/content-types">
  <Default Extension="com-wifi-icon-bluewifi-iconwifiiconwireless-connection-1701528436179cpqjf-894750640" ContentType="image/pn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388" r:id="rId3"/>
    <p:sldId id="406" r:id="rId4"/>
    <p:sldId id="407" r:id="rId5"/>
    <p:sldId id="408" r:id="rId6"/>
    <p:sldId id="395" r:id="rId7"/>
    <p:sldId id="405" r:id="rId8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FFCC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–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781" autoAdjust="0"/>
    <p:restoredTop sz="96054" autoAdjust="0"/>
  </p:normalViewPr>
  <p:slideViewPr>
    <p:cSldViewPr>
      <p:cViewPr varScale="1">
        <p:scale>
          <a:sx n="110" d="100"/>
          <a:sy n="110" d="100"/>
        </p:scale>
        <p:origin x="176" y="36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960" y="-5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802.11-10/0903r0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65EDB8-F9E4-48B7-4AE2-5957BBF1278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654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1"/>
            <a:endParaRPr lang="en-US" noProof="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14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107688" y="364858"/>
            <a:ext cx="315297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802.11-24/0519r1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914401" y="380843"/>
            <a:ext cx="111729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March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com-wifi-icon-bluewifi-iconwifiiconwireless-connection-1701528436179cpqjf-894750640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com-wifi-icon-bluewifi-iconwifiiconwireless-connection-1701528436179cpqjf-894750640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Ping Pong Warning</a:t>
            </a:r>
            <a:br>
              <a:rPr lang="en-US" dirty="0"/>
            </a:br>
            <a:r>
              <a:rPr lang="en-US" dirty="0"/>
              <a:t>for Reliable Connections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Mar 2024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r>
              <a:rPr lang="en-US" dirty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558285"/>
              </p:ext>
            </p:extLst>
          </p:nvPr>
        </p:nvGraphicFramePr>
        <p:xfrm>
          <a:off x="1981200" y="3404937"/>
          <a:ext cx="8229600" cy="22240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Jerome Henry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err="1">
                          <a:effectLst/>
                          <a:latin typeface="+mn-lt"/>
                        </a:rPr>
                        <a:t>jerhenry@cisco.com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Javier Contreras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771376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Brian Hart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Binita</a:t>
                      </a: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Gupta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422799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651415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1" y="6477001"/>
            <a:ext cx="2759015" cy="180975"/>
          </a:xfrm>
        </p:spPr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1B839-10BA-D9F6-98DB-35CD7A75E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Ping Pong Roaming Still plagues 802.11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108C5-4CF7-7C1F-3729-99A80168D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10363200" cy="2667000"/>
          </a:xfrm>
        </p:spPr>
        <p:txBody>
          <a:bodyPr/>
          <a:lstStyle/>
          <a:p>
            <a:r>
              <a:rPr lang="en-US" dirty="0"/>
              <a:t>The most common scenario is a static STA bouncing between 2 or 3 APs</a:t>
            </a:r>
          </a:p>
          <a:p>
            <a:pPr lvl="1"/>
            <a:r>
              <a:rPr lang="en-US" dirty="0"/>
              <a:t>For some reason, one AP’s signal falls slightly below the STA scanning/roaming threshold, STA roams to another AP (of weak signal), then main AP (re)becomes better,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EB2559-43FC-EEA3-C79A-6F402245AD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443AC-96ED-9794-9751-16A9560E45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  <p:pic>
        <p:nvPicPr>
          <p:cNvPr id="38" name="Picture 37" descr="A person sitting on the floor holding a cup&#10;&#10;Description automatically generated">
            <a:extLst>
              <a:ext uri="{FF2B5EF4-FFF2-40B4-BE49-F238E27FC236}">
                <a16:creationId xmlns:a16="http://schemas.microsoft.com/office/drawing/2014/main" id="{6AE2A2EC-73CD-4A92-7F24-EE05E97B5E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7383094">
            <a:off x="7330615" y="3661360"/>
            <a:ext cx="2128279" cy="2128279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7705B6DE-07BC-EA44-9F7D-2D6B803C937D}"/>
              </a:ext>
            </a:extLst>
          </p:cNvPr>
          <p:cNvSpPr/>
          <p:nvPr/>
        </p:nvSpPr>
        <p:spPr>
          <a:xfrm rot="16200000">
            <a:off x="5671010" y="4183678"/>
            <a:ext cx="2565912" cy="14111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2013C9B-94B0-057D-72E5-7997193E2BB0}"/>
              </a:ext>
            </a:extLst>
          </p:cNvPr>
          <p:cNvSpPr/>
          <p:nvPr/>
        </p:nvSpPr>
        <p:spPr>
          <a:xfrm>
            <a:off x="6922439" y="3150925"/>
            <a:ext cx="2565912" cy="8372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FCD6104-C018-AFF5-8425-0426C20DBE5A}"/>
              </a:ext>
            </a:extLst>
          </p:cNvPr>
          <p:cNvSpPr/>
          <p:nvPr/>
        </p:nvSpPr>
        <p:spPr>
          <a:xfrm>
            <a:off x="7246094" y="3757205"/>
            <a:ext cx="18288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2" name="Picture 41" descr="A computer monitor with a webcam attached to a tablet&#10;&#10;Description automatically generated">
            <a:extLst>
              <a:ext uri="{FF2B5EF4-FFF2-40B4-BE49-F238E27FC236}">
                <a16:creationId xmlns:a16="http://schemas.microsoft.com/office/drawing/2014/main" id="{7E4A37EE-D492-21A8-A333-219B57809F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331163">
            <a:off x="3538902" y="3884235"/>
            <a:ext cx="976312" cy="699690"/>
          </a:xfrm>
          <a:prstGeom prst="rect">
            <a:avLst/>
          </a:prstGeom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760E2E88-3926-2AFE-5D07-E1122E9627D2}"/>
              </a:ext>
            </a:extLst>
          </p:cNvPr>
          <p:cNvSpPr/>
          <p:nvPr/>
        </p:nvSpPr>
        <p:spPr>
          <a:xfrm>
            <a:off x="2341916" y="3163760"/>
            <a:ext cx="2342293" cy="215405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21DD1DE-98E2-BA31-6B99-084DC24C3955}"/>
              </a:ext>
            </a:extLst>
          </p:cNvPr>
          <p:cNvSpPr/>
          <p:nvPr/>
        </p:nvSpPr>
        <p:spPr>
          <a:xfrm rot="5400000">
            <a:off x="2771775" y="5008614"/>
            <a:ext cx="111125" cy="6184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4CD4B43C-BE35-3B23-9646-6E778188A946}"/>
              </a:ext>
            </a:extLst>
          </p:cNvPr>
          <p:cNvCxnSpPr>
            <a:cxnSpLocks/>
          </p:cNvCxnSpPr>
          <p:nvPr/>
        </p:nvCxnSpPr>
        <p:spPr>
          <a:xfrm flipH="1" flipV="1">
            <a:off x="2373605" y="4627700"/>
            <a:ext cx="147530" cy="6699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5AAF33CD-BD1E-BE11-4CF6-38B98821593E}"/>
              </a:ext>
            </a:extLst>
          </p:cNvPr>
          <p:cNvSpPr/>
          <p:nvPr/>
        </p:nvSpPr>
        <p:spPr>
          <a:xfrm>
            <a:off x="3425851" y="3783588"/>
            <a:ext cx="1258358" cy="9144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7" name="Picture 46" descr="A wifi symbol in a blue circle&#10;&#10;Description automatically generated">
            <a:extLst>
              <a:ext uri="{FF2B5EF4-FFF2-40B4-BE49-F238E27FC236}">
                <a16:creationId xmlns:a16="http://schemas.microsoft.com/office/drawing/2014/main" id="{35AA5331-5F69-7C1E-BA4F-7E2B352822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5240" y="5560577"/>
            <a:ext cx="482599" cy="482599"/>
          </a:xfrm>
          <a:prstGeom prst="rect">
            <a:avLst/>
          </a:prstGeom>
        </p:spPr>
      </p:pic>
      <p:pic>
        <p:nvPicPr>
          <p:cNvPr id="48" name="Picture 47" descr="A wifi symbol in a blue circle&#10;&#10;Description automatically generated">
            <a:extLst>
              <a:ext uri="{FF2B5EF4-FFF2-40B4-BE49-F238E27FC236}">
                <a16:creationId xmlns:a16="http://schemas.microsoft.com/office/drawing/2014/main" id="{BC102554-078D-F5FD-BB63-E064BF8580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83003" y="2458081"/>
            <a:ext cx="482599" cy="482599"/>
          </a:xfrm>
          <a:prstGeom prst="rect">
            <a:avLst/>
          </a:prstGeom>
        </p:spPr>
      </p:pic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B4D8426-4970-80A6-5220-8D7562E69C0C}"/>
              </a:ext>
            </a:extLst>
          </p:cNvPr>
          <p:cNvCxnSpPr>
            <a:cxnSpLocks/>
          </p:cNvCxnSpPr>
          <p:nvPr/>
        </p:nvCxnSpPr>
        <p:spPr>
          <a:xfrm flipH="1">
            <a:off x="2730153" y="4443154"/>
            <a:ext cx="853389" cy="1169234"/>
          </a:xfrm>
          <a:prstGeom prst="straightConnector1">
            <a:avLst/>
          </a:prstGeom>
          <a:ln>
            <a:prstDash val="lgDash"/>
            <a:headEnd type="triangle" w="med" len="med"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3386E8A-A93E-0786-D8A8-241E1DBB3A34}"/>
              </a:ext>
            </a:extLst>
          </p:cNvPr>
          <p:cNvCxnSpPr>
            <a:cxnSpLocks/>
          </p:cNvCxnSpPr>
          <p:nvPr/>
        </p:nvCxnSpPr>
        <p:spPr>
          <a:xfrm flipH="1" flipV="1">
            <a:off x="2996520" y="2869188"/>
            <a:ext cx="660400" cy="1086306"/>
          </a:xfrm>
          <a:prstGeom prst="straightConnector1">
            <a:avLst/>
          </a:prstGeom>
          <a:ln>
            <a:prstDash val="lgDash"/>
            <a:headEnd type="triangl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51" name="Picture 50" descr="A computer with a blue screen&#10;&#10;Description automatically generated">
            <a:extLst>
              <a:ext uri="{FF2B5EF4-FFF2-40B4-BE49-F238E27FC236}">
                <a16:creationId xmlns:a16="http://schemas.microsoft.com/office/drawing/2014/main" id="{B7122BF2-32CC-CA03-8E87-FD7EFD1A43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17407" y="3770916"/>
            <a:ext cx="809977" cy="809977"/>
          </a:xfrm>
          <a:prstGeom prst="rect">
            <a:avLst/>
          </a:prstGeom>
        </p:spPr>
      </p:pic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DFB2B123-714F-F7BA-30DA-4FC4CC69F488}"/>
              </a:ext>
            </a:extLst>
          </p:cNvPr>
          <p:cNvCxnSpPr/>
          <p:nvPr/>
        </p:nvCxnSpPr>
        <p:spPr>
          <a:xfrm>
            <a:off x="6795951" y="3026747"/>
            <a:ext cx="2850445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3" name="Picture 52" descr="A wifi symbol in a blue circle&#10;&#10;Description automatically generated">
            <a:extLst>
              <a:ext uri="{FF2B5EF4-FFF2-40B4-BE49-F238E27FC236}">
                <a16:creationId xmlns:a16="http://schemas.microsoft.com/office/drawing/2014/main" id="{D968BCCA-C2C0-E6C0-2F36-17519D0184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7563" y="2306472"/>
            <a:ext cx="482599" cy="482599"/>
          </a:xfrm>
          <a:prstGeom prst="rect">
            <a:avLst/>
          </a:prstGeom>
        </p:spPr>
      </p:pic>
      <p:pic>
        <p:nvPicPr>
          <p:cNvPr id="54" name="Picture 53" descr="A wifi symbol in a blue circle&#10;&#10;Description automatically generated">
            <a:extLst>
              <a:ext uri="{FF2B5EF4-FFF2-40B4-BE49-F238E27FC236}">
                <a16:creationId xmlns:a16="http://schemas.microsoft.com/office/drawing/2014/main" id="{7BB7BF25-09F6-F4E5-98E4-2A6846F277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4414" y="5820762"/>
            <a:ext cx="482599" cy="482599"/>
          </a:xfrm>
          <a:prstGeom prst="rect">
            <a:avLst/>
          </a:prstGeom>
        </p:spPr>
      </p:pic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7AEE941D-8F54-3C6A-7894-2D1F31F82B4B}"/>
              </a:ext>
            </a:extLst>
          </p:cNvPr>
          <p:cNvCxnSpPr>
            <a:cxnSpLocks/>
            <a:stCxn id="51" idx="2"/>
          </p:cNvCxnSpPr>
          <p:nvPr/>
        </p:nvCxnSpPr>
        <p:spPr>
          <a:xfrm>
            <a:off x="8122396" y="4580893"/>
            <a:ext cx="98777" cy="1206207"/>
          </a:xfrm>
          <a:prstGeom prst="straightConnector1">
            <a:avLst/>
          </a:prstGeom>
          <a:ln>
            <a:prstDash val="lgDash"/>
            <a:headEnd type="triangle" w="med" len="med"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D3987AD3-1E5A-0999-8F5D-0C1D538FDE2A}"/>
              </a:ext>
            </a:extLst>
          </p:cNvPr>
          <p:cNvCxnSpPr>
            <a:cxnSpLocks/>
          </p:cNvCxnSpPr>
          <p:nvPr/>
        </p:nvCxnSpPr>
        <p:spPr>
          <a:xfrm flipH="1" flipV="1">
            <a:off x="8044601" y="2805902"/>
            <a:ext cx="77795" cy="887723"/>
          </a:xfrm>
          <a:prstGeom prst="straightConnector1">
            <a:avLst/>
          </a:prstGeom>
          <a:ln>
            <a:prstDash val="lgDash"/>
            <a:headEnd type="triangl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7509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02F821-E015-711D-7113-FEF1F42B85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CE9CB-D887-5D17-F12D-BC596311B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Ping Pong Causes Unreliable 802.11 Experience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2B2F6-555F-D47B-CEDC-FCA5E3C8E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10363200" cy="2667000"/>
          </a:xfrm>
        </p:spPr>
        <p:txBody>
          <a:bodyPr/>
          <a:lstStyle/>
          <a:p>
            <a:r>
              <a:rPr lang="en-US" dirty="0"/>
              <a:t>The STA needs to scan, find another AP (possibly not great, but better than current), reassociate, resume traffic</a:t>
            </a:r>
          </a:p>
          <a:p>
            <a:pPr lvl="1"/>
            <a:r>
              <a:rPr lang="en-US" dirty="0"/>
              <a:t>When this happens in a loop, data flow keeps being interrupted, airtime and energy (battery) wasted</a:t>
            </a:r>
          </a:p>
          <a:p>
            <a:pPr lvl="1"/>
            <a:r>
              <a:rPr lang="en-US" dirty="0"/>
              <a:t>Each time, the decision may be best-at-the-time-the-decision-is-made, but disruptive in the long run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EC2DB7-3620-BC79-EFD1-AEDF8A30F2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AE07A-C294-BDE0-9544-70DB3C084D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985FF81-FAD7-0A2B-76BA-396AF9F66E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0473" y="2698173"/>
            <a:ext cx="4038600" cy="185397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BDF6436-CDD2-A323-A6B2-DA4BBDB397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4299725"/>
            <a:ext cx="7772400" cy="212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283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A285EA-B2F5-0506-5739-673ECEF951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7D069-2389-AC19-9717-95ECCB9A9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562" y="764218"/>
            <a:ext cx="10363200" cy="1066800"/>
          </a:xfrm>
        </p:spPr>
        <p:txBody>
          <a:bodyPr/>
          <a:lstStyle/>
          <a:p>
            <a:r>
              <a:rPr lang="en-AU" dirty="0"/>
              <a:t>Where an Ultra High reliable Network Can Help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FA2E1-9E8A-0869-7557-DC405BDB4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562" y="1450018"/>
            <a:ext cx="10363200" cy="2667000"/>
          </a:xfrm>
        </p:spPr>
        <p:txBody>
          <a:bodyPr/>
          <a:lstStyle/>
          <a:p>
            <a:r>
              <a:rPr lang="en-US" dirty="0"/>
              <a:t>802.11bn APs can observe the Ping Pong roams and warn the STA</a:t>
            </a:r>
          </a:p>
          <a:p>
            <a:pPr lvl="1"/>
            <a:r>
              <a:rPr lang="en-US" dirty="0"/>
              <a:t>Mere historical record or more advanced techniques (AIML)</a:t>
            </a:r>
          </a:p>
          <a:p>
            <a:r>
              <a:rPr lang="en-US" dirty="0"/>
              <a:t>802.11bn AP can then send a BTM Stats frame</a:t>
            </a:r>
          </a:p>
          <a:p>
            <a:pPr lvl="1"/>
            <a:r>
              <a:rPr lang="en-US" dirty="0"/>
              <a:t>Stats: 20 Successful Roaming events in the last 1800 seconds</a:t>
            </a:r>
          </a:p>
          <a:p>
            <a:pPr lvl="1"/>
            <a:r>
              <a:rPr lang="en-US" dirty="0"/>
              <a:t>Recommend to dampen roaming trigger for the next 20 minutes, or RSSI change of 20 dBm or more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061E6C-106F-463C-873E-D42A68575D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73628" y="6553831"/>
            <a:ext cx="570669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C2E86-33B2-EBA2-DA99-2ADEC12E93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30562" y="6555419"/>
            <a:ext cx="3860800" cy="180975"/>
          </a:xfrm>
        </p:spPr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  <p:pic>
        <p:nvPicPr>
          <p:cNvPr id="7" name="Picture 6" descr="A computer with a blue screen&#10;&#10;Description automatically generated">
            <a:extLst>
              <a:ext uri="{FF2B5EF4-FFF2-40B4-BE49-F238E27FC236}">
                <a16:creationId xmlns:a16="http://schemas.microsoft.com/office/drawing/2014/main" id="{0A9EAE9D-6164-5AE7-4811-BDB504270B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3117938"/>
            <a:ext cx="809977" cy="809977"/>
          </a:xfrm>
          <a:prstGeom prst="rect">
            <a:avLst/>
          </a:prstGeom>
        </p:spPr>
      </p:pic>
      <p:pic>
        <p:nvPicPr>
          <p:cNvPr id="8" name="Picture 7" descr="A wifi symbol in a blue circle&#10;&#10;Description automatically generated">
            <a:extLst>
              <a:ext uri="{FF2B5EF4-FFF2-40B4-BE49-F238E27FC236}">
                <a16:creationId xmlns:a16="http://schemas.microsoft.com/office/drawing/2014/main" id="{8C47CC06-DC95-68D3-C37C-756A0A77C3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8211" y="3288189"/>
            <a:ext cx="482599" cy="482599"/>
          </a:xfrm>
          <a:prstGeom prst="rect">
            <a:avLst/>
          </a:prstGeom>
        </p:spPr>
      </p:pic>
      <p:pic>
        <p:nvPicPr>
          <p:cNvPr id="9" name="Picture 8" descr="A wifi symbol in a blue circle&#10;&#10;Description automatically generated">
            <a:extLst>
              <a:ext uri="{FF2B5EF4-FFF2-40B4-BE49-F238E27FC236}">
                <a16:creationId xmlns:a16="http://schemas.microsoft.com/office/drawing/2014/main" id="{7D3EF1C8-B968-73B9-7C4E-701EB59616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7550" y="3268617"/>
            <a:ext cx="482599" cy="48259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67E3460-C977-A89F-0189-8CB4A7D7ACC3}"/>
              </a:ext>
            </a:extLst>
          </p:cNvPr>
          <p:cNvSpPr txBox="1"/>
          <p:nvPr/>
        </p:nvSpPr>
        <p:spPr>
          <a:xfrm>
            <a:off x="1202973" y="3087226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6184773-0C68-2B7D-4762-8373F2746762}"/>
              </a:ext>
            </a:extLst>
          </p:cNvPr>
          <p:cNvSpPr txBox="1"/>
          <p:nvPr/>
        </p:nvSpPr>
        <p:spPr>
          <a:xfrm>
            <a:off x="4888211" y="3087421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AP2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7E6A10D-FDD6-F04A-C99A-5B9047F956A5}"/>
              </a:ext>
            </a:extLst>
          </p:cNvPr>
          <p:cNvCxnSpPr>
            <a:cxnSpLocks/>
          </p:cNvCxnSpPr>
          <p:nvPr/>
        </p:nvCxnSpPr>
        <p:spPr bwMode="auto">
          <a:xfrm flipH="1">
            <a:off x="1545667" y="3891228"/>
            <a:ext cx="157853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E51FE88-637D-B8AC-9B54-F2988B657DF1}"/>
              </a:ext>
            </a:extLst>
          </p:cNvPr>
          <p:cNvCxnSpPr>
            <a:stCxn id="9" idx="2"/>
          </p:cNvCxnSpPr>
          <p:nvPr/>
        </p:nvCxnSpPr>
        <p:spPr bwMode="auto">
          <a:xfrm flipH="1">
            <a:off x="1418849" y="3751216"/>
            <a:ext cx="1" cy="21212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F81D3BB-1B72-4E91-D96C-BED20BC24A26}"/>
              </a:ext>
            </a:extLst>
          </p:cNvPr>
          <p:cNvCxnSpPr/>
          <p:nvPr/>
        </p:nvCxnSpPr>
        <p:spPr bwMode="auto">
          <a:xfrm flipH="1">
            <a:off x="5114488" y="3779446"/>
            <a:ext cx="1" cy="21212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ABCC332-35DB-755F-4F25-D089B80A770F}"/>
              </a:ext>
            </a:extLst>
          </p:cNvPr>
          <p:cNvCxnSpPr/>
          <p:nvPr/>
        </p:nvCxnSpPr>
        <p:spPr bwMode="auto">
          <a:xfrm flipH="1">
            <a:off x="3300587" y="3751216"/>
            <a:ext cx="1" cy="21212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ECF5271-ADBD-38F0-5E5E-C668C7D4C3CF}"/>
              </a:ext>
            </a:extLst>
          </p:cNvPr>
          <p:cNvCxnSpPr>
            <a:cxnSpLocks/>
          </p:cNvCxnSpPr>
          <p:nvPr/>
        </p:nvCxnSpPr>
        <p:spPr bwMode="auto">
          <a:xfrm>
            <a:off x="3429000" y="4119828"/>
            <a:ext cx="162186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70F69CD-D259-CC43-3340-C4601CBADE50}"/>
              </a:ext>
            </a:extLst>
          </p:cNvPr>
          <p:cNvCxnSpPr>
            <a:cxnSpLocks/>
          </p:cNvCxnSpPr>
          <p:nvPr/>
        </p:nvCxnSpPr>
        <p:spPr bwMode="auto">
          <a:xfrm flipH="1">
            <a:off x="1545667" y="4452491"/>
            <a:ext cx="16317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CE0E17A-2145-2A1F-0DDE-D3C763252475}"/>
              </a:ext>
            </a:extLst>
          </p:cNvPr>
          <p:cNvSpPr txBox="1"/>
          <p:nvPr/>
        </p:nvSpPr>
        <p:spPr>
          <a:xfrm>
            <a:off x="2066459" y="3650916"/>
            <a:ext cx="518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assoc</a:t>
            </a:r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1CF92DE-C9E7-ACD8-ED82-60ACE862BA86}"/>
              </a:ext>
            </a:extLst>
          </p:cNvPr>
          <p:cNvSpPr txBox="1"/>
          <p:nvPr/>
        </p:nvSpPr>
        <p:spPr>
          <a:xfrm>
            <a:off x="3920775" y="3870066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reassoc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2A0DD9-943C-6936-A79E-E25B565B638F}"/>
              </a:ext>
            </a:extLst>
          </p:cNvPr>
          <p:cNvSpPr txBox="1"/>
          <p:nvPr/>
        </p:nvSpPr>
        <p:spPr>
          <a:xfrm>
            <a:off x="1921981" y="4245529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reassoc</a:t>
            </a:r>
            <a:endParaRPr lang="en-US" dirty="0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6128DE2-3937-C50C-C0E8-B73702175A9B}"/>
              </a:ext>
            </a:extLst>
          </p:cNvPr>
          <p:cNvCxnSpPr>
            <a:cxnSpLocks/>
          </p:cNvCxnSpPr>
          <p:nvPr/>
        </p:nvCxnSpPr>
        <p:spPr bwMode="auto">
          <a:xfrm>
            <a:off x="3450667" y="4791653"/>
            <a:ext cx="1600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3F416381-3D54-50E2-53C5-79976793ACBA}"/>
              </a:ext>
            </a:extLst>
          </p:cNvPr>
          <p:cNvSpPr txBox="1"/>
          <p:nvPr/>
        </p:nvSpPr>
        <p:spPr>
          <a:xfrm>
            <a:off x="3930316" y="4557217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reassoc</a:t>
            </a:r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4154D52-907D-23F5-5BF4-D8EAA2AAE52E}"/>
              </a:ext>
            </a:extLst>
          </p:cNvPr>
          <p:cNvSpPr txBox="1"/>
          <p:nvPr/>
        </p:nvSpPr>
        <p:spPr>
          <a:xfrm>
            <a:off x="7848600" y="5793382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e.g. delay next transition, or look for signal change of 10 dB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036A915-A087-09CB-8CCC-2AD89ADC1719}"/>
              </a:ext>
            </a:extLst>
          </p:cNvPr>
          <p:cNvCxnSpPr/>
          <p:nvPr/>
        </p:nvCxnSpPr>
        <p:spPr bwMode="auto">
          <a:xfrm flipV="1">
            <a:off x="8577356" y="5499615"/>
            <a:ext cx="0" cy="2982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F6366F2F-34F4-2CEC-5B01-549991C26EE5}"/>
              </a:ext>
            </a:extLst>
          </p:cNvPr>
          <p:cNvSpPr txBox="1"/>
          <p:nvPr/>
        </p:nvSpPr>
        <p:spPr>
          <a:xfrm>
            <a:off x="6664633" y="4607708"/>
            <a:ext cx="259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“BTM Stats”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6B31C8CF-E145-A0FF-8438-88988F42AC4A}"/>
              </a:ext>
            </a:extLst>
          </p:cNvPr>
          <p:cNvGraphicFramePr>
            <a:graphicFrameLocks noGrp="1"/>
          </p:cNvGraphicFramePr>
          <p:nvPr/>
        </p:nvGraphicFramePr>
        <p:xfrm>
          <a:off x="5403467" y="5027175"/>
          <a:ext cx="5188332" cy="41148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801650">
                  <a:extLst>
                    <a:ext uri="{9D8B030D-6E8A-4147-A177-3AD203B41FA5}">
                      <a16:colId xmlns:a16="http://schemas.microsoft.com/office/drawing/2014/main" val="4105230104"/>
                    </a:ext>
                  </a:extLst>
                </a:gridCol>
                <a:gridCol w="719146">
                  <a:extLst>
                    <a:ext uri="{9D8B030D-6E8A-4147-A177-3AD203B41FA5}">
                      <a16:colId xmlns:a16="http://schemas.microsoft.com/office/drawing/2014/main" val="1618347636"/>
                    </a:ext>
                  </a:extLst>
                </a:gridCol>
                <a:gridCol w="1175564">
                  <a:extLst>
                    <a:ext uri="{9D8B030D-6E8A-4147-A177-3AD203B41FA5}">
                      <a16:colId xmlns:a16="http://schemas.microsoft.com/office/drawing/2014/main" val="1365004157"/>
                    </a:ext>
                  </a:extLst>
                </a:gridCol>
                <a:gridCol w="1245986">
                  <a:extLst>
                    <a:ext uri="{9D8B030D-6E8A-4147-A177-3AD203B41FA5}">
                      <a16:colId xmlns:a16="http://schemas.microsoft.com/office/drawing/2014/main" val="471948292"/>
                    </a:ext>
                  </a:extLst>
                </a:gridCol>
                <a:gridCol w="1245986">
                  <a:extLst>
                    <a:ext uri="{9D8B030D-6E8A-4147-A177-3AD203B41FA5}">
                      <a16:colId xmlns:a16="http://schemas.microsoft.com/office/drawing/2014/main" val="24114714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Success Count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Fail Count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Measurement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Interval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Recommendation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Optional Candidate List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5307390"/>
                  </a:ext>
                </a:extLst>
              </a:tr>
            </a:tbl>
          </a:graphicData>
        </a:graphic>
      </p:graphicFrame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041B7C2-30DA-8801-0C13-AA9497473616}"/>
              </a:ext>
            </a:extLst>
          </p:cNvPr>
          <p:cNvCxnSpPr>
            <a:cxnSpLocks/>
          </p:cNvCxnSpPr>
          <p:nvPr/>
        </p:nvCxnSpPr>
        <p:spPr bwMode="auto">
          <a:xfrm flipH="1">
            <a:off x="3419092" y="5288473"/>
            <a:ext cx="16317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5BFA5C5B-C6BC-B0AF-886F-5E075AA95E1D}"/>
              </a:ext>
            </a:extLst>
          </p:cNvPr>
          <p:cNvSpPr txBox="1"/>
          <p:nvPr/>
        </p:nvSpPr>
        <p:spPr>
          <a:xfrm>
            <a:off x="3930316" y="5326957"/>
            <a:ext cx="856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BTM Stats</a:t>
            </a:r>
          </a:p>
        </p:txBody>
      </p:sp>
    </p:spTree>
    <p:extLst>
      <p:ext uri="{BB962C8B-B14F-4D97-AF65-F5344CB8AC3E}">
        <p14:creationId xmlns:p14="http://schemas.microsoft.com/office/powerpoint/2010/main" val="2108947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CAB1D-CB35-91E9-8BB6-0241D18F4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1A489-E33F-2586-7652-829AAD52E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10363200" cy="4114800"/>
          </a:xfrm>
        </p:spPr>
        <p:txBody>
          <a:bodyPr/>
          <a:lstStyle/>
          <a:p>
            <a:r>
              <a:rPr lang="en-US" dirty="0"/>
              <a:t>802.11bn should define a new BSS Transition Management Stats frame, either sent by the AP as unsolicited or as response to Query</a:t>
            </a:r>
          </a:p>
          <a:p>
            <a:r>
              <a:rPr lang="en-US" dirty="0"/>
              <a:t>The STA, recoding the ping ping, could also send an augmented BTM frame to the AP (requesting ping pong avoidance recommendations)</a:t>
            </a:r>
          </a:p>
          <a:p>
            <a:r>
              <a:rPr lang="en-US" dirty="0"/>
              <a:t>AP to propose next transition delay, or to apply RSSI hysteresis value</a:t>
            </a:r>
          </a:p>
          <a:p>
            <a:r>
              <a:rPr lang="en-US" dirty="0"/>
              <a:t>No rejection or disassociation enforcement</a:t>
            </a:r>
          </a:p>
          <a:p>
            <a:r>
              <a:rPr lang="en-US" dirty="0"/>
              <a:t>AP can propose to the STA a list of optional nearby AP candidates that the STA can evaluate for roaming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6C718-1484-DC98-9DF2-341D0BD96E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35DA2-4530-BB89-356C-40D85ED3FD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3677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CAB1D-CB35-91E9-8BB6-0241D18F4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1A489-E33F-2586-7652-829AAD52E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to the 11bn SFD:</a:t>
            </a:r>
          </a:p>
          <a:p>
            <a:pPr lvl="1"/>
            <a:r>
              <a:rPr lang="en-US" dirty="0"/>
              <a:t>11bn shall define a mechanism </a:t>
            </a:r>
            <a:r>
              <a:rPr lang="en-US"/>
              <a:t>to limit ping pong roaming: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 / N / 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6C718-1484-DC98-9DF2-341D0BD96E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35DA2-4530-BB89-356C-40D85ED3FD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18997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E0B99A-C528-4307-3A5E-EE2F6B9874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0E6A6-BA0B-2D5A-FDC8-A587A57C1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97FBB-1CE0-D163-D634-A5ACC0C27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to the 11bn SFD:</a:t>
            </a:r>
          </a:p>
          <a:p>
            <a:pPr lvl="1"/>
            <a:r>
              <a:rPr lang="en-US" dirty="0"/>
              <a:t>11bn shall define a mechanism to exchange reliability metrics between the AP and the STA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 / N / 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812C82-D91A-4DEB-2448-E6A93166F4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0CDFD-96EC-FC9B-5309-9D582A10CE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846301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491</Words>
  <Application>Microsoft Macintosh PowerPoint</Application>
  <PresentationFormat>Widescreen</PresentationFormat>
  <Paragraphs>78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802-11-Submission</vt:lpstr>
      <vt:lpstr>Ping Pong Warning for Reliable Connections</vt:lpstr>
      <vt:lpstr>Ping Pong Roaming Still plagues 802.11</vt:lpstr>
      <vt:lpstr>Ping Pong Causes Unreliable 802.11 Experience</vt:lpstr>
      <vt:lpstr>Where an Ultra High reliable Network Can Help</vt:lpstr>
      <vt:lpstr>Summary</vt:lpstr>
      <vt:lpstr>Strawpoll</vt:lpstr>
      <vt:lpstr>Strawpoll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 Power and Long Range Preamble Follow Up</dc:title>
  <dc:creator/>
  <cp:keywords>24/xxxx</cp:keywords>
  <cp:lastModifiedBy/>
  <cp:revision>6</cp:revision>
  <dcterms:created xsi:type="dcterms:W3CDTF">2011-09-19T06:02:14Z</dcterms:created>
  <dcterms:modified xsi:type="dcterms:W3CDTF">2024-03-12T20:48:40Z</dcterms:modified>
  <cp:category>Brian Hart, Cisco systems</cp:category>
</cp:coreProperties>
</file>