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88" r:id="rId3"/>
    <p:sldId id="396" r:id="rId4"/>
    <p:sldId id="397" r:id="rId5"/>
    <p:sldId id="398" r:id="rId6"/>
    <p:sldId id="399" r:id="rId7"/>
    <p:sldId id="400" r:id="rId8"/>
    <p:sldId id="406" r:id="rId9"/>
    <p:sldId id="407" r:id="rId10"/>
    <p:sldId id="401" r:id="rId11"/>
    <p:sldId id="402" r:id="rId12"/>
    <p:sldId id="403" r:id="rId13"/>
    <p:sldId id="404" r:id="rId14"/>
    <p:sldId id="393" r:id="rId15"/>
    <p:sldId id="395" r:id="rId16"/>
    <p:sldId id="405" r:id="rId17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FFCC"/>
    <a:srgbClr val="90D6E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 autoAdjust="0"/>
    <p:restoredTop sz="96054" autoAdjust="0"/>
  </p:normalViewPr>
  <p:slideViewPr>
    <p:cSldViewPr>
      <p:cViewPr varScale="1">
        <p:scale>
          <a:sx n="118" d="100"/>
          <a:sy n="118" d="100"/>
        </p:scale>
        <p:origin x="1464" y="20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65EDB8-F9E4-48B7-4AE2-5957BBF1278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172200" y="1981200"/>
            <a:ext cx="5105400" cy="4114800"/>
          </a:xfrm>
        </p:spPr>
        <p:txBody>
          <a:bodyPr/>
          <a:lstStyle>
            <a:lvl1pPr marL="182880" indent="-182880">
              <a:spcBef>
                <a:spcPts val="600"/>
              </a:spcBef>
              <a:buFont typeface="Arial" panose="020B0604020202020204" pitchFamily="34" charset="0"/>
              <a:buChar char="•"/>
              <a:defRPr sz="1600" b="1"/>
            </a:lvl1pPr>
            <a:lvl2pPr marL="365760" indent="-182880">
              <a:spcBef>
                <a:spcPts val="400"/>
              </a:spcBef>
              <a:buSzPct val="90000"/>
              <a:buFont typeface="Arial" panose="020B0604020202020204" pitchFamily="34" charset="0"/>
              <a:buChar char="̶"/>
              <a:defRPr sz="1600" baseline="0"/>
            </a:lvl2pPr>
            <a:lvl3pPr marL="548640" indent="-180975">
              <a:spcBef>
                <a:spcPts val="200"/>
              </a:spcBef>
              <a:buSzPct val="90000"/>
              <a:buFont typeface="Arial" panose="020B0604020202020204" pitchFamily="34" charset="0"/>
              <a:buChar char="○"/>
              <a:defRPr sz="1600"/>
            </a:lvl3pPr>
            <a:lvl4pPr marL="731520" indent="-182880">
              <a:spcBef>
                <a:spcPts val="150"/>
              </a:spcBef>
              <a:buSzPct val="90000"/>
              <a:buFont typeface="Arial" panose="020B0604020202020204" pitchFamily="34" charset="0"/>
              <a:buChar char="•"/>
              <a:defRPr sz="1400"/>
            </a:lvl4pPr>
            <a:lvl5pPr marL="914400" indent="-182880">
              <a:spcBef>
                <a:spcPts val="100"/>
              </a:spcBef>
              <a:buFont typeface="Arial" panose="020B0604020202020204" pitchFamily="34" charset="0"/>
              <a:buChar char="-"/>
              <a:defRPr sz="14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654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518400" y="6477001"/>
            <a:ext cx="38608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  <a:p>
            <a:pPr lvl="1"/>
            <a:endParaRPr lang="en-US" noProof="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14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8107688" y="364858"/>
            <a:ext cx="315297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802.11-24/0518r1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200" dirty="0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914401" y="380843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Troubleshooting Metric </a:t>
            </a:r>
            <a:br>
              <a:rPr lang="en-US" dirty="0"/>
            </a:br>
            <a:r>
              <a:rPr lang="en-US" dirty="0"/>
              <a:t>Follow Up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772400" cy="8382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March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5912762" y="6475413"/>
            <a:ext cx="468077" cy="184666"/>
          </a:xfrm>
        </p:spPr>
        <p:txBody>
          <a:bodyPr/>
          <a:lstStyle/>
          <a:p>
            <a:r>
              <a:rPr lang="en-US" dirty="0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2057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476724"/>
              </p:ext>
            </p:extLst>
          </p:nvPr>
        </p:nvGraphicFramePr>
        <p:xfrm>
          <a:off x="1981200" y="3404937"/>
          <a:ext cx="8229600" cy="22240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Jerome Henry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err="1">
                          <a:effectLst/>
                          <a:latin typeface="+mn-lt"/>
                        </a:rPr>
                        <a:t>jerhenry@cisco.com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Javier Contreras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5771376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Brian Hart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71803078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Binita</a:t>
                      </a: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 Gupta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Cisco Systems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0422799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9651415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162801" y="6477001"/>
            <a:ext cx="2759015" cy="180975"/>
          </a:xfrm>
        </p:spPr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917535-F381-94A0-5215-1FBC290BCC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21277-7847-E258-D580-0391E674C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802.11k Also Tried To Exchange on Performance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0805F-EDBE-9E4A-E787-6E464844A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2667000"/>
          </a:xfrm>
        </p:spPr>
        <p:txBody>
          <a:bodyPr/>
          <a:lstStyle/>
          <a:p>
            <a:r>
              <a:rPr lang="en-US" dirty="0"/>
              <a:t>STA Statistics Report (802.11-2020 11.10.9.5)</a:t>
            </a:r>
          </a:p>
          <a:p>
            <a:pPr lvl="1"/>
            <a:r>
              <a:rPr lang="en-US" dirty="0"/>
              <a:t>AP/STA can send a STA Statistics measurement request (802.11-2020 table 9-98) indicating what group of stats is requested</a:t>
            </a:r>
          </a:p>
          <a:p>
            <a:pPr lvl="1"/>
            <a:r>
              <a:rPr lang="en-US" dirty="0"/>
              <a:t>Other side responds with STA Statistics Report </a:t>
            </a:r>
          </a:p>
          <a:p>
            <a:pPr lvl="1"/>
            <a:endParaRPr lang="en-US" dirty="0"/>
          </a:p>
          <a:p>
            <a:r>
              <a:rPr lang="en-US" dirty="0"/>
              <a:t>802.11bn has an opportunity to modernize these exchanges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9F009-39B6-8587-D138-6F9F0E034D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362DA-A441-A440-4166-B046A3ECE5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77306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09B0EA-8D2D-BDFF-4337-B6A7CCE44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51416-FCFC-0DE2-3767-F71F1A1C1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802.11k Also Tried To Exchange on Performance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EB969-FE7E-A97E-C0D4-8C4E91B23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2667000"/>
          </a:xfrm>
        </p:spPr>
        <p:txBody>
          <a:bodyPr/>
          <a:lstStyle/>
          <a:p>
            <a:r>
              <a:rPr lang="en-US" dirty="0"/>
              <a:t>STA Statistics Report (802.11-2020 11.10.9.5)</a:t>
            </a:r>
          </a:p>
          <a:p>
            <a:pPr lvl="1"/>
            <a:r>
              <a:rPr lang="en-US" dirty="0"/>
              <a:t>AP/STA can send a STA Statistics measurement request (802.11-2020 table 9-98) indicating what group of stats is requested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182880" lvl="1" indent="0">
              <a:buNone/>
            </a:pPr>
            <a:endParaRPr lang="en-US" dirty="0"/>
          </a:p>
          <a:p>
            <a:pPr lvl="1"/>
            <a:r>
              <a:rPr lang="en-US" dirty="0"/>
              <a:t>STA reports all elements in the requested group </a:t>
            </a:r>
            <a:br>
              <a:rPr lang="en-US" dirty="0"/>
            </a:br>
            <a:r>
              <a:rPr lang="en-US" dirty="0"/>
              <a:t>(802.11-2020 table 9-132)</a:t>
            </a:r>
          </a:p>
          <a:p>
            <a:pPr lvl="2"/>
            <a:r>
              <a:rPr lang="en-US" dirty="0"/>
              <a:t>E.g. group 2:</a:t>
            </a:r>
          </a:p>
          <a:p>
            <a:pPr lvl="2"/>
            <a:r>
              <a:rPr lang="en-US" sz="800" dirty="0"/>
              <a:t>dot11QosCounters Group for UP0 for the Interface on which the STA</a:t>
            </a:r>
          </a:p>
          <a:p>
            <a:pPr lvl="2"/>
            <a:r>
              <a:rPr lang="en-US" sz="800" dirty="0"/>
              <a:t>Statistics request was received:</a:t>
            </a:r>
          </a:p>
          <a:p>
            <a:pPr lvl="2"/>
            <a:r>
              <a:rPr lang="en-US" sz="800" dirty="0"/>
              <a:t>dot11QosTransmittedFragmentCount (Counter32),</a:t>
            </a:r>
          </a:p>
          <a:p>
            <a:pPr lvl="2"/>
            <a:r>
              <a:rPr lang="en-US" sz="800" dirty="0"/>
              <a:t>dot11QosFailedCount (Counter32),</a:t>
            </a:r>
          </a:p>
          <a:p>
            <a:pPr lvl="2"/>
            <a:r>
              <a:rPr lang="en-US" sz="800" dirty="0"/>
              <a:t>dot11QosRetryCount (Counter32),</a:t>
            </a:r>
          </a:p>
          <a:p>
            <a:pPr lvl="2"/>
            <a:r>
              <a:rPr lang="en-US" sz="800" dirty="0"/>
              <a:t>dot11QosMultipleRetryCount (Counter32),</a:t>
            </a:r>
          </a:p>
          <a:p>
            <a:pPr lvl="2"/>
            <a:r>
              <a:rPr lang="en-US" sz="800" dirty="0"/>
              <a:t>dot11QosFrameDuplicateCount (Counter32),</a:t>
            </a:r>
          </a:p>
          <a:p>
            <a:pPr lvl="2"/>
            <a:r>
              <a:rPr lang="en-US" sz="800" dirty="0"/>
              <a:t>dot11QosRTSSuccessCount (Counter32),</a:t>
            </a:r>
          </a:p>
          <a:p>
            <a:pPr lvl="2"/>
            <a:r>
              <a:rPr lang="en-US" sz="800" dirty="0"/>
              <a:t>dot11QosRTSFailureCount (Counter32),</a:t>
            </a:r>
          </a:p>
          <a:p>
            <a:pPr lvl="2"/>
            <a:r>
              <a:rPr lang="en-US" sz="800" dirty="0"/>
              <a:t>dot11QosAckFailureCount (Counter32),</a:t>
            </a:r>
          </a:p>
          <a:p>
            <a:pPr lvl="2"/>
            <a:r>
              <a:rPr lang="en-US" sz="800" dirty="0"/>
              <a:t>dot11QosReceivedFragmentCount (Counter32),</a:t>
            </a:r>
          </a:p>
          <a:p>
            <a:pPr lvl="2"/>
            <a:r>
              <a:rPr lang="en-US" sz="800" dirty="0"/>
              <a:t>dot11QosTransmittedFrameCount (Counter32),</a:t>
            </a:r>
          </a:p>
          <a:p>
            <a:pPr lvl="2"/>
            <a:r>
              <a:rPr lang="en-US" sz="800" dirty="0"/>
              <a:t>dot11QosDiscardedFrameCount (Counter32),</a:t>
            </a:r>
          </a:p>
          <a:p>
            <a:pPr lvl="2"/>
            <a:r>
              <a:rPr lang="en-US" sz="800" dirty="0"/>
              <a:t>dot11QosMPDUsReceivedCount (Counter32),</a:t>
            </a:r>
          </a:p>
          <a:p>
            <a:pPr lvl="2"/>
            <a:r>
              <a:rPr lang="en-US" sz="800" dirty="0"/>
              <a:t>dot11QosRetriesReceivedCount (Counter32)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343997-664B-2BF7-2142-4592DF63A0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420AF-1561-31FE-C47F-CC4684F3C3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4607E4-CAA8-270D-AD64-B74F1ED3BA5C}"/>
              </a:ext>
            </a:extLst>
          </p:cNvPr>
          <p:cNvSpPr/>
          <p:nvPr/>
        </p:nvSpPr>
        <p:spPr bwMode="auto">
          <a:xfrm>
            <a:off x="929120" y="2209006"/>
            <a:ext cx="9144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Peer MAC Address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B679B7-F86D-D3A1-4EB1-FE9CBA1EC058}"/>
              </a:ext>
            </a:extLst>
          </p:cNvPr>
          <p:cNvSpPr/>
          <p:nvPr/>
        </p:nvSpPr>
        <p:spPr bwMode="auto">
          <a:xfrm>
            <a:off x="1843520" y="2209006"/>
            <a:ext cx="11811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Randomization Interval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2B9D665-5968-0F51-B1FB-754A4825703A}"/>
              </a:ext>
            </a:extLst>
          </p:cNvPr>
          <p:cNvSpPr/>
          <p:nvPr/>
        </p:nvSpPr>
        <p:spPr bwMode="auto">
          <a:xfrm>
            <a:off x="3018686" y="2209006"/>
            <a:ext cx="1301334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Measurement Duration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7CAB9C3-65D2-DC35-D914-7FE12AB1EA40}"/>
              </a:ext>
            </a:extLst>
          </p:cNvPr>
          <p:cNvSpPr/>
          <p:nvPr/>
        </p:nvSpPr>
        <p:spPr bwMode="auto">
          <a:xfrm>
            <a:off x="4320020" y="2209006"/>
            <a:ext cx="946359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Group Identity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77D9C6-F116-AA3D-6CAC-E93126AA0974}"/>
              </a:ext>
            </a:extLst>
          </p:cNvPr>
          <p:cNvSpPr/>
          <p:nvPr/>
        </p:nvSpPr>
        <p:spPr bwMode="auto">
          <a:xfrm>
            <a:off x="5257800" y="2209006"/>
            <a:ext cx="1371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Optional </a:t>
            </a:r>
            <a:r>
              <a:rPr kumimoji="0" lang="en-US" sz="11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subelements</a:t>
            </a:r>
            <a:endParaRPr kumimoji="0" lang="en-US" sz="11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E760A26-BC1C-E922-AAB5-4BBC33F73A2A}"/>
              </a:ext>
            </a:extLst>
          </p:cNvPr>
          <p:cNvGraphicFramePr>
            <a:graphicFrameLocks noGrp="1"/>
          </p:cNvGraphicFramePr>
          <p:nvPr/>
        </p:nvGraphicFramePr>
        <p:xfrm>
          <a:off x="7391400" y="2103121"/>
          <a:ext cx="4673599" cy="417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00698">
                  <a:extLst>
                    <a:ext uri="{9D8B030D-6E8A-4147-A177-3AD203B41FA5}">
                      <a16:colId xmlns:a16="http://schemas.microsoft.com/office/drawing/2014/main" val="574933422"/>
                    </a:ext>
                  </a:extLst>
                </a:gridCol>
                <a:gridCol w="672901">
                  <a:extLst>
                    <a:ext uri="{9D8B030D-6E8A-4147-A177-3AD203B41FA5}">
                      <a16:colId xmlns:a16="http://schemas.microsoft.com/office/drawing/2014/main" val="2329560467"/>
                    </a:ext>
                  </a:extLst>
                </a:gridCol>
              </a:tblGrid>
              <a:tr h="327271">
                <a:tc>
                  <a:txBody>
                    <a:bodyPr/>
                    <a:lstStyle/>
                    <a:p>
                      <a:r>
                        <a:rPr lang="en-US" sz="800" dirty="0"/>
                        <a:t>Statistics Group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Group Identity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814340"/>
                  </a:ext>
                </a:extLst>
              </a:tr>
              <a:tr h="204544">
                <a:tc>
                  <a:txBody>
                    <a:bodyPr/>
                    <a:lstStyle/>
                    <a:p>
                      <a:r>
                        <a:rPr lang="en-US" sz="800" dirty="0"/>
                        <a:t>STA Counters from dot11CountersTable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537907"/>
                  </a:ext>
                </a:extLst>
              </a:tr>
              <a:tr h="204544">
                <a:tc>
                  <a:txBody>
                    <a:bodyPr/>
                    <a:lstStyle/>
                    <a:p>
                      <a:r>
                        <a:rPr lang="en-US" sz="800" dirty="0"/>
                        <a:t>STA Counters from dot11MacStatistics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879562"/>
                  </a:ext>
                </a:extLst>
              </a:tr>
              <a:tr h="204544">
                <a:tc>
                  <a:txBody>
                    <a:bodyPr/>
                    <a:lstStyle/>
                    <a:p>
                      <a:r>
                        <a:rPr lang="en-US" sz="800" dirty="0"/>
                        <a:t>QoS STA Counters for UP0 from dot11QosCountersTable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837511"/>
                  </a:ext>
                </a:extLst>
              </a:tr>
              <a:tr h="204544">
                <a:tc>
                  <a:txBody>
                    <a:bodyPr/>
                    <a:lstStyle/>
                    <a:p>
                      <a:r>
                        <a:rPr lang="en-US" sz="800" dirty="0"/>
                        <a:t>QoS STA Counters for UP1 from dot11QosCountersTable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178170"/>
                  </a:ext>
                </a:extLst>
              </a:tr>
              <a:tr h="204544">
                <a:tc>
                  <a:txBody>
                    <a:bodyPr/>
                    <a:lstStyle/>
                    <a:p>
                      <a:r>
                        <a:rPr lang="en-US" sz="800" dirty="0"/>
                        <a:t>QoS STA Counters for UP2 from dot11QosCountersTable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5369513"/>
                  </a:ext>
                </a:extLst>
              </a:tr>
              <a:tr h="204544">
                <a:tc>
                  <a:txBody>
                    <a:bodyPr/>
                    <a:lstStyle/>
                    <a:p>
                      <a:r>
                        <a:rPr lang="en-US" sz="800" dirty="0"/>
                        <a:t>QoS STA Counters for UP3 from dot11QosCountersTable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727640"/>
                  </a:ext>
                </a:extLst>
              </a:tr>
              <a:tr h="204544">
                <a:tc>
                  <a:txBody>
                    <a:bodyPr/>
                    <a:lstStyle/>
                    <a:p>
                      <a:r>
                        <a:rPr lang="en-US" sz="800" dirty="0"/>
                        <a:t>QoS STA Counters for UP4 from dot11QosCountersTable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959757"/>
                  </a:ext>
                </a:extLst>
              </a:tr>
              <a:tr h="204544">
                <a:tc>
                  <a:txBody>
                    <a:bodyPr/>
                    <a:lstStyle/>
                    <a:p>
                      <a:r>
                        <a:rPr lang="en-US" sz="800" dirty="0"/>
                        <a:t>QoS STA Counters for UP5 from dot11QosCountersTable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6904323"/>
                  </a:ext>
                </a:extLst>
              </a:tr>
              <a:tr h="204544">
                <a:tc>
                  <a:txBody>
                    <a:bodyPr/>
                    <a:lstStyle/>
                    <a:p>
                      <a:r>
                        <a:rPr lang="en-US" sz="800" dirty="0"/>
                        <a:t>QoS STA Counters for UP6 from dot11QosCountersTable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664959"/>
                  </a:ext>
                </a:extLst>
              </a:tr>
              <a:tr h="2045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QoS STA Counters for UP7 from dot11QosCountersTable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665579"/>
                  </a:ext>
                </a:extLst>
              </a:tr>
              <a:tr h="204544">
                <a:tc>
                  <a:txBody>
                    <a:bodyPr/>
                    <a:lstStyle/>
                    <a:p>
                      <a:r>
                        <a:rPr lang="en-US" sz="800" dirty="0"/>
                        <a:t>BSS Average Access Delays as described in 9.4.2.38 and 9.4.2.43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830420"/>
                  </a:ext>
                </a:extLst>
              </a:tr>
              <a:tr h="204544">
                <a:tc>
                  <a:txBody>
                    <a:bodyPr/>
                    <a:lstStyle/>
                    <a:p>
                      <a:r>
                        <a:rPr lang="en-US" sz="800" dirty="0"/>
                        <a:t>STA Counters from dot11CountersGroup3 (A-MSDU)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007132"/>
                  </a:ext>
                </a:extLst>
              </a:tr>
              <a:tr h="204544">
                <a:tc>
                  <a:txBody>
                    <a:bodyPr/>
                    <a:lstStyle/>
                    <a:p>
                      <a:r>
                        <a:rPr lang="en-US" sz="800" dirty="0"/>
                        <a:t>STA Counters from dot11CountersGroup3 (A-MPDU)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707503"/>
                  </a:ext>
                </a:extLst>
              </a:tr>
              <a:tr h="2045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STA Counters from dot11CountersGroup3 (</a:t>
                      </a:r>
                      <a:r>
                        <a:rPr lang="en-US" sz="800" dirty="0" err="1"/>
                        <a:t>BlockAckReq</a:t>
                      </a:r>
                      <a:r>
                        <a:rPr lang="en-US" sz="800" dirty="0"/>
                        <a:t>, Channel Width, PSMP)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967599"/>
                  </a:ext>
                </a:extLst>
              </a:tr>
              <a:tr h="2045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STA Counters from dot11CountersGroup3 (RD, dual CTS)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3484085"/>
                  </a:ext>
                </a:extLst>
              </a:tr>
              <a:tr h="204544">
                <a:tc>
                  <a:txBody>
                    <a:bodyPr/>
                    <a:lstStyle/>
                    <a:p>
                      <a:r>
                        <a:rPr lang="en-US" sz="800" dirty="0"/>
                        <a:t>STA STA Counters from dot11CountersGroup3 (beamforming and STBC)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060349"/>
                  </a:ext>
                </a:extLst>
              </a:tr>
              <a:tr h="204544">
                <a:tc>
                  <a:txBody>
                    <a:bodyPr/>
                    <a:lstStyle/>
                    <a:p>
                      <a:r>
                        <a:rPr lang="en-US" sz="800" dirty="0"/>
                        <a:t>RSNA Counters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64284"/>
                  </a:ext>
                </a:extLst>
              </a:tr>
              <a:tr h="2045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17-255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489322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D8B6C87-BF8E-B94B-84AF-64A3DB8F63B1}"/>
              </a:ext>
            </a:extLst>
          </p:cNvPr>
          <p:cNvCxnSpPr/>
          <p:nvPr/>
        </p:nvCxnSpPr>
        <p:spPr bwMode="auto">
          <a:xfrm>
            <a:off x="4795479" y="2895600"/>
            <a:ext cx="2286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C734114-F778-636F-9F67-B26E4460C535}"/>
              </a:ext>
            </a:extLst>
          </p:cNvPr>
          <p:cNvCxnSpPr>
            <a:cxnSpLocks/>
            <a:stCxn id="9" idx="2"/>
          </p:cNvCxnSpPr>
          <p:nvPr/>
        </p:nvCxnSpPr>
        <p:spPr bwMode="auto">
          <a:xfrm>
            <a:off x="4793200" y="2742406"/>
            <a:ext cx="0" cy="1531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595592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65D3B2-8E8E-7DA3-C3FC-E494C0720E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29C7-80F4-B84A-7F0F-A6BDBBF13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802.11 STA Statistics Report Potential and Limitations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24DAF-4003-C5E2-0707-F3DF6F38D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2667000"/>
          </a:xfrm>
        </p:spPr>
        <p:txBody>
          <a:bodyPr/>
          <a:lstStyle/>
          <a:p>
            <a:r>
              <a:rPr lang="en-US" dirty="0"/>
              <a:t>The ability to exchange information (not guess) is key to performance</a:t>
            </a:r>
          </a:p>
          <a:p>
            <a:pPr lvl="1"/>
            <a:r>
              <a:rPr lang="en-US" dirty="0"/>
              <a:t>Every 802.11bn STA should support this exchange</a:t>
            </a:r>
          </a:p>
          <a:p>
            <a:r>
              <a:rPr lang="en-US" dirty="0"/>
              <a:t>The 11k Statistics report was designed more than 15 years ago</a:t>
            </a:r>
          </a:p>
          <a:p>
            <a:pPr lvl="1"/>
            <a:r>
              <a:rPr lang="en-US" dirty="0"/>
              <a:t>The structure is rigid: one group, possibly &gt;10 metrics, exchange may be needed for several groups</a:t>
            </a:r>
          </a:p>
          <a:p>
            <a:pPr lvl="2"/>
            <a:r>
              <a:rPr lang="en-US" dirty="0"/>
              <a:t>For example, retry count may cause to query 8 groups (UP0 to UP7), and throw away all returned metrics except one (retry count)</a:t>
            </a:r>
          </a:p>
          <a:p>
            <a:pPr lvl="1"/>
            <a:endParaRPr lang="en-US" dirty="0"/>
          </a:p>
          <a:p>
            <a:r>
              <a:rPr lang="en-US" dirty="0"/>
              <a:t>802.11bn has an opportunity to modernize these exchanges</a:t>
            </a:r>
          </a:p>
          <a:p>
            <a:pPr lvl="1"/>
            <a:r>
              <a:rPr lang="en-US" dirty="0"/>
              <a:t>Groups, subgroups, add metrics of interest , optimize the exchange to make it efficient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77B24E-FF0A-D9D9-D3FC-670803B887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A9E43-894A-B21A-9810-A55C9C281F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12139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6FD8D3-3E72-1C22-CEE9-6002E6546F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676FE-4C87-2AE3-2505-9909E1049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Disappearing Clients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BEE03-B3CF-0D86-2190-A2FB8CC49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2667000"/>
          </a:xfrm>
        </p:spPr>
        <p:txBody>
          <a:bodyPr/>
          <a:lstStyle/>
          <a:p>
            <a:r>
              <a:rPr lang="en-US" dirty="0"/>
              <a:t>Often, STAs disappear for non-802.11 reasons</a:t>
            </a:r>
          </a:p>
          <a:p>
            <a:pPr lvl="1"/>
            <a:r>
              <a:rPr lang="en-US" dirty="0"/>
              <a:t>These reasons are known, but cannot be expressed in a frame</a:t>
            </a:r>
          </a:p>
          <a:p>
            <a:r>
              <a:rPr lang="en-US" dirty="0"/>
              <a:t>802.11bn has the opportunity to fix this limitation </a:t>
            </a:r>
          </a:p>
          <a:p>
            <a:r>
              <a:rPr lang="en-US" dirty="0"/>
              <a:t>802.11 is interested in L1/L2, but has never be shy to call out other layers when useful</a:t>
            </a:r>
          </a:p>
          <a:p>
            <a:pPr lvl="1"/>
            <a:r>
              <a:rPr lang="en-US" dirty="0"/>
              <a:t>E.g. ANQP Venue Info, ARP Proxy (IPv4/IPv6), TCLAS (UDP/TCP) and many others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B99B6F-8A60-1193-1DDA-B95033EA4F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9DA6F-540E-5099-D79A-5110C7DAB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448565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CAB1D-CB35-91E9-8BB6-0241D18F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1A489-E33F-2586-7652-829AAD52E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Building an ultra-highly reliable 802.11 supposes close communication between the STA and the AP</a:t>
            </a:r>
          </a:p>
          <a:p>
            <a:pPr lvl="1"/>
            <a:r>
              <a:rPr lang="en-US" dirty="0"/>
              <a:t>Each STA type may need different type of support -&gt; the STA should be able to inform the AP about the platform</a:t>
            </a:r>
          </a:p>
          <a:p>
            <a:pPr lvl="1"/>
            <a:r>
              <a:rPr lang="en-US" dirty="0"/>
              <a:t>Statistics exchanges are also useful, but need to be simplified</a:t>
            </a:r>
          </a:p>
          <a:p>
            <a:pPr lvl="1"/>
            <a:r>
              <a:rPr lang="en-US" dirty="0"/>
              <a:t>The STA should also be able to inform the AP when it leaves the network, for reasons beyond the classical 802.11 reason codes.</a:t>
            </a:r>
          </a:p>
          <a:p>
            <a:pPr lvl="1"/>
            <a:endParaRPr lang="en-US" dirty="0"/>
          </a:p>
          <a:p>
            <a:r>
              <a:rPr lang="en-US" dirty="0"/>
              <a:t>Past attempts in this direction are useful, but need  a refresh.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6C718-1484-DC98-9DF2-341D0BD96E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35DA2-4530-BB89-356C-40D85ED3F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6029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CAB1D-CB35-91E9-8BB6-0241D18F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1A489-E33F-2586-7652-829AAD52E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11bn shall define a mechanism to exchange information about the STA (e.g., platform, HW</a:t>
            </a:r>
            <a:r>
              <a:rPr lang="en-US"/>
              <a:t>, SW, logs)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 / N /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C6C718-1484-DC98-9DF2-341D0BD96E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35DA2-4530-BB89-356C-40D85ED3FD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18997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0B99A-C528-4307-3A5E-EE2F6B9874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0E6A6-BA0B-2D5A-FDC8-A587A57C1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97FBB-1CE0-D163-D634-A5ACC0C27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11bn SFD:</a:t>
            </a:r>
          </a:p>
          <a:p>
            <a:pPr lvl="1"/>
            <a:r>
              <a:rPr lang="en-US" dirty="0"/>
              <a:t>11bn shall define a mechanism to exchange reliability metrics between the AP and the STA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 / N /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812C82-D91A-4DEB-2448-E6A93166F4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0CDFD-96EC-FC9B-5309-9D582A10CE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463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1B839-10BA-D9F6-98DB-35CD7A75E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M2M Communications Have Exceeded H2H Communications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108C5-4CF7-7C1F-3729-99A80168D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2667000"/>
          </a:xfrm>
        </p:spPr>
        <p:txBody>
          <a:bodyPr/>
          <a:lstStyle/>
          <a:p>
            <a:r>
              <a:rPr lang="en-US" dirty="0"/>
              <a:t>The number of IoT connected objects will continue to grow, at a higher rate than non-IoT</a:t>
            </a:r>
          </a:p>
          <a:p>
            <a:pPr lvl="1"/>
            <a:r>
              <a:rPr lang="en-US" dirty="0"/>
              <a:t>UHR  should consider ultra high reliability components for IoT objects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EB2559-43FC-EEA3-C79A-6F402245AD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443AC-96ED-9794-9751-16A9560E4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7590EFC-6342-2542-A133-3C91BBD36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171383"/>
            <a:ext cx="6657376" cy="427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509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A285EA-B2F5-0506-5739-673ECEF951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7D069-2389-AC19-9717-95ECCB9A9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Lack of Visibility is still a major issue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FA2E1-9E8A-0869-7557-DC405BDB4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2667000"/>
          </a:xfrm>
        </p:spPr>
        <p:txBody>
          <a:bodyPr/>
          <a:lstStyle/>
          <a:p>
            <a:r>
              <a:rPr lang="en-US" dirty="0"/>
              <a:t>Can’t Connect is still the most common troubleshooting issue</a:t>
            </a:r>
          </a:p>
          <a:p>
            <a:pPr lvl="1"/>
            <a:r>
              <a:rPr lang="en-US" dirty="0"/>
              <a:t>STA attempts but ends up failing</a:t>
            </a:r>
          </a:p>
          <a:p>
            <a:r>
              <a:rPr lang="en-US" dirty="0"/>
              <a:t>“Disappearing STAs” is the second most common troubleshooting issue</a:t>
            </a:r>
          </a:p>
          <a:p>
            <a:pPr lvl="1"/>
            <a:r>
              <a:rPr lang="en-US" dirty="0"/>
              <a:t>STA is connected, then not connected anymore with no reported reason</a:t>
            </a:r>
          </a:p>
          <a:p>
            <a:r>
              <a:rPr lang="en-US" dirty="0"/>
              <a:t>Performance (QoS) is the next most common troubleshooting issue</a:t>
            </a:r>
          </a:p>
          <a:p>
            <a:pPr lvl="1"/>
            <a:r>
              <a:rPr lang="en-US" dirty="0"/>
              <a:t>STA’s performance needs are not met (but the AP does not know what they are, and that they are not met)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061E6C-106F-463C-873E-D42A68575D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C2E86-33B2-EBA2-DA99-2ADEC12E93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151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E05FCB-BE8F-9D62-EE29-6BCEDFB986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AC369-E424-AF35-E7C9-9CCACAE0D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802.11 is Missing Key KPIs to make UHR IoT-reliable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0575C-7BA9-F0F8-CE35-C9F1529FE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2667000"/>
          </a:xfrm>
        </p:spPr>
        <p:txBody>
          <a:bodyPr/>
          <a:lstStyle/>
          <a:p>
            <a:r>
              <a:rPr lang="en-US" dirty="0"/>
              <a:t>Basic knowledge about the connecting object</a:t>
            </a:r>
          </a:p>
          <a:p>
            <a:pPr lvl="1"/>
            <a:r>
              <a:rPr lang="en-US" dirty="0"/>
              <a:t>Alike objects have alike needs (service, security etc.)</a:t>
            </a:r>
          </a:p>
          <a:p>
            <a:r>
              <a:rPr lang="en-US" dirty="0"/>
              <a:t>Ongoing KPIs about the STA’s performance</a:t>
            </a:r>
          </a:p>
          <a:p>
            <a:pPr lvl="1"/>
            <a:r>
              <a:rPr lang="en-US" dirty="0"/>
              <a:t>AP cannot guess if STA is receiving the service it needs</a:t>
            </a:r>
          </a:p>
          <a:p>
            <a:r>
              <a:rPr lang="en-US" dirty="0"/>
              <a:t>Visibility into STA dropping out decisions</a:t>
            </a:r>
          </a:p>
          <a:p>
            <a:pPr lvl="1"/>
            <a:r>
              <a:rPr lang="en-US" dirty="0"/>
              <a:t>AP (or admin) cannot make network conditions more reliable without knowing when conditions are not reliable</a:t>
            </a:r>
          </a:p>
          <a:p>
            <a:pPr lvl="1"/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 A hand scanner keeps disconnecting and reconnecting</a:t>
            </a:r>
          </a:p>
          <a:p>
            <a:pPr lvl="2"/>
            <a:r>
              <a:rPr lang="en-US" dirty="0"/>
              <a:t>Turns out to be normal behavior, scanner connects, sends its (barcode) frame then disconnects until the user presses the scan button again</a:t>
            </a:r>
          </a:p>
          <a:p>
            <a:pPr lvl="1"/>
            <a:r>
              <a:rPr lang="en-US" dirty="0"/>
              <a:t>A large set of MAC addresses associate, but fail during the 4-way handshake</a:t>
            </a:r>
          </a:p>
          <a:p>
            <a:pPr lvl="2"/>
            <a:r>
              <a:rPr lang="en-US" dirty="0"/>
              <a:t>Without knowing that all clients are fire alarms that fail to connect on the new SSID config, there is no way to improve the connection experience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176C58-4308-47C2-D8B6-F61008B453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2B9CF-1C13-88B5-7823-B9A8445B0C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04261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A89C99-BCB4-94DC-D616-153E78C8C1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ACE45-39F4-E95F-5D63-429C77BFE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There Have Been Attempts in the Past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4EAAD-A238-49C0-0D2B-09F5664FF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2667000"/>
          </a:xfrm>
        </p:spPr>
        <p:txBody>
          <a:bodyPr/>
          <a:lstStyle/>
          <a:p>
            <a:r>
              <a:rPr lang="en-US" dirty="0"/>
              <a:t>802.11v-2011 Diagnostic request and report (802.11-2020 11.21.3)</a:t>
            </a:r>
          </a:p>
          <a:p>
            <a:pPr lvl="1"/>
            <a:r>
              <a:rPr lang="en-US" dirty="0"/>
              <a:t>AP sends diagnostic request (action frame, 9.6.13.4) with a Diagnostic Request Element field (9.4.2.68)</a:t>
            </a:r>
          </a:p>
          <a:p>
            <a:pPr lvl="2"/>
            <a:r>
              <a:rPr lang="en-US" dirty="0"/>
              <a:t>The Diagnostic Request Elements field includes a Diagnostic Request Type field, that can be Manufacturer Information STA Report (type 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ED6ED0-92EB-A247-2CCA-CD99896D64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F35EB-E13A-7074-E8B3-19BCF9192F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5FECC2-D443-D608-1F69-2150B1C74F97}"/>
              </a:ext>
            </a:extLst>
          </p:cNvPr>
          <p:cNvSpPr/>
          <p:nvPr/>
        </p:nvSpPr>
        <p:spPr bwMode="auto">
          <a:xfrm>
            <a:off x="3016041" y="2514600"/>
            <a:ext cx="9144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Category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F41741-EF1D-E55C-99E6-D691F2E34F6C}"/>
              </a:ext>
            </a:extLst>
          </p:cNvPr>
          <p:cNvSpPr/>
          <p:nvPr/>
        </p:nvSpPr>
        <p:spPr bwMode="auto">
          <a:xfrm>
            <a:off x="3930441" y="2514600"/>
            <a:ext cx="990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WNM Action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C15F6A-0BBC-03DC-20E1-8B03F2453F3A}"/>
              </a:ext>
            </a:extLst>
          </p:cNvPr>
          <p:cNvSpPr/>
          <p:nvPr/>
        </p:nvSpPr>
        <p:spPr bwMode="auto">
          <a:xfrm>
            <a:off x="4915107" y="2514600"/>
            <a:ext cx="1301334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Dialog Token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BFBA56-48AD-47EE-9308-73B0A70F9F72}"/>
              </a:ext>
            </a:extLst>
          </p:cNvPr>
          <p:cNvSpPr/>
          <p:nvPr/>
        </p:nvSpPr>
        <p:spPr bwMode="auto">
          <a:xfrm>
            <a:off x="6216441" y="2514600"/>
            <a:ext cx="1752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Diagnostic Request Elements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AA2E201-E02F-1F41-9701-3F62940D910D}"/>
              </a:ext>
            </a:extLst>
          </p:cNvPr>
          <p:cNvSpPr/>
          <p:nvPr/>
        </p:nvSpPr>
        <p:spPr bwMode="auto">
          <a:xfrm>
            <a:off x="7974087" y="2514600"/>
            <a:ext cx="1371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Destination URI Element (optional)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6BF444-1E10-752D-F3A9-F0F8DBF8BCCB}"/>
              </a:ext>
            </a:extLst>
          </p:cNvPr>
          <p:cNvSpPr/>
          <p:nvPr/>
        </p:nvSpPr>
        <p:spPr bwMode="auto">
          <a:xfrm>
            <a:off x="3281022" y="3338926"/>
            <a:ext cx="9144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Element ID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E7A210-8F68-8704-246E-C0E314077B21}"/>
              </a:ext>
            </a:extLst>
          </p:cNvPr>
          <p:cNvSpPr/>
          <p:nvPr/>
        </p:nvSpPr>
        <p:spPr bwMode="auto">
          <a:xfrm>
            <a:off x="4195422" y="3338926"/>
            <a:ext cx="806865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Length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A32AE9A-BF0B-3AAA-5C4A-0872B793BB68}"/>
              </a:ext>
            </a:extLst>
          </p:cNvPr>
          <p:cNvSpPr/>
          <p:nvPr/>
        </p:nvSpPr>
        <p:spPr bwMode="auto">
          <a:xfrm>
            <a:off x="4996353" y="3338926"/>
            <a:ext cx="996534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Diagnostic Token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322BB9E-E39F-63EA-38EF-367373831B2A}"/>
              </a:ext>
            </a:extLst>
          </p:cNvPr>
          <p:cNvSpPr/>
          <p:nvPr/>
        </p:nvSpPr>
        <p:spPr bwMode="auto">
          <a:xfrm>
            <a:off x="5999878" y="3337070"/>
            <a:ext cx="1264065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Diagnostic </a:t>
            </a:r>
            <a:b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Request Type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70DA92D-E8B8-565A-E9E3-0E8132A93986}"/>
              </a:ext>
            </a:extLst>
          </p:cNvPr>
          <p:cNvSpPr/>
          <p:nvPr/>
        </p:nvSpPr>
        <p:spPr bwMode="auto">
          <a:xfrm>
            <a:off x="7263943" y="3337070"/>
            <a:ext cx="997591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Diagnostic Timeout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9BEF767-D761-76D8-96D8-6AD0E3737271}"/>
              </a:ext>
            </a:extLst>
          </p:cNvPr>
          <p:cNvSpPr/>
          <p:nvPr/>
        </p:nvSpPr>
        <p:spPr bwMode="auto">
          <a:xfrm>
            <a:off x="8266537" y="3336201"/>
            <a:ext cx="1155349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Diagnostic Subelements (optional)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5B5B0DC-440F-ADC8-2995-0DF98811847C}"/>
              </a:ext>
            </a:extLst>
          </p:cNvPr>
          <p:cNvCxnSpPr/>
          <p:nvPr/>
        </p:nvCxnSpPr>
        <p:spPr bwMode="auto">
          <a:xfrm flipH="1">
            <a:off x="3281022" y="3048000"/>
            <a:ext cx="2935419" cy="2890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1FF2EB7-7F9B-6DE2-874B-E11D386EF111}"/>
              </a:ext>
            </a:extLst>
          </p:cNvPr>
          <p:cNvCxnSpPr/>
          <p:nvPr/>
        </p:nvCxnSpPr>
        <p:spPr bwMode="auto">
          <a:xfrm>
            <a:off x="7969041" y="3048000"/>
            <a:ext cx="1452845" cy="2890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D02348B6-071D-4F21-F433-F91984ACB050}"/>
              </a:ext>
            </a:extLst>
          </p:cNvPr>
          <p:cNvGraphicFramePr>
            <a:graphicFrameLocks noGrp="1"/>
          </p:cNvGraphicFramePr>
          <p:nvPr/>
        </p:nvGraphicFramePr>
        <p:xfrm>
          <a:off x="4699444" y="4046668"/>
          <a:ext cx="4445000" cy="23442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75993">
                  <a:extLst>
                    <a:ext uri="{9D8B030D-6E8A-4147-A177-3AD203B41FA5}">
                      <a16:colId xmlns:a16="http://schemas.microsoft.com/office/drawing/2014/main" val="1905107889"/>
                    </a:ext>
                  </a:extLst>
                </a:gridCol>
                <a:gridCol w="1769007">
                  <a:extLst>
                    <a:ext uri="{9D8B030D-6E8A-4147-A177-3AD203B41FA5}">
                      <a16:colId xmlns:a16="http://schemas.microsoft.com/office/drawing/2014/main" val="1128189272"/>
                    </a:ext>
                  </a:extLst>
                </a:gridCol>
              </a:tblGrid>
              <a:tr h="193482">
                <a:tc>
                  <a:txBody>
                    <a:bodyPr/>
                    <a:lstStyle/>
                    <a:p>
                      <a:r>
                        <a:rPr lang="en-US" sz="10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Diagnostic Type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676869"/>
                  </a:ext>
                </a:extLst>
              </a:tr>
              <a:tr h="193482">
                <a:tc>
                  <a:txBody>
                    <a:bodyPr/>
                    <a:lstStyle/>
                    <a:p>
                      <a:r>
                        <a:rPr lang="en-US" sz="1000" dirty="0"/>
                        <a:t>Cancel Diagnostic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802644"/>
                  </a:ext>
                </a:extLst>
              </a:tr>
              <a:tr h="318677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accent6"/>
                          </a:solidFill>
                        </a:rPr>
                        <a:t>Manufacturer Information STA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727933"/>
                  </a:ext>
                </a:extLst>
              </a:tr>
              <a:tr h="193482">
                <a:tc>
                  <a:txBody>
                    <a:bodyPr/>
                    <a:lstStyle/>
                    <a:p>
                      <a:r>
                        <a:rPr lang="en-US" sz="1000" dirty="0"/>
                        <a:t>Configuration Profile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924261"/>
                  </a:ext>
                </a:extLst>
              </a:tr>
              <a:tr h="193482">
                <a:tc>
                  <a:txBody>
                    <a:bodyPr/>
                    <a:lstStyle/>
                    <a:p>
                      <a:r>
                        <a:rPr lang="en-US" sz="1000" dirty="0"/>
                        <a:t>Association Diagnostic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695859"/>
                  </a:ext>
                </a:extLst>
              </a:tr>
              <a:tr h="318677">
                <a:tc>
                  <a:txBody>
                    <a:bodyPr/>
                    <a:lstStyle/>
                    <a:p>
                      <a:r>
                        <a:rPr lang="en-US" sz="1000" dirty="0"/>
                        <a:t>IEEE 802.1X Authentication Diagnostic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459054"/>
                  </a:ext>
                </a:extLst>
              </a:tr>
              <a:tr h="193482">
                <a:tc>
                  <a:txBody>
                    <a:bodyPr/>
                    <a:lstStyle/>
                    <a:p>
                      <a:r>
                        <a:rPr lang="en-US" sz="1000" dirty="0"/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5-220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472591"/>
                  </a:ext>
                </a:extLst>
              </a:tr>
              <a:tr h="193482">
                <a:tc>
                  <a:txBody>
                    <a:bodyPr/>
                    <a:lstStyle/>
                    <a:p>
                      <a:r>
                        <a:rPr lang="en-US" sz="1000" dirty="0"/>
                        <a:t>Vendor Specific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926662"/>
                  </a:ext>
                </a:extLst>
              </a:tr>
              <a:tr h="193482">
                <a:tc>
                  <a:txBody>
                    <a:bodyPr/>
                    <a:lstStyle/>
                    <a:p>
                      <a:r>
                        <a:rPr lang="en-US" sz="1000" dirty="0"/>
                        <a:t>Reserved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222-255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459761"/>
                  </a:ext>
                </a:extLst>
              </a:tr>
            </a:tbl>
          </a:graphicData>
        </a:graphic>
      </p:graphicFrame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2E829F9-54C2-40ED-9558-5DDA71B49F27}"/>
              </a:ext>
            </a:extLst>
          </p:cNvPr>
          <p:cNvCxnSpPr>
            <a:cxnSpLocks/>
          </p:cNvCxnSpPr>
          <p:nvPr/>
        </p:nvCxnSpPr>
        <p:spPr bwMode="auto">
          <a:xfrm flipH="1">
            <a:off x="4699444" y="3880394"/>
            <a:ext cx="1284735" cy="1662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11AC78B-792F-F6FD-0ABD-4193B283D378}"/>
              </a:ext>
            </a:extLst>
          </p:cNvPr>
          <p:cNvCxnSpPr>
            <a:cxnSpLocks/>
          </p:cNvCxnSpPr>
          <p:nvPr/>
        </p:nvCxnSpPr>
        <p:spPr bwMode="auto">
          <a:xfrm>
            <a:off x="7263943" y="3869601"/>
            <a:ext cx="1880501" cy="1770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509581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605F3C-D1B4-F74E-E6D9-5B4A29817C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56DE2-69AA-552A-8B9D-C12ECD55E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802.11 Diagnostic Report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88EED-8DE5-18B7-D871-A03611283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2667000"/>
          </a:xfrm>
        </p:spPr>
        <p:txBody>
          <a:bodyPr/>
          <a:lstStyle/>
          <a:p>
            <a:r>
              <a:rPr lang="en-US" dirty="0"/>
              <a:t>STA Can Return Manufacturer Information</a:t>
            </a:r>
          </a:p>
          <a:p>
            <a:pPr lvl="1"/>
            <a:r>
              <a:rPr lang="en-US" dirty="0"/>
              <a:t>When Diagnostic Request Type field is Manufacturer Information STA Report (type 1), STA returns the matching Manufacturer Information (in Diagnostic </a:t>
            </a:r>
            <a:r>
              <a:rPr lang="en-US" dirty="0" err="1"/>
              <a:t>subelement</a:t>
            </a:r>
            <a:r>
              <a:rPr lang="en-US" dirty="0"/>
              <a:t> of the Diagnostic Report)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0D2425-6E5B-B6F4-47FF-2DC5DB2599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A2322-D7A1-41D4-5564-7880F007FD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1972AB-EF1A-218F-C15D-757C95C16238}"/>
              </a:ext>
            </a:extLst>
          </p:cNvPr>
          <p:cNvSpPr/>
          <p:nvPr/>
        </p:nvSpPr>
        <p:spPr bwMode="auto">
          <a:xfrm>
            <a:off x="3016041" y="2514600"/>
            <a:ext cx="9144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Category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9B871F-B707-6178-7A94-E0B7C88E0FE5}"/>
              </a:ext>
            </a:extLst>
          </p:cNvPr>
          <p:cNvSpPr/>
          <p:nvPr/>
        </p:nvSpPr>
        <p:spPr bwMode="auto">
          <a:xfrm>
            <a:off x="3930441" y="2514600"/>
            <a:ext cx="990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WNM Action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DD1FE5-EF00-D6BB-3D4A-6F243485C487}"/>
              </a:ext>
            </a:extLst>
          </p:cNvPr>
          <p:cNvSpPr/>
          <p:nvPr/>
        </p:nvSpPr>
        <p:spPr bwMode="auto">
          <a:xfrm>
            <a:off x="4915107" y="2514600"/>
            <a:ext cx="1301334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Dialog Token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7DE723-7434-7AB3-D4E9-007617115523}"/>
              </a:ext>
            </a:extLst>
          </p:cNvPr>
          <p:cNvSpPr/>
          <p:nvPr/>
        </p:nvSpPr>
        <p:spPr bwMode="auto">
          <a:xfrm>
            <a:off x="6216441" y="2514600"/>
            <a:ext cx="1752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Diagnostic Request Elements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86B6CF-15FF-1085-3F2B-5630AFC81A50}"/>
              </a:ext>
            </a:extLst>
          </p:cNvPr>
          <p:cNvSpPr/>
          <p:nvPr/>
        </p:nvSpPr>
        <p:spPr bwMode="auto">
          <a:xfrm>
            <a:off x="7974087" y="2514600"/>
            <a:ext cx="13716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Destination URI Element (optional)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74907EC-6869-3995-AB7A-B1CDA514733E}"/>
              </a:ext>
            </a:extLst>
          </p:cNvPr>
          <p:cNvSpPr/>
          <p:nvPr/>
        </p:nvSpPr>
        <p:spPr bwMode="auto">
          <a:xfrm>
            <a:off x="3281022" y="3338926"/>
            <a:ext cx="914400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Element ID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BA6DCDF-593B-A953-EF63-A8B0B7F31A73}"/>
              </a:ext>
            </a:extLst>
          </p:cNvPr>
          <p:cNvSpPr/>
          <p:nvPr/>
        </p:nvSpPr>
        <p:spPr bwMode="auto">
          <a:xfrm>
            <a:off x="4195422" y="3338926"/>
            <a:ext cx="806865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Length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DB4C6B-64DB-4775-26FC-B9097959BC49}"/>
              </a:ext>
            </a:extLst>
          </p:cNvPr>
          <p:cNvSpPr/>
          <p:nvPr/>
        </p:nvSpPr>
        <p:spPr bwMode="auto">
          <a:xfrm>
            <a:off x="4996353" y="3338926"/>
            <a:ext cx="996534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Diagnostic Token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D9A63C2-CD96-AEA8-B5B3-AAF85DD5E32B}"/>
              </a:ext>
            </a:extLst>
          </p:cNvPr>
          <p:cNvSpPr/>
          <p:nvPr/>
        </p:nvSpPr>
        <p:spPr bwMode="auto">
          <a:xfrm>
            <a:off x="5999878" y="3337070"/>
            <a:ext cx="1264065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Diagnostic </a:t>
            </a:r>
            <a:b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Request Type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19F215F-B60F-FB3A-8DA1-C63637157E33}"/>
              </a:ext>
            </a:extLst>
          </p:cNvPr>
          <p:cNvSpPr/>
          <p:nvPr/>
        </p:nvSpPr>
        <p:spPr bwMode="auto">
          <a:xfrm>
            <a:off x="7263943" y="3337070"/>
            <a:ext cx="997591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Diagnostic Status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3D8663-9FDF-9D47-85BE-4E3D845037EA}"/>
              </a:ext>
            </a:extLst>
          </p:cNvPr>
          <p:cNvSpPr/>
          <p:nvPr/>
        </p:nvSpPr>
        <p:spPr bwMode="auto">
          <a:xfrm>
            <a:off x="8266537" y="3336201"/>
            <a:ext cx="1155349" cy="533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Diagnostic Subelements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C897D85-A962-75E0-91C8-E183F3E1F78F}"/>
              </a:ext>
            </a:extLst>
          </p:cNvPr>
          <p:cNvCxnSpPr/>
          <p:nvPr/>
        </p:nvCxnSpPr>
        <p:spPr bwMode="auto">
          <a:xfrm flipH="1">
            <a:off x="3281022" y="3048000"/>
            <a:ext cx="2935419" cy="2890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CFA4287-8A60-C4D5-D445-472CB04C1CDF}"/>
              </a:ext>
            </a:extLst>
          </p:cNvPr>
          <p:cNvCxnSpPr/>
          <p:nvPr/>
        </p:nvCxnSpPr>
        <p:spPr bwMode="auto">
          <a:xfrm>
            <a:off x="7969041" y="3048000"/>
            <a:ext cx="1452845" cy="2890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94D259E6-666A-4CF1-61C4-3522D0CBC084}"/>
              </a:ext>
            </a:extLst>
          </p:cNvPr>
          <p:cNvGraphicFramePr>
            <a:graphicFrameLocks noGrp="1"/>
          </p:cNvGraphicFramePr>
          <p:nvPr/>
        </p:nvGraphicFramePr>
        <p:xfrm>
          <a:off x="7918859" y="4138532"/>
          <a:ext cx="2818956" cy="16127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4556">
                  <a:extLst>
                    <a:ext uri="{9D8B030D-6E8A-4147-A177-3AD203B41FA5}">
                      <a16:colId xmlns:a16="http://schemas.microsoft.com/office/drawing/2014/main" val="1905107889"/>
                    </a:ext>
                  </a:extLst>
                </a:gridCol>
                <a:gridCol w="2184400">
                  <a:extLst>
                    <a:ext uri="{9D8B030D-6E8A-4147-A177-3AD203B41FA5}">
                      <a16:colId xmlns:a16="http://schemas.microsoft.com/office/drawing/2014/main" val="1128189272"/>
                    </a:ext>
                  </a:extLst>
                </a:gridCol>
              </a:tblGrid>
              <a:tr h="193482">
                <a:tc>
                  <a:txBody>
                    <a:bodyPr/>
                    <a:lstStyle/>
                    <a:p>
                      <a:r>
                        <a:rPr lang="en-US" sz="1000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err="1"/>
                        <a:t>Subelement</a:t>
                      </a:r>
                      <a:r>
                        <a:rPr lang="en-US" sz="1000" dirty="0"/>
                        <a:t>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676869"/>
                  </a:ext>
                </a:extLst>
              </a:tr>
              <a:tr h="193482">
                <a:tc>
                  <a:txBody>
                    <a:bodyPr/>
                    <a:lstStyle/>
                    <a:p>
                      <a:r>
                        <a:rPr lang="en-US" sz="10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7802644"/>
                  </a:ext>
                </a:extLst>
              </a:tr>
              <a:tr h="318677">
                <a:tc>
                  <a:txBody>
                    <a:bodyPr/>
                    <a:lstStyle/>
                    <a:p>
                      <a:r>
                        <a:rPr lang="en-US" sz="10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Device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727933"/>
                  </a:ext>
                </a:extLst>
              </a:tr>
              <a:tr h="193482">
                <a:tc>
                  <a:txBody>
                    <a:bodyPr/>
                    <a:lstStyle/>
                    <a:p>
                      <a:r>
                        <a:rPr lang="en-US" sz="1000" dirty="0">
                          <a:solidFill>
                            <a:schemeClr val="accent6"/>
                          </a:solidFill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Firmware Version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924261"/>
                  </a:ext>
                </a:extLst>
              </a:tr>
              <a:tr h="193482">
                <a:tc>
                  <a:txBody>
                    <a:bodyPr/>
                    <a:lstStyle/>
                    <a:p>
                      <a:r>
                        <a:rPr lang="en-US" sz="10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Manufacturer model string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695859"/>
                  </a:ext>
                </a:extLst>
              </a:tr>
              <a:tr h="318677">
                <a:tc>
                  <a:txBody>
                    <a:bodyPr/>
                    <a:lstStyle/>
                    <a:p>
                      <a:r>
                        <a:rPr lang="en-US" sz="10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459054"/>
                  </a:ext>
                </a:extLst>
              </a:tr>
            </a:tbl>
          </a:graphicData>
        </a:graphic>
      </p:graphicFrame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228BAA2-3432-8466-83FD-1EDE10443FCC}"/>
              </a:ext>
            </a:extLst>
          </p:cNvPr>
          <p:cNvCxnSpPr>
            <a:cxnSpLocks/>
          </p:cNvCxnSpPr>
          <p:nvPr/>
        </p:nvCxnSpPr>
        <p:spPr bwMode="auto">
          <a:xfrm flipH="1">
            <a:off x="7918859" y="3872761"/>
            <a:ext cx="345176" cy="2657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A201BBC-1DF0-853D-B167-5B6235BA16A9}"/>
              </a:ext>
            </a:extLst>
          </p:cNvPr>
          <p:cNvCxnSpPr>
            <a:cxnSpLocks/>
          </p:cNvCxnSpPr>
          <p:nvPr/>
        </p:nvCxnSpPr>
        <p:spPr bwMode="auto">
          <a:xfrm>
            <a:off x="9411155" y="3869601"/>
            <a:ext cx="1326660" cy="2294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37D2C16-C663-83B8-6FBA-23E9450FF3D9}"/>
              </a:ext>
            </a:extLst>
          </p:cNvPr>
          <p:cNvSpPr txBox="1"/>
          <p:nvPr/>
        </p:nvSpPr>
        <p:spPr>
          <a:xfrm>
            <a:off x="5992887" y="4625855"/>
            <a:ext cx="17075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Device type: table 9-206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B286916-DBFD-8D14-5533-68361EADEBFA}"/>
              </a:ext>
            </a:extLst>
          </p:cNvPr>
          <p:cNvSpPr txBox="1"/>
          <p:nvPr/>
        </p:nvSpPr>
        <p:spPr>
          <a:xfrm>
            <a:off x="5705765" y="4944889"/>
            <a:ext cx="1960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Firmware version: Fig.9-423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793828B-2071-77F5-3438-3F8A3F24065C}"/>
              </a:ext>
            </a:extLst>
          </p:cNvPr>
          <p:cNvSpPr txBox="1"/>
          <p:nvPr/>
        </p:nvSpPr>
        <p:spPr>
          <a:xfrm>
            <a:off x="6350609" y="5167618"/>
            <a:ext cx="13099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Model: Fig. 9-426</a:t>
            </a:r>
          </a:p>
        </p:txBody>
      </p:sp>
    </p:spTree>
    <p:extLst>
      <p:ext uri="{BB962C8B-B14F-4D97-AF65-F5344CB8AC3E}">
        <p14:creationId xmlns:p14="http://schemas.microsoft.com/office/powerpoint/2010/main" val="2256850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49FCE9-D322-4B91-6C21-50B55488EC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0BE2B-C59F-0325-91C4-5D75A9E25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802.11 Diagnostic Report Potential and Limitations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EDAAA-0397-1CFA-6720-9854782BA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2667000"/>
          </a:xfrm>
        </p:spPr>
        <p:txBody>
          <a:bodyPr/>
          <a:lstStyle/>
          <a:p>
            <a:r>
              <a:rPr lang="en-US" dirty="0"/>
              <a:t>The ability to exchange information (not guess) is key to performance</a:t>
            </a:r>
          </a:p>
          <a:p>
            <a:pPr lvl="1"/>
            <a:r>
              <a:rPr lang="en-US" dirty="0"/>
              <a:t>Every 802.11bn STA should support this exchange</a:t>
            </a:r>
          </a:p>
          <a:p>
            <a:r>
              <a:rPr lang="en-US" dirty="0"/>
              <a:t>The 11v diagnostic was designed close to 15 years ago</a:t>
            </a:r>
          </a:p>
          <a:p>
            <a:pPr lvl="1"/>
            <a:r>
              <a:rPr lang="en-US" dirty="0"/>
              <a:t>Some categories are missing (e.g., IoT, AR/VR device types)</a:t>
            </a:r>
          </a:p>
          <a:p>
            <a:pPr lvl="1"/>
            <a:r>
              <a:rPr lang="en-US" dirty="0"/>
              <a:t>Some categories need additional data (e.g. Device type cat. 5 [Digital Still Camera] -&gt; “</a:t>
            </a:r>
            <a:r>
              <a:rPr lang="en-US" dirty="0" err="1"/>
              <a:t>Oibo</a:t>
            </a:r>
            <a:r>
              <a:rPr lang="en-US" dirty="0"/>
              <a:t> Cam5”)</a:t>
            </a:r>
          </a:p>
          <a:p>
            <a:pPr lvl="2"/>
            <a:r>
              <a:rPr lang="en-US" dirty="0"/>
              <a:t>Manufacturer model is restricted to wireless network adapter, not sufficient</a:t>
            </a:r>
          </a:p>
          <a:p>
            <a:pPr lvl="1"/>
            <a:r>
              <a:rPr lang="en-US" dirty="0"/>
              <a:t>Some categories provide insufficient details (e.g., firmware version provides one string, while an Android-based fire alarm would have Android version, vendor add-on version, firmware version, possibly ‘connected to power/on battery, etc.)</a:t>
            </a:r>
          </a:p>
          <a:p>
            <a:pPr lvl="1"/>
            <a:endParaRPr lang="en-US" dirty="0"/>
          </a:p>
          <a:p>
            <a:r>
              <a:rPr lang="en-US" dirty="0"/>
              <a:t>802.11bn has an opportunity to modernize these exchanges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E4C9BA-8954-BF2D-EE97-48528EE90C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BAC8C-DF23-CC94-BC99-4AADBC6253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67284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5B9B79-20C8-D48C-7A33-4564E8FFA4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D665E-9524-83E5-8187-435DA38D0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802.11bn Possible Remedy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3BED8-BD08-16C9-3E0A-100464593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363200" cy="2667000"/>
          </a:xfrm>
        </p:spPr>
        <p:txBody>
          <a:bodyPr/>
          <a:lstStyle/>
          <a:p>
            <a:r>
              <a:rPr lang="en-US" dirty="0"/>
              <a:t>802.11bn can improve on the Diagnostic Report </a:t>
            </a:r>
          </a:p>
          <a:p>
            <a:pPr lvl="1"/>
            <a:r>
              <a:rPr lang="en-US" dirty="0"/>
              <a:t>An environment (PMF-protected) action frame that the STA can (optionally) send after association </a:t>
            </a:r>
          </a:p>
          <a:p>
            <a:pPr lvl="2"/>
            <a:r>
              <a:rPr lang="en-US" dirty="0"/>
              <a:t>With details on the HW, SW platform</a:t>
            </a:r>
          </a:p>
          <a:p>
            <a:pPr lvl="2"/>
            <a:r>
              <a:rPr lang="en-US" dirty="0"/>
              <a:t>(roaming scenarios) with information on why the STA roamed to this AP</a:t>
            </a:r>
          </a:p>
          <a:p>
            <a:pPr lvl="1"/>
            <a:r>
              <a:rPr lang="en-US" dirty="0"/>
              <a:t>The frame could have a generic format to include additional future environmental information useful to either side </a:t>
            </a:r>
          </a:p>
          <a:p>
            <a:pPr lvl="1"/>
            <a:r>
              <a:rPr lang="en-US" dirty="0"/>
              <a:t>Accompanied with a “rich management enable/disable” MLME interface for the STA owner to decide when sharing is useful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687B97-E9EB-7703-83AA-671BC9A024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5356F5-D5C0-BF88-4C9C-8C6B2D0E5C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22628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588B16-732D-4800-A836-94A4D9CF62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4662F-2EA1-5BFC-F9B0-79F3F207B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Sharing Events Has Also Been Defined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BCF4-A31F-B198-5B28-4B6A84C96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71600"/>
            <a:ext cx="10744200" cy="2667000"/>
          </a:xfrm>
        </p:spPr>
        <p:txBody>
          <a:bodyPr/>
          <a:lstStyle/>
          <a:p>
            <a:r>
              <a:rPr lang="en-US" dirty="0"/>
              <a:t>802.11v-2011 WNM log (in Event Reporting, 802.11-2020 9.4.2.65.1, 9.4.2.66.1, 9.4.2.66.5, 9.6.13.2, 9.6.13.3)</a:t>
            </a:r>
          </a:p>
          <a:p>
            <a:pPr lvl="1"/>
            <a:r>
              <a:rPr lang="en-US" dirty="0"/>
              <a:t>AP sends (log) event request, STA replies with (log) event report</a:t>
            </a:r>
          </a:p>
          <a:p>
            <a:pPr lvl="1"/>
            <a:r>
              <a:rPr lang="en-US" dirty="0"/>
              <a:t>Log is syslog format string, for example (11.21.2.5):</a:t>
            </a:r>
          </a:p>
          <a:p>
            <a:pPr marL="367665" lvl="2" indent="0">
              <a:buNone/>
            </a:pPr>
            <a:r>
              <a:rPr lang="en-US" dirty="0"/>
              <a:t>&lt;0&gt;Oct 03 17:47:00 00:01:02:03:04:05 Adapter DLL Service initialized</a:t>
            </a:r>
          </a:p>
          <a:p>
            <a:pPr marL="367665" lvl="2" indent="0">
              <a:buNone/>
            </a:pPr>
            <a:r>
              <a:rPr lang="en-US" dirty="0"/>
              <a:t>&lt;1&gt;Oct 03 17:48:40 00:01:02:03:04:05 Authentication started</a:t>
            </a:r>
          </a:p>
          <a:p>
            <a:pPr marL="367665" lvl="2" indent="0">
              <a:buNone/>
            </a:pPr>
            <a:r>
              <a:rPr lang="en-US" dirty="0"/>
              <a:t>&lt;1&gt;Oct 03 17:48:46 00:01:02:03:04:05 IEEE 802.1X Authentication Failed, credential failure</a:t>
            </a:r>
          </a:p>
          <a:p>
            <a:pPr marL="367665" lvl="2" indent="0">
              <a:buNone/>
            </a:pPr>
            <a:r>
              <a:rPr lang="en-US" dirty="0"/>
              <a:t>&lt;1&gt;Oct 03 17:49:00 00:01:02:03:04:05 Authentication success</a:t>
            </a:r>
          </a:p>
          <a:p>
            <a:pPr marL="367665" lvl="2" indent="0">
              <a:buNone/>
            </a:pPr>
            <a:endParaRPr lang="en-US" dirty="0"/>
          </a:p>
          <a:p>
            <a:pPr lvl="1"/>
            <a:r>
              <a:rPr lang="en-US" dirty="0"/>
              <a:t>Because of the disappearing STA problem, these logs could include the tail of previous association</a:t>
            </a:r>
          </a:p>
          <a:p>
            <a:pPr marL="367665" lvl="2" indent="0">
              <a:buNone/>
            </a:pPr>
            <a:endParaRPr lang="en-US" dirty="0"/>
          </a:p>
          <a:p>
            <a:r>
              <a:rPr lang="en-US" dirty="0"/>
              <a:t>Every 802.11bn STA should support this exchange</a:t>
            </a:r>
          </a:p>
          <a:p>
            <a:pPr lvl="1"/>
            <a:r>
              <a:rPr lang="en-US" dirty="0"/>
              <a:t>802.11bn should define log subtypes of interest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026DD-1447-A29F-C6B3-0B75F9C522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2226D-83EC-B440-3278-74A7FB5ACC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Henry et</a:t>
            </a:r>
            <a:r>
              <a:rPr lang="da-DK" i="1" dirty="0"/>
              <a:t>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9028159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1698</Words>
  <Application>Microsoft Macintosh PowerPoint</Application>
  <PresentationFormat>Widescreen</PresentationFormat>
  <Paragraphs>271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Times New Roman</vt:lpstr>
      <vt:lpstr>802-11-Submission</vt:lpstr>
      <vt:lpstr>Troubleshooting Metric  Follow Up</vt:lpstr>
      <vt:lpstr>M2M Communications Have Exceeded H2H Communications</vt:lpstr>
      <vt:lpstr>Lack of Visibility is still a major issue</vt:lpstr>
      <vt:lpstr>802.11 is Missing Key KPIs to make UHR IoT-reliable</vt:lpstr>
      <vt:lpstr>There Have Been Attempts in the Past</vt:lpstr>
      <vt:lpstr>802.11 Diagnostic Report</vt:lpstr>
      <vt:lpstr>802.11 Diagnostic Report Potential and Limitations</vt:lpstr>
      <vt:lpstr>802.11bn Possible Remedy </vt:lpstr>
      <vt:lpstr>Sharing Events Has Also Been Defined</vt:lpstr>
      <vt:lpstr>802.11k Also Tried To Exchange on Performance</vt:lpstr>
      <vt:lpstr>802.11k Also Tried To Exchange on Performance</vt:lpstr>
      <vt:lpstr>802.11 STA Statistics Report Potential and Limitations</vt:lpstr>
      <vt:lpstr>Disappearing Clients</vt:lpstr>
      <vt:lpstr>Summary</vt:lpstr>
      <vt:lpstr>Strawpoll</vt:lpstr>
      <vt:lpstr>Strawpoll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Low Power and Long Range Preamble Follow Up</dc:title>
  <dc:creator/>
  <cp:keywords>24/xxxx</cp:keywords>
  <cp:lastModifiedBy/>
  <cp:revision>6</cp:revision>
  <dcterms:created xsi:type="dcterms:W3CDTF">2011-09-19T06:02:14Z</dcterms:created>
  <dcterms:modified xsi:type="dcterms:W3CDTF">2024-03-13T19:34:46Z</dcterms:modified>
  <cp:category>Brian Hart, Cisco systems</cp:category>
</cp:coreProperties>
</file>