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403" r:id="rId5"/>
    <p:sldId id="411" r:id="rId6"/>
    <p:sldId id="417" r:id="rId7"/>
    <p:sldId id="419" r:id="rId8"/>
    <p:sldId id="412" r:id="rId9"/>
    <p:sldId id="420" r:id="rId10"/>
    <p:sldId id="423" r:id="rId11"/>
    <p:sldId id="421" r:id="rId12"/>
    <p:sldId id="422" r:id="rId13"/>
    <p:sldId id="416" r:id="rId14"/>
    <p:sldId id="424" r:id="rId15"/>
    <p:sldId id="425" r:id="rId16"/>
    <p:sldId id="42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89AEEA03-C60B-367C-6144-243987E11755}" name="Rui Yang" initials="RY" userId="S::Rui.Yang@InterDigital.com::bce1505e-7a83-43cd-b9b3-a84ece5d0f70" providerId="AD"/>
  <p188:author id="{3E6D6C32-743D-38D4-0D54-2E77AD71895F}" name="Hanqing Lou" initials="HL" userId="S::Hanqing.Lou@InterDigital.com::e75e7991-8deb-47e1-b5fe-d3e0bfcf7295" providerId="AD"/>
  <p188:author id="{A9D7C267-9F5C-4B8A-DF5D-DE792C727189}" name="Ying Wang" initials="YW" userId="S::ying.wang@interdigital.com::8e2b5234-ae97-4fca-ae1b-9fe91970e752" providerId="AD"/>
  <p188:author id="{FAAF7292-E0DA-7A37-4646-39DC5F517D9B}" name="Mahmoud Kamel" initials="MK" userId="S::mahmoud.kamel@InterDigital.com::b829af05-a610-418c-9409-5a2eb40a95c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1154DC-1C62-446E-8EA8-6FC6686C4169}" v="5" dt="2024-07-16T13:00:01.9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6" d="100"/>
          <a:sy n="146" d="100"/>
        </p:scale>
        <p:origin x="104" y="22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a:t>Kome Oteri (</a:t>
            </a:r>
            <a:r>
              <a:rPr lang="en-GB" err="1"/>
              <a:t>InterDigital</a:t>
            </a:r>
            <a:r>
              <a:rPr lang="en-GB"/>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802.11-18/1938r0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1470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25298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025504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924883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344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30299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7376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9313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798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284655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97439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09870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97791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Draft: UL Overhead Analysis</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802.11-24/0504r1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1704628"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t>Considerations of A Unified Initial Control Frame Design</a:t>
            </a:r>
            <a:endParaRPr lang="en-GB" sz="280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2024-06-08</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473093734"/>
              </p:ext>
            </p:extLst>
          </p:nvPr>
        </p:nvGraphicFramePr>
        <p:xfrm>
          <a:off x="2017713" y="3122613"/>
          <a:ext cx="8135937" cy="2689225"/>
        </p:xfrm>
        <a:graphic>
          <a:graphicData uri="http://schemas.openxmlformats.org/presentationml/2006/ole">
            <mc:AlternateContent xmlns:mc="http://schemas.openxmlformats.org/markup-compatibility/2006">
              <mc:Choice xmlns:v="urn:schemas-microsoft-com:vml" Requires="v">
                <p:oleObj name="Document" r:id="rId3" imgW="8434773" imgH="2792420" progId="Word.Document.8">
                  <p:embed/>
                </p:oleObj>
              </mc:Choice>
              <mc:Fallback>
                <p:oleObj name="Document" r:id="rId3" imgW="8434773" imgH="2792420"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2017713" y="3122613"/>
                        <a:ext cx="8135937" cy="2689225"/>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Summary</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Reviewed NPCA, DSO, Power saving, in-device coexistence and dynamic puncturing procedures.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Although they are different procedures to achieve different purposes, they share some commonalities.</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unified design of initial control frame for dynamic mode change is preferred.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 options are proposed for the ICF design.</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10</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8254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802.11-24/0209r3, Specification Framework for </a:t>
            </a:r>
            <a:r>
              <a:rPr lang="en-US" sz="2000" dirty="0" err="1"/>
              <a:t>TGbn</a:t>
            </a:r>
            <a:endParaRPr lang="en-US" sz="2000" dirty="0"/>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802.11-24/0042r1, Flexible Control frames</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802.11-24/299r1, Initial control frame for bandwidth-switching modes</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802.11-24/0094r0, Probe-Before-Talk and Unsolicited Unavailability Announcement for Co-ex Management</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802.11-23/1964r1, Coexistence Protocols for UHR</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802.11-23/2026r0, Balanced Wireless In-Device</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802.11-23/2002r2, In-device Coexistence and P2P – follow-up</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802.11-24/1934r0, in-device interference mitigation follow up</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11</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168175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Straw Poll 1</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Do you agree to define a new mechanism in 802.11bn that enables an UHR STA to switch from one mode to another mode dynamically.</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NOTE 1 – Dynamic mode switching may include </a:t>
            </a: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Primary channel mode vs non-primary channel mode </a:t>
            </a: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Static subchannel mode vs dynamic subchannel mode</a:t>
            </a: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Power save mode vs full operation mode</a:t>
            </a: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Interference-free mode vs interference mode</a:t>
            </a: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Static puncturing mode vs dynamic puncturing mode</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NOTE 2 – The exact types of dynamic mode switching are TBD</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12</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86901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Straw Poll 2</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Do you agree to define a unified initial control frame in 802.11bn that enables an UHR STA to switch from one mode to another mode dynamically.</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NOTE 1 – The exact types of dynamic mode switching are TBD</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13</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45792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Abstract</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Initial control frame (ICF) and initial control response (ICR) frame exchanges were discussed in different scenarios, e.g., [2-3].</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Different procedures may be needed for different scenarios.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However, they share some commonalities if we consider them as the dynamic change from one mode to another.</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review ICF design considerations for below scenarios: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Non-Primary Channel Access (passed motion [1])</a:t>
            </a:r>
            <a:endParaRPr lang="en-US" sz="1800" dirty="0">
              <a:highlight>
                <a:srgbClr val="FFFF00"/>
              </a:highlight>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Dynamic subchannel operation</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Power saving (passed motion [1])</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In-device coexistence</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Dynamic puncturing for Secondary Channel</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Further, we summarize the design considerations and discuss whether a unified design for ICF should be considered.</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2</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07352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Non-Primary Channel Access</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119336" y="1916832"/>
            <a:ext cx="7989910" cy="44644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850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Primary channel mode vs non-primary channel mode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endParaRPr lang="en-US" sz="2400" strike="sngStrike" dirty="0"/>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 AP announces a preselected anchor channel.</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When the primary channel is occupied by OBSS transmissions, the AP and its associated non-AP STAs switch to monitor the anchor channel.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AP/STAs perform channel access on the anchor channel.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First frames exchanged are ICF/ICR.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one-to-one transmissions and one-to-multiple transmissions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both DL/UL transmissions. </a:t>
            </a:r>
            <a:endParaRPr lang="en-US" strike="sngStrike" dirty="0">
              <a:highlight>
                <a:srgbClr val="FFFF00"/>
              </a:highlight>
            </a:endParaRP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t>ICF could be initiated by an AP or a non-AP STA.</a:t>
            </a:r>
            <a:r>
              <a:rPr lang="en-US" sz="2100" dirty="0"/>
              <a:t>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Existing Trigger frame, e.g., MU-RTS/BSRP, may be reused.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need to extend them to allow uplink transmissions of the ICF.</a:t>
            </a: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3</a:t>
            </a:fld>
            <a:endParaRPr lang="en-GB" kern="1200">
              <a:latin typeface="Times New Roman" pitchFamily="16" charset="0"/>
              <a:ea typeface="MS Gothic" charset="-128"/>
              <a:cs typeface="Arial Unicode MS" charset="0"/>
            </a:endParaRPr>
          </a:p>
        </p:txBody>
      </p:sp>
      <p:pic>
        <p:nvPicPr>
          <p:cNvPr id="8" name="Picture 7">
            <a:extLst>
              <a:ext uri="{FF2B5EF4-FFF2-40B4-BE49-F238E27FC236}">
                <a16:creationId xmlns:a16="http://schemas.microsoft.com/office/drawing/2014/main" id="{E4C1F444-55B3-05CD-B12B-6A0A32788790}"/>
              </a:ext>
            </a:extLst>
          </p:cNvPr>
          <p:cNvPicPr>
            <a:picLocks noChangeAspect="1"/>
          </p:cNvPicPr>
          <p:nvPr/>
        </p:nvPicPr>
        <p:blipFill>
          <a:blip r:embed="rId3"/>
          <a:stretch>
            <a:fillRect/>
          </a:stretch>
        </p:blipFill>
        <p:spPr>
          <a:xfrm>
            <a:off x="7901940" y="2418636"/>
            <a:ext cx="4290060" cy="2903220"/>
          </a:xfrm>
          <a:prstGeom prst="rect">
            <a:avLst/>
          </a:prstGeom>
        </p:spPr>
      </p:pic>
      <p:pic>
        <p:nvPicPr>
          <p:cNvPr id="6" name="Picture 5">
            <a:extLst>
              <a:ext uri="{FF2B5EF4-FFF2-40B4-BE49-F238E27FC236}">
                <a16:creationId xmlns:a16="http://schemas.microsoft.com/office/drawing/2014/main" id="{BCA558CB-7B24-E969-2041-836F2E9BC7B9}"/>
              </a:ext>
            </a:extLst>
          </p:cNvPr>
          <p:cNvPicPr>
            <a:picLocks noChangeAspect="1"/>
          </p:cNvPicPr>
          <p:nvPr/>
        </p:nvPicPr>
        <p:blipFill>
          <a:blip r:embed="rId4"/>
          <a:stretch>
            <a:fillRect/>
          </a:stretch>
        </p:blipFill>
        <p:spPr>
          <a:xfrm>
            <a:off x="9027585" y="5352172"/>
            <a:ext cx="2428875" cy="942975"/>
          </a:xfrm>
          <a:prstGeom prst="rect">
            <a:avLst/>
          </a:prstGeom>
        </p:spPr>
      </p:pic>
    </p:spTree>
    <p:extLst>
      <p:ext uri="{BB962C8B-B14F-4D97-AF65-F5344CB8AC3E}">
        <p14:creationId xmlns:p14="http://schemas.microsoft.com/office/powerpoint/2010/main" val="147663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Dynamic Subchannel Operation</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752666" cy="45901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Static subchannel mode vs dynamic subchannel mode</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 AP acquires a wideband channel. The AP asks one or more STAs to park on a secondary subchannel by transmitting an ICF.</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intended STA switches to the secondary subchannel and respond with an ICR.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Including padding so the intended STAs have time to switch.</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both one-to-one and one-to-multiple transmissions.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is transmitted in DL by the AP.</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Existing Trigger frame may be reused to convey minimum necessary information.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the ICR is carried by non-HT Dup PPDU which are not transmitted on the primary channel, modifications to the existing TF are needed.</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Receiving STAs need to distinguish whether it is a legacy Trigger frame or a Trigger frame for DSO (so that it could park on the secondary channel till the end of the TXOP). </a:t>
            </a: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4</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3D23B7BD-63F7-F092-F7C3-F7D7C3FCC601}"/>
              </a:ext>
            </a:extLst>
          </p:cNvPr>
          <p:cNvPicPr>
            <a:picLocks noChangeAspect="1"/>
          </p:cNvPicPr>
          <p:nvPr/>
        </p:nvPicPr>
        <p:blipFill>
          <a:blip r:embed="rId3"/>
          <a:stretch>
            <a:fillRect/>
          </a:stretch>
        </p:blipFill>
        <p:spPr>
          <a:xfrm>
            <a:off x="7883831" y="1724025"/>
            <a:ext cx="4273550" cy="3409950"/>
          </a:xfrm>
          <a:prstGeom prst="rect">
            <a:avLst/>
          </a:prstGeom>
        </p:spPr>
      </p:pic>
      <p:pic>
        <p:nvPicPr>
          <p:cNvPr id="3" name="Picture 2">
            <a:extLst>
              <a:ext uri="{FF2B5EF4-FFF2-40B4-BE49-F238E27FC236}">
                <a16:creationId xmlns:a16="http://schemas.microsoft.com/office/drawing/2014/main" id="{E25843D8-94FD-9268-3756-FA6D30832685}"/>
              </a:ext>
            </a:extLst>
          </p:cNvPr>
          <p:cNvPicPr>
            <a:picLocks noChangeAspect="1"/>
          </p:cNvPicPr>
          <p:nvPr/>
        </p:nvPicPr>
        <p:blipFill>
          <a:blip r:embed="rId4"/>
          <a:stretch>
            <a:fillRect/>
          </a:stretch>
        </p:blipFill>
        <p:spPr>
          <a:xfrm>
            <a:off x="9027585" y="5352172"/>
            <a:ext cx="2428875" cy="942975"/>
          </a:xfrm>
          <a:prstGeom prst="rect">
            <a:avLst/>
          </a:prstGeom>
        </p:spPr>
      </p:pic>
    </p:spTree>
    <p:extLst>
      <p:ext uri="{BB962C8B-B14F-4D97-AF65-F5344CB8AC3E}">
        <p14:creationId xmlns:p14="http://schemas.microsoft.com/office/powerpoint/2010/main" val="413123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Power Saving</a:t>
            </a:r>
            <a:endParaRPr lang="en-GB" kern="0" dirty="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989910" cy="4518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850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Power save mode vs full operation mode.</a:t>
            </a:r>
            <a:endParaRPr lang="en-US" sz="24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STAs are in the power save mode with low Rx </a:t>
            </a:r>
            <a:r>
              <a:rPr lang="en-US" dirty="0" err="1"/>
              <a:t>Nss</a:t>
            </a:r>
            <a:r>
              <a:rPr lang="en-US" dirty="0"/>
              <a:t>, narrow Rx bandwidth, low MCS, etc.</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STA switches to the operation mode indicated in the ICF frame.</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Extra padding is needed for the STA to switch mode.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Both one-to-one and one-to-multiple communications should be considered.</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is transmitted in DL by the AP. </a:t>
            </a:r>
            <a:endParaRPr lang="en-US" dirty="0">
              <a:cs typeface="Times New Roman"/>
            </a:endParaRP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If AP power saving is considered, then the ICF could be initiated by a non-AP STA.</a:t>
            </a:r>
            <a:endParaRPr lang="en-US" sz="20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Operation related parameters, such as the maximum Tx bandwidth, maximum Tx </a:t>
            </a:r>
            <a:r>
              <a:rPr lang="en-US" dirty="0" err="1"/>
              <a:t>Nss</a:t>
            </a:r>
            <a:r>
              <a:rPr lang="en-US" dirty="0"/>
              <a:t>, maximum Tx MCS in the upcoming TXOP could be indicated in the ICF.</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existing frame can be used without modification.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5</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6A44C3C1-75D9-68B8-3052-FC699EC9B700}"/>
              </a:ext>
            </a:extLst>
          </p:cNvPr>
          <p:cNvPicPr>
            <a:picLocks noChangeAspect="1"/>
          </p:cNvPicPr>
          <p:nvPr/>
        </p:nvPicPr>
        <p:blipFill>
          <a:blip r:embed="rId3"/>
          <a:stretch>
            <a:fillRect/>
          </a:stretch>
        </p:blipFill>
        <p:spPr>
          <a:xfrm>
            <a:off x="8347248" y="1791214"/>
            <a:ext cx="3581400" cy="2819400"/>
          </a:xfrm>
          <a:prstGeom prst="rect">
            <a:avLst/>
          </a:prstGeom>
        </p:spPr>
      </p:pic>
    </p:spTree>
    <p:extLst>
      <p:ext uri="{BB962C8B-B14F-4D97-AF65-F5344CB8AC3E}">
        <p14:creationId xmlns:p14="http://schemas.microsoft.com/office/powerpoint/2010/main" val="150214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Coexistence</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2028908"/>
            <a:ext cx="7407231" cy="42300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Interference-free mode vs interference mode</a:t>
            </a:r>
            <a:endParaRPr lang="en-US" sz="24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a STA foresees an interference (e.g., in-device) may happen, it may transmit an ICF/ICR to report its unavailable time and subchannels.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Should allow both AP and non-AP STA to initiate the transmission of the ICF.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the ICF is initiated by an AP, we may consider to allow one-to-multiple solicitation.</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Unavailable time, unavailable subchannel(s) could be carried in the ICF if the ICF is transmitted by a non-AP STA in an unsolicited way.</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Mode change may not always happen immediately after the ICF/ICR exchange.</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Some contributions (e.g.,[4-8]) suggest reusing (MU)RTS/CTS frame exchanges for the solicited case.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Unavailable time is possible to be signaled this way with modified rules. </a:t>
            </a:r>
            <a:endParaRPr lang="en-US" dirty="0">
              <a:cs typeface="Times New Roman"/>
            </a:endParaRP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6</a:t>
            </a:fld>
            <a:endParaRPr lang="en-GB" kern="1200">
              <a:latin typeface="Times New Roman" pitchFamily="16" charset="0"/>
              <a:ea typeface="MS Gothic" charset="-128"/>
              <a:cs typeface="Arial Unicode MS" charset="0"/>
            </a:endParaRPr>
          </a:p>
        </p:txBody>
      </p:sp>
      <p:pic>
        <p:nvPicPr>
          <p:cNvPr id="4" name="Picture 3">
            <a:extLst>
              <a:ext uri="{FF2B5EF4-FFF2-40B4-BE49-F238E27FC236}">
                <a16:creationId xmlns:a16="http://schemas.microsoft.com/office/drawing/2014/main" id="{C58B440F-47B8-DA22-64F4-9FB72CD1D8A6}"/>
              </a:ext>
            </a:extLst>
          </p:cNvPr>
          <p:cNvPicPr>
            <a:picLocks noChangeAspect="1"/>
          </p:cNvPicPr>
          <p:nvPr/>
        </p:nvPicPr>
        <p:blipFill>
          <a:blip r:embed="rId3"/>
          <a:stretch>
            <a:fillRect/>
          </a:stretch>
        </p:blipFill>
        <p:spPr>
          <a:xfrm>
            <a:off x="7680176" y="2276872"/>
            <a:ext cx="4133850" cy="1943100"/>
          </a:xfrm>
          <a:prstGeom prst="rect">
            <a:avLst/>
          </a:prstGeom>
        </p:spPr>
      </p:pic>
      <p:pic>
        <p:nvPicPr>
          <p:cNvPr id="8" name="Picture 7">
            <a:extLst>
              <a:ext uri="{FF2B5EF4-FFF2-40B4-BE49-F238E27FC236}">
                <a16:creationId xmlns:a16="http://schemas.microsoft.com/office/drawing/2014/main" id="{9F486D99-06F1-332B-0C6B-88FFE2D8E881}"/>
              </a:ext>
            </a:extLst>
          </p:cNvPr>
          <p:cNvPicPr>
            <a:picLocks noChangeAspect="1"/>
          </p:cNvPicPr>
          <p:nvPr/>
        </p:nvPicPr>
        <p:blipFill>
          <a:blip r:embed="rId4"/>
          <a:stretch>
            <a:fillRect/>
          </a:stretch>
        </p:blipFill>
        <p:spPr>
          <a:xfrm>
            <a:off x="7670583" y="5247853"/>
            <a:ext cx="4038600" cy="1133475"/>
          </a:xfrm>
          <a:prstGeom prst="rect">
            <a:avLst/>
          </a:prstGeom>
        </p:spPr>
      </p:pic>
      <p:sp>
        <p:nvSpPr>
          <p:cNvPr id="9" name="Rectangle 8">
            <a:extLst>
              <a:ext uri="{FF2B5EF4-FFF2-40B4-BE49-F238E27FC236}">
                <a16:creationId xmlns:a16="http://schemas.microsoft.com/office/drawing/2014/main" id="{1173C99D-BF09-59A7-0351-89C1A325AD01}"/>
              </a:ext>
            </a:extLst>
          </p:cNvPr>
          <p:cNvSpPr/>
          <p:nvPr/>
        </p:nvSpPr>
        <p:spPr bwMode="auto">
          <a:xfrm>
            <a:off x="7670583" y="1988840"/>
            <a:ext cx="4258065" cy="237626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6D77B3CD-8DC1-8548-F437-CA0AB35B6B02}"/>
              </a:ext>
            </a:extLst>
          </p:cNvPr>
          <p:cNvSpPr/>
          <p:nvPr/>
        </p:nvSpPr>
        <p:spPr bwMode="auto">
          <a:xfrm>
            <a:off x="7680176" y="4797151"/>
            <a:ext cx="4258065" cy="163883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7992FCC0-B0E2-4AE6-B56D-FCC64B6B1088}"/>
              </a:ext>
            </a:extLst>
          </p:cNvPr>
          <p:cNvSpPr txBox="1"/>
          <p:nvPr/>
        </p:nvSpPr>
        <p:spPr>
          <a:xfrm>
            <a:off x="7680176" y="1988840"/>
            <a:ext cx="917239" cy="338554"/>
          </a:xfrm>
          <a:prstGeom prst="rect">
            <a:avLst/>
          </a:prstGeom>
          <a:noFill/>
        </p:spPr>
        <p:txBody>
          <a:bodyPr wrap="none" rtlCol="0">
            <a:spAutoFit/>
          </a:bodyPr>
          <a:lstStyle/>
          <a:p>
            <a:r>
              <a:rPr lang="en-US" sz="1600">
                <a:solidFill>
                  <a:schemeClr val="tx1"/>
                </a:solidFill>
              </a:rPr>
              <a:t>Solicited</a:t>
            </a:r>
          </a:p>
        </p:txBody>
      </p:sp>
      <p:sp>
        <p:nvSpPr>
          <p:cNvPr id="12" name="TextBox 11">
            <a:extLst>
              <a:ext uri="{FF2B5EF4-FFF2-40B4-BE49-F238E27FC236}">
                <a16:creationId xmlns:a16="http://schemas.microsoft.com/office/drawing/2014/main" id="{6085D7CD-F6E6-B206-F2D0-0A88B942F161}"/>
              </a:ext>
            </a:extLst>
          </p:cNvPr>
          <p:cNvSpPr txBox="1"/>
          <p:nvPr/>
        </p:nvSpPr>
        <p:spPr>
          <a:xfrm>
            <a:off x="7670583" y="4815806"/>
            <a:ext cx="1167307" cy="338554"/>
          </a:xfrm>
          <a:prstGeom prst="rect">
            <a:avLst/>
          </a:prstGeom>
          <a:noFill/>
        </p:spPr>
        <p:txBody>
          <a:bodyPr wrap="none" rtlCol="0">
            <a:spAutoFit/>
          </a:bodyPr>
          <a:lstStyle/>
          <a:p>
            <a:r>
              <a:rPr lang="en-US" sz="1600">
                <a:solidFill>
                  <a:schemeClr val="tx1"/>
                </a:solidFill>
              </a:rPr>
              <a:t>Unsolicited</a:t>
            </a:r>
          </a:p>
        </p:txBody>
      </p:sp>
    </p:spTree>
    <p:extLst>
      <p:ext uri="{BB962C8B-B14F-4D97-AF65-F5344CB8AC3E}">
        <p14:creationId xmlns:p14="http://schemas.microsoft.com/office/powerpoint/2010/main" val="399719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Dynamic Puncturing</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989910" cy="4518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Static puncturing mode vs dynamic puncturing mode.</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ICF/ICR exchange indicates the dynamic puncturing is allowed in the TXOP.</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Method 1: dynamic puncturing information is carried in the ICF/ICR (Pros: STAs could exchange puncturing patterns; Cons: hard to support multi-cast if the ICR needs to carry user specific information.</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Method 2: dynamic puncturing pattern is carried in the USIG on each 80MHz subblock in the UHR PPDU. The responding STAs may use the full Rx bandwidth to acquire the puncturing pattern. (Pros: support one to multiple. Cons: STA1 may not know the punctured channel of STA2).</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Both one-to-one and one-to-multiple communications should be considered.</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could be initiated by an AP or a non-AP STA.</a:t>
            </a:r>
            <a:endParaRPr lang="en-US" sz="2000"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existing frame can be used without modification.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At least one field to indicate the dynamic puncturing may happen in the TXOP.</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7</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A6871D33-94E0-871B-36C5-EAEF358B37A4}"/>
              </a:ext>
            </a:extLst>
          </p:cNvPr>
          <p:cNvPicPr>
            <a:picLocks noChangeAspect="1"/>
          </p:cNvPicPr>
          <p:nvPr/>
        </p:nvPicPr>
        <p:blipFill>
          <a:blip r:embed="rId3"/>
          <a:stretch>
            <a:fillRect/>
          </a:stretch>
        </p:blipFill>
        <p:spPr>
          <a:xfrm>
            <a:off x="8227067" y="1916832"/>
            <a:ext cx="3581400" cy="2600325"/>
          </a:xfrm>
          <a:prstGeom prst="rect">
            <a:avLst/>
          </a:prstGeom>
        </p:spPr>
      </p:pic>
    </p:spTree>
    <p:extLst>
      <p:ext uri="{BB962C8B-B14F-4D97-AF65-F5344CB8AC3E}">
        <p14:creationId xmlns:p14="http://schemas.microsoft.com/office/powerpoint/2010/main" val="68652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0" y="836712"/>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General Design Considerations for ICF</a:t>
            </a:r>
            <a:endParaRPr lang="en-GB" kern="0"/>
          </a:p>
        </p:txBody>
      </p:sp>
      <p:sp>
        <p:nvSpPr>
          <p:cNvPr id="5" name="Slide Number Placeholder 4"/>
          <p:cNvSpPr>
            <a:spLocks noGrp="1"/>
          </p:cNvSpPr>
          <p:nvPr>
            <p:ph type="sldNum" idx="12"/>
          </p:nvPr>
        </p:nvSpPr>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8</a:t>
            </a:fld>
            <a:endParaRPr lang="en-GB" kern="1200">
              <a:latin typeface="Times New Roman" pitchFamily="16" charset="0"/>
              <a:ea typeface="MS Gothic" charset="-128"/>
              <a:cs typeface="Arial Unicode MS" charset="0"/>
            </a:endParaRPr>
          </a:p>
        </p:txBody>
      </p:sp>
      <p:graphicFrame>
        <p:nvGraphicFramePr>
          <p:cNvPr id="4" name="Table 3">
            <a:extLst>
              <a:ext uri="{FF2B5EF4-FFF2-40B4-BE49-F238E27FC236}">
                <a16:creationId xmlns:a16="http://schemas.microsoft.com/office/drawing/2014/main" id="{02FCFFD3-878C-B21C-5C08-B133E7CEE706}"/>
              </a:ext>
            </a:extLst>
          </p:cNvPr>
          <p:cNvGraphicFramePr>
            <a:graphicFrameLocks noGrp="1"/>
          </p:cNvGraphicFramePr>
          <p:nvPr>
            <p:extLst>
              <p:ext uri="{D42A27DB-BD31-4B8C-83A1-F6EECF244321}">
                <p14:modId xmlns:p14="http://schemas.microsoft.com/office/powerpoint/2010/main" val="748083912"/>
              </p:ext>
            </p:extLst>
          </p:nvPr>
        </p:nvGraphicFramePr>
        <p:xfrm>
          <a:off x="1548882" y="1772816"/>
          <a:ext cx="9283960" cy="4544007"/>
        </p:xfrm>
        <a:graphic>
          <a:graphicData uri="http://schemas.openxmlformats.org/drawingml/2006/table">
            <a:tbl>
              <a:tblPr/>
              <a:tblGrid>
                <a:gridCol w="2727971">
                  <a:extLst>
                    <a:ext uri="{9D8B030D-6E8A-4147-A177-3AD203B41FA5}">
                      <a16:colId xmlns:a16="http://schemas.microsoft.com/office/drawing/2014/main" val="1342261755"/>
                    </a:ext>
                  </a:extLst>
                </a:gridCol>
                <a:gridCol w="681142">
                  <a:extLst>
                    <a:ext uri="{9D8B030D-6E8A-4147-A177-3AD203B41FA5}">
                      <a16:colId xmlns:a16="http://schemas.microsoft.com/office/drawing/2014/main" val="3753645590"/>
                    </a:ext>
                  </a:extLst>
                </a:gridCol>
                <a:gridCol w="681142">
                  <a:extLst>
                    <a:ext uri="{9D8B030D-6E8A-4147-A177-3AD203B41FA5}">
                      <a16:colId xmlns:a16="http://schemas.microsoft.com/office/drawing/2014/main" val="1124889403"/>
                    </a:ext>
                  </a:extLst>
                </a:gridCol>
                <a:gridCol w="626650">
                  <a:extLst>
                    <a:ext uri="{9D8B030D-6E8A-4147-A177-3AD203B41FA5}">
                      <a16:colId xmlns:a16="http://schemas.microsoft.com/office/drawing/2014/main" val="4205152358"/>
                    </a:ext>
                  </a:extLst>
                </a:gridCol>
                <a:gridCol w="871862">
                  <a:extLst>
                    <a:ext uri="{9D8B030D-6E8A-4147-A177-3AD203B41FA5}">
                      <a16:colId xmlns:a16="http://schemas.microsoft.com/office/drawing/2014/main" val="2013692199"/>
                    </a:ext>
                  </a:extLst>
                </a:gridCol>
                <a:gridCol w="807153">
                  <a:extLst>
                    <a:ext uri="{9D8B030D-6E8A-4147-A177-3AD203B41FA5}">
                      <a16:colId xmlns:a16="http://schemas.microsoft.com/office/drawing/2014/main" val="1034305059"/>
                    </a:ext>
                  </a:extLst>
                </a:gridCol>
                <a:gridCol w="2888040">
                  <a:extLst>
                    <a:ext uri="{9D8B030D-6E8A-4147-A177-3AD203B41FA5}">
                      <a16:colId xmlns:a16="http://schemas.microsoft.com/office/drawing/2014/main" val="264184234"/>
                    </a:ext>
                  </a:extLst>
                </a:gridCol>
              </a:tblGrid>
              <a:tr h="525877">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ICF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NPCA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DSO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Power Saving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Coexistence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Dynamic Puncturing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Highlighed Design Consideration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954455254"/>
                  </a:ext>
                </a:extLst>
              </a:tr>
              <a:tr h="472216">
                <a:tc>
                  <a:txBody>
                    <a:bodyPr/>
                    <a:lstStyle/>
                    <a:p>
                      <a:pPr algn="l" fontAlgn="b"/>
                      <a:r>
                        <a:rPr lang="en-US" sz="1200" b="1" i="0" u="none" strike="noStrike">
                          <a:solidFill>
                            <a:srgbClr val="FFFFFF"/>
                          </a:solidFill>
                          <a:effectLst/>
                          <a:highlight>
                            <a:srgbClr val="5B9BD5"/>
                          </a:highlight>
                          <a:latin typeface="Calibri" panose="020F0502020204030204" pitchFamily="34" charset="0"/>
                        </a:rPr>
                        <a:t>Transmitted before Mode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5915587"/>
                  </a:ext>
                </a:extLst>
              </a:tr>
              <a:tr h="300501">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ICF/ICR in the same Mode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200" b="0" i="0" u="none" strike="noStrike">
                          <a:solidFill>
                            <a:srgbClr val="000000"/>
                          </a:solidFill>
                          <a:effectLst/>
                          <a:latin typeface="Calibri" panose="020F0502020204030204" pitchFamily="34" charset="0"/>
                        </a:rPr>
                        <a:t>If with diff modes, padding is needed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44601"/>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Padding (e.g., FCS2)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0934663"/>
                  </a:ext>
                </a:extLst>
              </a:tr>
              <a:tr h="422848">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Carried in non-HT Dup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US" sz="1200" b="0" i="0" u="none" strike="noStrike">
                          <a:solidFill>
                            <a:srgbClr val="000000"/>
                          </a:solidFill>
                          <a:effectLst/>
                          <a:latin typeface="Calibri" panose="020F0502020204030204" pitchFamily="34" charset="0"/>
                        </a:rPr>
                        <a:t>To support lagecy NAV setting, better to use non-HT Dup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9229963"/>
                  </a:ext>
                </a:extLst>
              </a:tr>
              <a:tr h="440019">
                <a:tc>
                  <a:txBody>
                    <a:bodyPr/>
                    <a:lstStyle/>
                    <a:p>
                      <a:pPr algn="l" fontAlgn="b"/>
                      <a:r>
                        <a:rPr lang="en-US" sz="1200" b="1" i="0" u="none" strike="noStrike">
                          <a:solidFill>
                            <a:srgbClr val="FFFFFF"/>
                          </a:solidFill>
                          <a:effectLst/>
                          <a:highlight>
                            <a:srgbClr val="5B9BD5"/>
                          </a:highlight>
                          <a:latin typeface="Calibri" panose="020F0502020204030204" pitchFamily="34" charset="0"/>
                        </a:rPr>
                        <a:t>Support multicast transmission (one-to-multiple)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rowSpan="2">
                  <a:txBody>
                    <a:bodyPr/>
                    <a:lstStyle/>
                    <a:p>
                      <a:pPr algn="l" fontAlgn="b"/>
                      <a:r>
                        <a:rPr lang="en-US" sz="1200" b="0" i="0" u="none" strike="noStrike">
                          <a:solidFill>
                            <a:srgbClr val="000000"/>
                          </a:solidFill>
                          <a:effectLst/>
                          <a:latin typeface="Calibri" panose="020F0502020204030204" pitchFamily="34" charset="0"/>
                        </a:rPr>
                        <a:t>Could reuse TF. Need to design whether ICR is carried in TB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269422"/>
                  </a:ext>
                </a:extLst>
              </a:tr>
              <a:tr h="236109">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Initiated by an 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extLst>
                  <a:ext uri="{0D108BD9-81ED-4DB2-BD59-A6C34878D82A}">
                    <a16:rowId xmlns:a16="http://schemas.microsoft.com/office/drawing/2014/main" val="407043182"/>
                  </a:ext>
                </a:extLst>
              </a:tr>
              <a:tr h="628907">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Initiated by a non AP 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200" b="0" i="0" u="none" strike="noStrike">
                          <a:solidFill>
                            <a:srgbClr val="000000"/>
                          </a:solidFill>
                          <a:effectLst/>
                          <a:latin typeface="Calibri" panose="020F0502020204030204" pitchFamily="34" charset="0"/>
                        </a:rPr>
                        <a:t>TF is DL only now. Either using TF with modification or a new type, or a new frame.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7056115"/>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Max BW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rowSpan="5">
                  <a:txBody>
                    <a:bodyPr/>
                    <a:lstStyle/>
                    <a:p>
                      <a:pPr algn="l" fontAlgn="b"/>
                      <a:r>
                        <a:rPr lang="en-US" sz="1200" b="0" i="0" u="none" strike="noStrike">
                          <a:solidFill>
                            <a:srgbClr val="000000"/>
                          </a:solidFill>
                          <a:effectLst/>
                          <a:latin typeface="Calibri" panose="020F0502020204030204" pitchFamily="34" charset="0"/>
                        </a:rPr>
                        <a:t>With unified design, we could define different types/variants for different use cases/scenarios</a:t>
                      </a:r>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995732"/>
                  </a:ext>
                </a:extLst>
              </a:tr>
              <a:tr h="216790">
                <a:tc>
                  <a:txBody>
                    <a:bodyPr/>
                    <a:lstStyle/>
                    <a:p>
                      <a:pPr algn="l" fontAlgn="b"/>
                      <a:r>
                        <a:rPr lang="fr-FR" sz="1200" b="1" i="0" u="none" strike="noStrike">
                          <a:solidFill>
                            <a:srgbClr val="FFFFFF"/>
                          </a:solidFill>
                          <a:effectLst/>
                          <a:highlight>
                            <a:srgbClr val="5B9BD5"/>
                          </a:highlight>
                          <a:latin typeface="Calibri" panose="020F0502020204030204" pitchFamily="34" charset="0"/>
                        </a:rPr>
                        <a:t>Contains Max Tx/Rx Nss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vMerge="1">
                  <a:txBody>
                    <a:bodyPr/>
                    <a:lstStyle/>
                    <a:p>
                      <a:endParaRPr lang="en-US"/>
                    </a:p>
                  </a:txBody>
                  <a:tcPr/>
                </a:tc>
                <a:extLst>
                  <a:ext uri="{0D108BD9-81ED-4DB2-BD59-A6C34878D82A}">
                    <a16:rowId xmlns:a16="http://schemas.microsoft.com/office/drawing/2014/main" val="248461980"/>
                  </a:ext>
                </a:extLst>
              </a:tr>
              <a:tr h="216790">
                <a:tc>
                  <a:txBody>
                    <a:bodyPr/>
                    <a:lstStyle/>
                    <a:p>
                      <a:pPr algn="l" fontAlgn="b"/>
                      <a:r>
                        <a:rPr lang="fr-FR" sz="1200" b="1" i="0" u="none" strike="noStrike">
                          <a:solidFill>
                            <a:srgbClr val="FFFFFF"/>
                          </a:solidFill>
                          <a:effectLst/>
                          <a:highlight>
                            <a:srgbClr val="5B9BD5"/>
                          </a:highlight>
                          <a:latin typeface="Calibri" panose="020F0502020204030204" pitchFamily="34" charset="0"/>
                        </a:rPr>
                        <a:t>Contains Max MCS/Rx MCS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vMerge="1">
                  <a:txBody>
                    <a:bodyPr/>
                    <a:lstStyle/>
                    <a:p>
                      <a:endParaRPr lang="en-US"/>
                    </a:p>
                  </a:txBody>
                  <a:tcPr/>
                </a:tc>
                <a:extLst>
                  <a:ext uri="{0D108BD9-81ED-4DB2-BD59-A6C34878D82A}">
                    <a16:rowId xmlns:a16="http://schemas.microsoft.com/office/drawing/2014/main" val="701244858"/>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Dynamic puncturing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extLst>
                  <a:ext uri="{0D108BD9-81ED-4DB2-BD59-A6C34878D82A}">
                    <a16:rowId xmlns:a16="http://schemas.microsoft.com/office/drawing/2014/main" val="3840496251"/>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unavailable 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vMerge="1">
                  <a:txBody>
                    <a:bodyPr/>
                    <a:lstStyle/>
                    <a:p>
                      <a:endParaRPr lang="en-US"/>
                    </a:p>
                  </a:txBody>
                  <a:tcPr/>
                </a:tc>
                <a:extLst>
                  <a:ext uri="{0D108BD9-81ED-4DB2-BD59-A6C34878D82A}">
                    <a16:rowId xmlns:a16="http://schemas.microsoft.com/office/drawing/2014/main" val="1870776134"/>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QoS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US" sz="1200" b="0" i="0" u="none" strike="noStrike" dirty="0">
                          <a:solidFill>
                            <a:srgbClr val="000000"/>
                          </a:solidFill>
                          <a:effectLst/>
                          <a:latin typeface="Calibri" panose="020F0502020204030204" pitchFamily="34" charset="0"/>
                        </a:rPr>
                        <a:t>Good to have in all cases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6818559"/>
                  </a:ext>
                </a:extLst>
              </a:tr>
            </a:tbl>
          </a:graphicData>
        </a:graphic>
      </p:graphicFrame>
    </p:spTree>
    <p:extLst>
      <p:ext uri="{BB962C8B-B14F-4D97-AF65-F5344CB8AC3E}">
        <p14:creationId xmlns:p14="http://schemas.microsoft.com/office/powerpoint/2010/main" val="177487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5458" y="6096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Why a Unified Design is Desirable?</a:t>
            </a:r>
            <a:endParaRPr lang="en-GB" kern="0" dirty="0"/>
          </a:p>
        </p:txBody>
      </p:sp>
      <p:sp>
        <p:nvSpPr>
          <p:cNvPr id="4" name="Content Placeholder 3">
            <a:extLst>
              <a:ext uri="{FF2B5EF4-FFF2-40B4-BE49-F238E27FC236}">
                <a16:creationId xmlns:a16="http://schemas.microsoft.com/office/drawing/2014/main" id="{E6FAA58E-191B-779D-FE75-9D091C8C0345}"/>
              </a:ext>
            </a:extLst>
          </p:cNvPr>
          <p:cNvSpPr>
            <a:spLocks noGrp="1"/>
          </p:cNvSpPr>
          <p:nvPr>
            <p:ph idx="1"/>
          </p:nvPr>
        </p:nvSpPr>
        <p:spPr>
          <a:xfrm>
            <a:off x="753691" y="1452817"/>
            <a:ext cx="10361084" cy="5167058"/>
          </a:xfrm>
        </p:spPr>
        <p:txBody>
          <a:bodyPr/>
          <a:lstStyle/>
          <a:p>
            <a:pPr>
              <a:buFont typeface="Arial" panose="020B0604020202020204" pitchFamily="34" charset="0"/>
              <a:buChar char="•"/>
            </a:pPr>
            <a:r>
              <a:rPr lang="en-US" sz="2000" dirty="0"/>
              <a:t>With a unified frame design, it is easier to consider all the requirements below:</a:t>
            </a:r>
          </a:p>
          <a:p>
            <a:pPr lvl="1">
              <a:buFont typeface="Arial" panose="020B0604020202020204" pitchFamily="34" charset="0"/>
              <a:buChar char="•"/>
            </a:pPr>
            <a:r>
              <a:rPr lang="en-US" sz="1800" dirty="0"/>
              <a:t>Efficiency: one design goal should be the shortest transmission and reception time of the ICF. A unified frame with a mode change type indication may be designed for the purpose. </a:t>
            </a:r>
            <a:endParaRPr lang="en-US" sz="1800" dirty="0">
              <a:highlight>
                <a:srgbClr val="FFFF00"/>
              </a:highlight>
              <a:cs typeface="Times New Roman"/>
            </a:endParaRPr>
          </a:p>
          <a:p>
            <a:pPr lvl="1">
              <a:buFont typeface="Arial" panose="020B0604020202020204" pitchFamily="34" charset="0"/>
              <a:buChar char="•"/>
            </a:pPr>
            <a:r>
              <a:rPr lang="en-US" sz="1800" dirty="0"/>
              <a:t>Flexibility: a well-defined frame structure should allow the ICF transmitted in DL/UL, with unicast transmissions/multicast transmissions. </a:t>
            </a:r>
            <a:endParaRPr lang="en-US" sz="1800" dirty="0">
              <a:cs typeface="Times New Roman"/>
            </a:endParaRPr>
          </a:p>
          <a:p>
            <a:pPr lvl="1">
              <a:buFont typeface="Arial" panose="020B0604020202020204" pitchFamily="34" charset="0"/>
              <a:buChar char="•"/>
            </a:pPr>
            <a:r>
              <a:rPr lang="en-US" sz="1800" dirty="0"/>
              <a:t>Extendibility: by defining different mode change types, it is easier to extend the use of the ICF to any future scenarios.</a:t>
            </a:r>
            <a:endParaRPr lang="en-US" sz="1800" dirty="0">
              <a:cs typeface="Times New Roman"/>
            </a:endParaRPr>
          </a:p>
          <a:p>
            <a:pPr lvl="1">
              <a:buFont typeface="Arial" panose="020B0604020202020204" pitchFamily="34" charset="0"/>
              <a:buChar char="•"/>
            </a:pPr>
            <a:r>
              <a:rPr lang="en-US" sz="1800" dirty="0"/>
              <a:t>Backward compatibility: to support legacy devices to set NAV correctly, some types of the ICF should be carried by non-HT or non-HT Dup PPDU.</a:t>
            </a:r>
          </a:p>
          <a:p>
            <a:pPr lvl="2">
              <a:buFont typeface="Arial" panose="020B0604020202020204" pitchFamily="34" charset="0"/>
              <a:buChar char="•"/>
            </a:pPr>
            <a:r>
              <a:rPr lang="en-US" sz="1600" dirty="0">
                <a:cs typeface="Times New Roman"/>
              </a:rPr>
              <a:t>We don’t expect legacy STAs to perform dynamic mode change and thus they don’t need to decode all the fields carried by the ICF. </a:t>
            </a:r>
          </a:p>
          <a:p>
            <a:pPr>
              <a:buFont typeface="Arial" panose="020B0604020202020204" pitchFamily="34" charset="0"/>
              <a:buChar char="•"/>
            </a:pPr>
            <a:r>
              <a:rPr lang="en-US" sz="2000" dirty="0"/>
              <a:t>Options:</a:t>
            </a:r>
            <a:endParaRPr lang="en-US" sz="2000" dirty="0">
              <a:cs typeface="Times New Roman"/>
            </a:endParaRPr>
          </a:p>
          <a:p>
            <a:pPr lvl="1">
              <a:buFont typeface="Arial" panose="020B0604020202020204" pitchFamily="34" charset="0"/>
              <a:buChar char="•"/>
            </a:pPr>
            <a:r>
              <a:rPr lang="en-US" sz="1800" dirty="0"/>
              <a:t>Reusing Trigger frame with exiting types (modifications are needed, e.g., needs to know at least the purpose of the ICF).</a:t>
            </a:r>
            <a:endParaRPr lang="en-US" sz="1800" dirty="0">
              <a:cs typeface="Times New Roman"/>
            </a:endParaRPr>
          </a:p>
          <a:p>
            <a:pPr lvl="1">
              <a:buFont typeface="Arial" panose="020B0604020202020204" pitchFamily="34" charset="0"/>
              <a:buChar char="•"/>
            </a:pPr>
            <a:r>
              <a:rPr lang="en-US" sz="1800" dirty="0"/>
              <a:t>Reusing Trigger frame with a new type. </a:t>
            </a:r>
            <a:endParaRPr lang="en-US" sz="1800" dirty="0">
              <a:cs typeface="Times New Roman"/>
            </a:endParaRPr>
          </a:p>
          <a:p>
            <a:pPr lvl="1">
              <a:buFont typeface="Arial" panose="020B0604020202020204" pitchFamily="34" charset="0"/>
              <a:buChar char="•"/>
            </a:pPr>
            <a:r>
              <a:rPr lang="en-US" sz="1800" dirty="0"/>
              <a:t>A new frame.</a:t>
            </a:r>
            <a:endParaRPr lang="en-US" sz="1800" dirty="0">
              <a:cs typeface="Times New Roman"/>
            </a:endParaRPr>
          </a:p>
          <a:p>
            <a:pPr>
              <a:buFont typeface="Arial" panose="020B0604020202020204" pitchFamily="34" charset="0"/>
              <a:buChar char="•"/>
            </a:pPr>
            <a:endParaRPr lang="en-US" sz="2000" dirty="0"/>
          </a:p>
        </p:txBody>
      </p:sp>
      <p:sp>
        <p:nvSpPr>
          <p:cNvPr id="5" name="Slide Number Placeholder 4"/>
          <p:cNvSpPr>
            <a:spLocks noGrp="1"/>
          </p:cNvSpPr>
          <p:nvPr>
            <p:ph type="sldNum" idx="12"/>
          </p:nvPr>
        </p:nvSpPr>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9</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5964296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6" ma:contentTypeDescription="Create a new document." ma:contentTypeScope="" ma:versionID="76e2be82e288be82d0fae787eb7cd8b1">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e5bc066e7032ff1073eec4f53cc69559"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Props1.xml><?xml version="1.0" encoding="utf-8"?>
<ds:datastoreItem xmlns:ds="http://schemas.openxmlformats.org/officeDocument/2006/customXml" ds:itemID="{BA77E55D-D0AE-4F08-9090-3A3B25BD06BC}">
  <ds:schemaRefs>
    <ds:schemaRef ds:uri="http://schemas.microsoft.com/sharepoint/v3/contenttype/forms"/>
  </ds:schemaRefs>
</ds:datastoreItem>
</file>

<file path=customXml/itemProps2.xml><?xml version="1.0" encoding="utf-8"?>
<ds:datastoreItem xmlns:ds="http://schemas.openxmlformats.org/officeDocument/2006/customXml" ds:itemID="{636B4859-F389-4A9E-B747-E189A2AA228F}">
  <ds:schemaRefs>
    <ds:schemaRef ds:uri="9dae37dc-1963-4192-976e-711db4d08a86"/>
    <ds:schemaRef ds:uri="e3424205-c870-41b8-8c6f-b833c5b04d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9A50B9-F81E-4C5E-A703-B3A815EC4651}">
  <ds:schemaRefs>
    <ds:schemaRef ds:uri="http://www.w3.org/XML/1998/namespace"/>
    <ds:schemaRef ds:uri="e3424205-c870-41b8-8c6f-b833c5b04d9f"/>
    <ds:schemaRef ds:uri="http://schemas.openxmlformats.org/package/2006/metadata/core-properties"/>
    <ds:schemaRef ds:uri="http://schemas.microsoft.com/office/2006/documentManagement/types"/>
    <ds:schemaRef ds:uri="http://purl.org/dc/dcmitype/"/>
    <ds:schemaRef ds:uri="9dae37dc-1963-4192-976e-711db4d08a86"/>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1987</TotalTime>
  <Words>1751</Words>
  <Application>Microsoft Office PowerPoint</Application>
  <PresentationFormat>Widescreen</PresentationFormat>
  <Paragraphs>272</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Office Theme</vt:lpstr>
      <vt:lpstr>Document</vt:lpstr>
      <vt:lpstr>Considerations of A Unified Initial Control Frame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rTWT and Multiple AP Operations</dc:title>
  <dc:creator>Hanqing Lou</dc:creator>
  <cp:lastModifiedBy>Hanqing</cp:lastModifiedBy>
  <cp:revision>3</cp:revision>
  <dcterms:created xsi:type="dcterms:W3CDTF">2020-08-27T19:32:30Z</dcterms:created>
  <dcterms:modified xsi:type="dcterms:W3CDTF">2024-07-17T16:23:36Z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y fmtid="{D5CDD505-2E9C-101B-9397-08002B2CF9AE}" pid="3" name="MSIP_Label_4d2f777e-4347-4fc6-823a-b44ab313546a_Enabled">
    <vt:lpwstr>true</vt:lpwstr>
  </property>
  <property fmtid="{D5CDD505-2E9C-101B-9397-08002B2CF9AE}" pid="4" name="MSIP_Label_4d2f777e-4347-4fc6-823a-b44ab313546a_SetDate">
    <vt:lpwstr>2024-06-07T21:36:27Z</vt:lpwstr>
  </property>
  <property fmtid="{D5CDD505-2E9C-101B-9397-08002B2CF9AE}" pid="5" name="MSIP_Label_4d2f777e-4347-4fc6-823a-b44ab313546a_Method">
    <vt:lpwstr>Standard</vt:lpwstr>
  </property>
  <property fmtid="{D5CDD505-2E9C-101B-9397-08002B2CF9AE}" pid="6" name="MSIP_Label_4d2f777e-4347-4fc6-823a-b44ab313546a_Name">
    <vt:lpwstr>Non-Public</vt:lpwstr>
  </property>
  <property fmtid="{D5CDD505-2E9C-101B-9397-08002B2CF9AE}" pid="7" name="MSIP_Label_4d2f777e-4347-4fc6-823a-b44ab313546a_SiteId">
    <vt:lpwstr>e351b779-f6d5-4e50-8568-80e922d180ae</vt:lpwstr>
  </property>
  <property fmtid="{D5CDD505-2E9C-101B-9397-08002B2CF9AE}" pid="8" name="MSIP_Label_4d2f777e-4347-4fc6-823a-b44ab313546a_ActionId">
    <vt:lpwstr>30d115eb-ae8a-4cab-9453-1234c9340db2</vt:lpwstr>
  </property>
  <property fmtid="{D5CDD505-2E9C-101B-9397-08002B2CF9AE}" pid="9" name="MSIP_Label_4d2f777e-4347-4fc6-823a-b44ab313546a_ContentBits">
    <vt:lpwstr>0</vt:lpwstr>
  </property>
  <property fmtid="{D5CDD505-2E9C-101B-9397-08002B2CF9AE}" pid="10" name="MediaServiceImageTags">
    <vt:lpwstr/>
  </property>
</Properties>
</file>