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7" r:id="rId4"/>
    <p:sldId id="297" r:id="rId5"/>
    <p:sldId id="324" r:id="rId6"/>
    <p:sldId id="307" r:id="rId7"/>
    <p:sldId id="325" r:id="rId8"/>
    <p:sldId id="322" r:id="rId9"/>
    <p:sldId id="335" r:id="rId10"/>
    <p:sldId id="336" r:id="rId11"/>
    <p:sldId id="312" r:id="rId12"/>
    <p:sldId id="329" r:id="rId13"/>
    <p:sldId id="303" r:id="rId14"/>
    <p:sldId id="315" r:id="rId15"/>
    <p:sldId id="338" r:id="rId16"/>
    <p:sldId id="317" r:id="rId17"/>
    <p:sldId id="282" r:id="rId18"/>
    <p:sldId id="300" r:id="rId19"/>
    <p:sldId id="268" r:id="rId20"/>
    <p:sldId id="278" r:id="rId21"/>
    <p:sldId id="326" r:id="rId22"/>
    <p:sldId id="327" r:id="rId23"/>
    <p:sldId id="328" r:id="rId24"/>
    <p:sldId id="279" r:id="rId25"/>
    <p:sldId id="320" r:id="rId26"/>
    <p:sldId id="323" r:id="rId27"/>
    <p:sldId id="334" r:id="rId28"/>
    <p:sldId id="33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889E-437D-4581-A1B4-C5204A5C5895}" v="1" dt="2024-01-13T17:54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794" autoAdjust="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Tian" userId="e397d4e6-4b2d-47c1-b080-befae643805b" providerId="ADAL" clId="{A837889E-437D-4581-A1B4-C5204A5C5895}"/>
    <pc:docChg chg="custSel modSld">
      <pc:chgData name="Bin Tian" userId="e397d4e6-4b2d-47c1-b080-befae643805b" providerId="ADAL" clId="{A837889E-437D-4581-A1B4-C5204A5C5895}" dt="2024-01-13T18:04:34.893" v="1252" actId="20577"/>
      <pc:docMkLst>
        <pc:docMk/>
      </pc:docMkLst>
      <pc:sldChg chg="modSp mod">
        <pc:chgData name="Bin Tian" userId="e397d4e6-4b2d-47c1-b080-befae643805b" providerId="ADAL" clId="{A837889E-437D-4581-A1B4-C5204A5C5895}" dt="2024-01-13T17:49:31.305" v="188" actId="20577"/>
        <pc:sldMkLst>
          <pc:docMk/>
          <pc:sldMk cId="1740089891" sldId="257"/>
        </pc:sldMkLst>
        <pc:spChg chg="mod">
          <ac:chgData name="Bin Tian" userId="e397d4e6-4b2d-47c1-b080-befae643805b" providerId="ADAL" clId="{A837889E-437D-4581-A1B4-C5204A5C5895}" dt="2024-01-13T17:49:31.305" v="188" actId="20577"/>
          <ac:spMkLst>
            <pc:docMk/>
            <pc:sldMk cId="1740089891" sldId="257"/>
            <ac:spMk id="3" creationId="{A331C490-876C-C46B-96D3-AFCCE207568E}"/>
          </ac:spMkLst>
        </pc:spChg>
      </pc:sldChg>
      <pc:sldChg chg="modSp mod">
        <pc:chgData name="Bin Tian" userId="e397d4e6-4b2d-47c1-b080-befae643805b" providerId="ADAL" clId="{A837889E-437D-4581-A1B4-C5204A5C5895}" dt="2024-01-13T17:47:36.958" v="24" actId="20577"/>
        <pc:sldMkLst>
          <pc:docMk/>
          <pc:sldMk cId="176326486" sldId="268"/>
        </pc:sldMkLst>
        <pc:spChg chg="mod">
          <ac:chgData name="Bin Tian" userId="e397d4e6-4b2d-47c1-b080-befae643805b" providerId="ADAL" clId="{A837889E-437D-4581-A1B4-C5204A5C5895}" dt="2024-01-13T17:47:36.958" v="24" actId="20577"/>
          <ac:spMkLst>
            <pc:docMk/>
            <pc:sldMk cId="176326486" sldId="268"/>
            <ac:spMk id="3" creationId="{7EB1CDE4-2D78-B47F-7DD7-4E3C47A70C5D}"/>
          </ac:spMkLst>
        </pc:spChg>
      </pc:sldChg>
      <pc:sldChg chg="modSp mod">
        <pc:chgData name="Bin Tian" userId="e397d4e6-4b2d-47c1-b080-befae643805b" providerId="ADAL" clId="{A837889E-437D-4581-A1B4-C5204A5C5895}" dt="2024-01-13T18:04:34.893" v="1252" actId="20577"/>
        <pc:sldMkLst>
          <pc:docMk/>
          <pc:sldMk cId="228479804" sldId="272"/>
        </pc:sldMkLst>
        <pc:spChg chg="mod">
          <ac:chgData name="Bin Tian" userId="e397d4e6-4b2d-47c1-b080-befae643805b" providerId="ADAL" clId="{A837889E-437D-4581-A1B4-C5204A5C5895}" dt="2024-01-13T18:04:34.893" v="1252" actId="20577"/>
          <ac:spMkLst>
            <pc:docMk/>
            <pc:sldMk cId="228479804" sldId="272"/>
            <ac:spMk id="3" creationId="{D8EA0E12-6EC2-90DF-2C8D-DE089496A2AC}"/>
          </ac:spMkLst>
        </pc:spChg>
      </pc:sldChg>
      <pc:sldChg chg="modSp mod">
        <pc:chgData name="Bin Tian" userId="e397d4e6-4b2d-47c1-b080-befae643805b" providerId="ADAL" clId="{A837889E-437D-4581-A1B4-C5204A5C5895}" dt="2024-01-13T17:54:03.142" v="410" actId="20577"/>
        <pc:sldMkLst>
          <pc:docMk/>
          <pc:sldMk cId="3067817810" sldId="279"/>
        </pc:sldMkLst>
        <pc:spChg chg="mod">
          <ac:chgData name="Bin Tian" userId="e397d4e6-4b2d-47c1-b080-befae643805b" providerId="ADAL" clId="{A837889E-437D-4581-A1B4-C5204A5C5895}" dt="2024-01-13T17:52:42.600" v="282" actId="20577"/>
          <ac:spMkLst>
            <pc:docMk/>
            <pc:sldMk cId="3067817810" sldId="279"/>
            <ac:spMk id="2" creationId="{248467FB-A46E-2768-8EF0-622BE04E8986}"/>
          </ac:spMkLst>
        </pc:spChg>
        <pc:spChg chg="mod">
          <ac:chgData name="Bin Tian" userId="e397d4e6-4b2d-47c1-b080-befae643805b" providerId="ADAL" clId="{A837889E-437D-4581-A1B4-C5204A5C5895}" dt="2024-01-13T17:54:03.142" v="410" actId="20577"/>
          <ac:spMkLst>
            <pc:docMk/>
            <pc:sldMk cId="3067817810" sldId="279"/>
            <ac:spMk id="3" creationId="{9F6DA6C3-EED7-BDC7-DC30-9DD54D1D753A}"/>
          </ac:spMkLst>
        </pc:spChg>
        <pc:picChg chg="mod">
          <ac:chgData name="Bin Tian" userId="e397d4e6-4b2d-47c1-b080-befae643805b" providerId="ADAL" clId="{A837889E-437D-4581-A1B4-C5204A5C5895}" dt="2024-01-13T17:53:11.768" v="331" actId="1076"/>
          <ac:picMkLst>
            <pc:docMk/>
            <pc:sldMk cId="3067817810" sldId="279"/>
            <ac:picMk id="10" creationId="{340F9AD7-7EBC-340A-F639-9B0DDDEB3243}"/>
          </ac:picMkLst>
        </pc:picChg>
      </pc:sldChg>
      <pc:sldChg chg="modSp mod">
        <pc:chgData name="Bin Tian" userId="e397d4e6-4b2d-47c1-b080-befae643805b" providerId="ADAL" clId="{A837889E-437D-4581-A1B4-C5204A5C5895}" dt="2024-01-13T17:50:37.066" v="223" actId="20577"/>
        <pc:sldMkLst>
          <pc:docMk/>
          <pc:sldMk cId="2008363986" sldId="320"/>
        </pc:sldMkLst>
        <pc:spChg chg="mod">
          <ac:chgData name="Bin Tian" userId="e397d4e6-4b2d-47c1-b080-befae643805b" providerId="ADAL" clId="{A837889E-437D-4581-A1B4-C5204A5C5895}" dt="2024-01-13T17:50:37.066" v="223" actId="20577"/>
          <ac:spMkLst>
            <pc:docMk/>
            <pc:sldMk cId="2008363986" sldId="320"/>
            <ac:spMk id="2" creationId="{C696AC49-37AC-B7F6-3923-86AD1098BD9D}"/>
          </ac:spMkLst>
        </pc:spChg>
      </pc:sldChg>
      <pc:sldChg chg="modSp mod">
        <pc:chgData name="Bin Tian" userId="e397d4e6-4b2d-47c1-b080-befae643805b" providerId="ADAL" clId="{A837889E-437D-4581-A1B4-C5204A5C5895}" dt="2024-01-13T17:50:47.327" v="242" actId="20577"/>
        <pc:sldMkLst>
          <pc:docMk/>
          <pc:sldMk cId="3737237334" sldId="323"/>
        </pc:sldMkLst>
        <pc:spChg chg="mod">
          <ac:chgData name="Bin Tian" userId="e397d4e6-4b2d-47c1-b080-befae643805b" providerId="ADAL" clId="{A837889E-437D-4581-A1B4-C5204A5C5895}" dt="2024-01-13T17:50:47.327" v="242" actId="20577"/>
          <ac:spMkLst>
            <pc:docMk/>
            <pc:sldMk cId="3737237334" sldId="323"/>
            <ac:spMk id="2" creationId="{C696AC49-37AC-B7F6-3923-86AD1098B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4"/>
            <a:ext cx="777081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 b="0"/>
            </a:lvl1pPr>
            <a:lvl2pPr marL="800113" indent="-342900">
              <a:buFont typeface="Arial" panose="020B0604020202020204" pitchFamily="34" charset="0"/>
              <a:buChar char="•"/>
              <a:defRPr sz="2000" b="0"/>
            </a:lvl2pPr>
            <a:lvl3pPr marL="1200183" indent="-285758">
              <a:buFont typeface="Arial" panose="020B0604020202020204" pitchFamily="34" charset="0"/>
              <a:buChar char="•"/>
              <a:defRPr sz="1600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CFFB19-7EB9-1B99-27DD-680663CB37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802.11-24/0498r2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 Chen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</a:t>
            </a:r>
            <a:fld id="{93823DB3-BAA4-4F4A-B4B3-ED9ABE70E976}" type="slidenum"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Unequal Modulation in MIMO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TxBF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11bn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GB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2024-03-09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3857"/>
              </p:ext>
            </p:extLst>
          </p:nvPr>
        </p:nvGraphicFramePr>
        <p:xfrm>
          <a:off x="1015637" y="2455000"/>
          <a:ext cx="7177384" cy="1580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 Chen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svverman@qti.qualcomm.com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Akansh Jain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akanjain@qti.qualcomm.com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985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1AE7-84DC-9A3C-7B12-A2BAC47154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340D4-5AB4-D15A-C326-802E1C5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7" y="24840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AAF349-2089-A17F-69A7-DC57E3E214A6}"/>
              </a:ext>
            </a:extLst>
          </p:cNvPr>
          <p:cNvSpPr txBox="1">
            <a:spLocks/>
          </p:cNvSpPr>
          <p:nvPr/>
        </p:nvSpPr>
        <p:spPr bwMode="auto">
          <a:xfrm>
            <a:off x="685800" y="1990172"/>
            <a:ext cx="7770814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For 2ss, use 2 patterns, (QAM/QAM-1) and (QAM/QAM-2)</a:t>
            </a:r>
          </a:p>
          <a:p>
            <a:r>
              <a:rPr lang="en-US" sz="2000" kern="0" dirty="0"/>
              <a:t>For 3ss</a:t>
            </a:r>
          </a:p>
          <a:p>
            <a:pPr lvl="1"/>
            <a:r>
              <a:rPr lang="en-US" sz="1600" kern="0" dirty="0"/>
              <a:t>The last 2ss use 2ss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 or 1 QAM higher</a:t>
            </a:r>
          </a:p>
          <a:p>
            <a:r>
              <a:rPr lang="en-US" sz="2000" kern="0" dirty="0"/>
              <a:t>For 4ss</a:t>
            </a:r>
          </a:p>
          <a:p>
            <a:pPr lvl="1"/>
            <a:r>
              <a:rPr lang="en-US" sz="1600" kern="0" dirty="0"/>
              <a:t>The last 3ss use 3ss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</a:t>
            </a:r>
          </a:p>
          <a:p>
            <a:endParaRPr lang="en-US" sz="2000" kern="0" dirty="0"/>
          </a:p>
          <a:p>
            <a:r>
              <a:rPr lang="en-US" sz="2000" kern="0" dirty="0"/>
              <a:t>Summary of design in the table</a:t>
            </a:r>
          </a:p>
          <a:p>
            <a:pPr lvl="1"/>
            <a:r>
              <a:rPr lang="en-US" sz="1600" dirty="0"/>
              <a:t>There are </a:t>
            </a:r>
            <a:r>
              <a:rPr lang="en-US" sz="1600" kern="0" dirty="0"/>
              <a:t>7 QAM levels </a:t>
            </a:r>
            <a:r>
              <a:rPr lang="en-US" sz="1600" dirty="0"/>
              <a:t>from BPSK to 4kQAM</a:t>
            </a:r>
          </a:p>
          <a:p>
            <a:pPr lvl="1"/>
            <a:r>
              <a:rPr lang="en-US" sz="1600" kern="0" dirty="0"/>
              <a:t>“QAM” is the QAM level of 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</a:t>
            </a:r>
          </a:p>
          <a:p>
            <a:pPr lvl="1"/>
            <a:r>
              <a:rPr lang="en-US" sz="1600" kern="0" dirty="0"/>
              <a:t>“QAM-x” denotes x level down from “</a:t>
            </a:r>
            <a:r>
              <a:rPr lang="en-US" sz="1600" kern="0"/>
              <a:t>QAM”</a:t>
            </a:r>
          </a:p>
          <a:p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11D14-7EED-1D05-C76E-74BC9BBB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for Up to 2 QAM Difference and 3 Patterns Per </a:t>
            </a:r>
            <a:r>
              <a:rPr lang="en-US" dirty="0" err="1"/>
              <a:t>Nss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0C4BE-BE4E-861A-58C3-1541DB0B5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3034"/>
              </p:ext>
            </p:extLst>
          </p:nvPr>
        </p:nvGraphicFramePr>
        <p:xfrm>
          <a:off x="5561394" y="4331843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9AE7-484D-6DBF-B1C1-877747245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6154-6379-3EC5-A5C9-D58DD06ADF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A60A-7E35-E879-A97D-FA43BF66DD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436"/>
            <a:ext cx="7770814" cy="4113213"/>
          </a:xfrm>
        </p:spPr>
        <p:txBody>
          <a:bodyPr/>
          <a:lstStyle/>
          <a:p>
            <a:r>
              <a:rPr lang="en-US" sz="2000" dirty="0"/>
              <a:t>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r>
              <a:rPr lang="en-US" sz="1600" dirty="0"/>
              <a:t> &amp; </a:t>
            </a:r>
            <a:r>
              <a:rPr lang="en-US" sz="1600" dirty="0" err="1"/>
              <a:t>BLoS</a:t>
            </a:r>
            <a:endParaRPr lang="en-US" sz="1600" dirty="0"/>
          </a:p>
          <a:p>
            <a:pPr lvl="1"/>
            <a:r>
              <a:rPr lang="en-US" sz="1600" dirty="0"/>
              <a:t>Tx BF for 2x2 with 1ss or 2ss, 3x3 with 2ss or 3ss, 4x4 with 3ss or 4ss</a:t>
            </a:r>
          </a:p>
          <a:p>
            <a:pPr lvl="2"/>
            <a:r>
              <a:rPr lang="en-US" sz="1200" dirty="0"/>
              <a:t>Eigen mode SINRs assumed to be in non-increasing order</a:t>
            </a:r>
          </a:p>
          <a:p>
            <a:pPr lvl="2"/>
            <a:r>
              <a:rPr lang="en-US" sz="1200" dirty="0"/>
              <a:t>Equal power allocation to all spatial streams</a:t>
            </a:r>
          </a:p>
          <a:p>
            <a:pPr lvl="1"/>
            <a:r>
              <a:rPr lang="en-US" sz="1600" dirty="0"/>
              <a:t>Genie per channel rate adaptation in choice of MCS and </a:t>
            </a:r>
            <a:r>
              <a:rPr lang="en-US" sz="1600" dirty="0" err="1"/>
              <a:t>Nss</a:t>
            </a:r>
            <a:endParaRPr lang="en-US" sz="16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Different schemes being compared</a:t>
            </a:r>
          </a:p>
          <a:p>
            <a:pPr lvl="2"/>
            <a:r>
              <a:rPr lang="en-US" sz="1200" dirty="0"/>
              <a:t>Equal MCS with existing MCS</a:t>
            </a:r>
          </a:p>
          <a:p>
            <a:pPr lvl="2"/>
            <a:r>
              <a:rPr lang="en-US" sz="1200" dirty="0"/>
              <a:t>2ss-optimum unequal QAM (any QAM combination for a code rate)</a:t>
            </a:r>
          </a:p>
          <a:p>
            <a:pPr lvl="2"/>
            <a:r>
              <a:rPr lang="en-US" sz="1200" dirty="0" err="1"/>
              <a:t>Nss-pUEQM</a:t>
            </a:r>
            <a:r>
              <a:rPr lang="en-US" sz="1200" dirty="0"/>
              <a:t> (Proposed unequal QAM with the selected patterns for </a:t>
            </a:r>
            <a:r>
              <a:rPr lang="en-US" sz="1200" dirty="0" err="1"/>
              <a:t>Nss</a:t>
            </a:r>
            <a:r>
              <a:rPr lang="en-US" sz="1200" dirty="0"/>
              <a:t> in slide 11, where </a:t>
            </a:r>
            <a:r>
              <a:rPr lang="en-US" sz="1200" dirty="0" err="1"/>
              <a:t>Nss</a:t>
            </a:r>
            <a:r>
              <a:rPr lang="en-US" sz="1200" dirty="0"/>
              <a:t>=2, 3, 4)</a:t>
            </a:r>
          </a:p>
          <a:p>
            <a:pPr lvl="1"/>
            <a:r>
              <a:rPr lang="en-US" sz="1600" dirty="0"/>
              <a:t>All spatial streams use MCS in a particular set according to legend and share same code rate</a:t>
            </a:r>
          </a:p>
          <a:p>
            <a:pPr lvl="3"/>
            <a:r>
              <a:rPr lang="en-US" sz="1200" dirty="0"/>
              <a:t>Any MCS</a:t>
            </a:r>
          </a:p>
          <a:p>
            <a:pPr lvl="3"/>
            <a:r>
              <a:rPr lang="en-US" sz="1200" dirty="0"/>
              <a:t>Existing MCS (existing MCS from MCS0-11)</a:t>
            </a:r>
          </a:p>
          <a:p>
            <a:pPr lvl="3"/>
            <a:r>
              <a:rPr lang="en-US" sz="1200" dirty="0" err="1"/>
              <a:t>Existing+new</a:t>
            </a:r>
            <a:r>
              <a:rPr lang="en-US" sz="1200" dirty="0"/>
              <a:t> MCS (MCS0-11 and the recommended 4 new MCS in slide 8)</a:t>
            </a:r>
          </a:p>
          <a:p>
            <a:pPr lvl="2"/>
            <a:r>
              <a:rPr lang="en-US" sz="1200" dirty="0"/>
              <a:t>In 2ss-optimum unequal QAM, MCS is omitted in legend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with 1ss &amp; 2ss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BB58-92AC-4FF7-0462-F955874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With the 4 proposed new MCS, 2ss unequal QAM with 2 patterns </a:t>
            </a:r>
            <a:r>
              <a:rPr lang="en-US" sz="2000" dirty="0"/>
              <a:t>performs just slightly worse than 2ss optimum unequal QAM</a:t>
            </a:r>
          </a:p>
          <a:p>
            <a:pPr lvl="1"/>
            <a:r>
              <a:rPr lang="en-US" sz="1600" dirty="0"/>
              <a:t>Improves over existing MCS only in large range of SNR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CECE-8757-344D-E8A7-5C5CE5C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7" y="3001964"/>
            <a:ext cx="4661329" cy="3495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C9A5C-E53B-772E-F496-F62095B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6" y="3015995"/>
            <a:ext cx="4667264" cy="3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with 2ss &amp; 3ss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slightly im</a:t>
            </a:r>
            <a:r>
              <a:rPr lang="en-US" sz="2000" dirty="0"/>
              <a:t>prove over unequal QAM with existing MCS in operating SNR region for 3ss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37789A-BB89-D019-EEA3-AC6EAED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15257"/>
            <a:ext cx="4658316" cy="349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7CD1E3-0C72-0207-8AEC-E211A43C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0" y="3015258"/>
            <a:ext cx="4658317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with 3ss &amp; 4ss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805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im</a:t>
            </a:r>
            <a:r>
              <a:rPr lang="en-US" sz="2000" dirty="0"/>
              <a:t>prove over unequal QAM with existing MCS mainly in operating SNR region for 3ss but not in operating SNR region for 4ss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0ED1-84FC-4057-CCA1-D06256ED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017518"/>
            <a:ext cx="4661331" cy="349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40C404-2DCE-19C0-B8E9-E2FCCE54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9" y="3017516"/>
            <a:ext cx="4661330" cy="3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AED8-9C67-DFDE-5260-5976974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Our proposed unequal QAM design performs good with existing MCS and better in some SNR regions with the </a:t>
            </a:r>
            <a:r>
              <a:rPr lang="en-US" sz="2000" dirty="0"/>
              <a:t>additional 4 new MCSs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F2D21-8A07-D238-56CD-287C93D6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of Proposed Unequal QAM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54DD-9AE5-AD15-B996-60B0016AF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286F-0988-6A05-9249-7C9AD4E104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D639D-7E01-09B4-6D0C-8AF25A078B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6F65C-F69B-54B8-A8AC-E7C80039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847"/>
              </p:ext>
            </p:extLst>
          </p:nvPr>
        </p:nvGraphicFramePr>
        <p:xfrm>
          <a:off x="1140979" y="3108957"/>
          <a:ext cx="6222190" cy="30632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3964331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05656128"/>
                    </a:ext>
                  </a:extLst>
                </a:gridCol>
                <a:gridCol w="1745258">
                  <a:extLst>
                    <a:ext uri="{9D8B030D-6E8A-4147-A177-3AD203B41FA5}">
                      <a16:colId xmlns:a16="http://schemas.microsoft.com/office/drawing/2014/main" val="1950370972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2896350103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12344832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Design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39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patterns (QAM/QAM-1) &amp; (QAM/QAM-2)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169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3567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(QAM/QAM/QAM-1), (QAM/QAM/QAM-2) &amp; (QAM/QAM-1/QAM-2)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3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341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(QAM/QAM/QAM/QAM-1), (QAM/QAM/QAM/QAM-2) &amp; (QAM/QAM/QAM-1/QAM-2)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887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26C8-8287-04AB-983A-2859E1D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316-2A75-3BB4-0B3C-1B1657F8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76"/>
            <a:ext cx="7770814" cy="4343399"/>
          </a:xfrm>
        </p:spPr>
        <p:txBody>
          <a:bodyPr/>
          <a:lstStyle/>
          <a:p>
            <a:r>
              <a:rPr lang="en-US" sz="2000" dirty="0"/>
              <a:t>Proposed unequal modulation design for 2-4ss with up to 2 QAM difference between strongest and weakest streams and up to 3 QAM variation patterns for each </a:t>
            </a:r>
            <a:r>
              <a:rPr lang="en-US" sz="2000" dirty="0" err="1"/>
              <a:t>Nss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Analyzed unequal modulation </a:t>
            </a:r>
            <a:r>
              <a:rPr lang="en-US" sz="2000" dirty="0" err="1"/>
              <a:t>RvR</a:t>
            </a:r>
            <a:r>
              <a:rPr lang="en-US" sz="2000" dirty="0"/>
              <a:t> gain</a:t>
            </a:r>
          </a:p>
          <a:p>
            <a:pPr lvl="1"/>
            <a:r>
              <a:rPr lang="en-US" sz="1600" dirty="0"/>
              <a:t>Majority of unequal modulation gain comes from matching modulation to SINRs of different spatial streams</a:t>
            </a:r>
          </a:p>
          <a:p>
            <a:pPr lvl="1"/>
            <a:r>
              <a:rPr lang="en-US" sz="1600" dirty="0"/>
              <a:t>Adding new MCS could further improve goodput</a:t>
            </a:r>
          </a:p>
          <a:p>
            <a:endParaRPr lang="en-US" sz="2000" dirty="0"/>
          </a:p>
          <a:p>
            <a:r>
              <a:rPr lang="en-US" sz="2000" dirty="0"/>
              <a:t>Proposed new MCS that provide substantial gain in 1ss scenarios and unequal modulation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C2C0-D852-3FB5-FE56-A0C590621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0CA-C286-703F-8A99-51E3E0CDF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511E3-15A0-5787-B659-1F80CCC895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 you agree to add the following text to 11bn SFD? </a:t>
            </a:r>
          </a:p>
          <a:p>
            <a:pPr lvl="1"/>
            <a:r>
              <a:rPr lang="en-US" dirty="0"/>
              <a:t>UEQM QAM combination for </a:t>
            </a:r>
            <a:r>
              <a:rPr lang="en-US" dirty="0" err="1"/>
              <a:t>Nss</a:t>
            </a:r>
            <a:r>
              <a:rPr lang="en-US" dirty="0"/>
              <a:t>=3 is limited to three as:</a:t>
            </a:r>
          </a:p>
          <a:p>
            <a:pPr lvl="2"/>
            <a:r>
              <a:rPr lang="en-US" dirty="0"/>
              <a:t>[M, M, M-1]</a:t>
            </a:r>
          </a:p>
          <a:p>
            <a:pPr lvl="2"/>
            <a:r>
              <a:rPr lang="en-US" dirty="0"/>
              <a:t>[M, M, M-2]</a:t>
            </a:r>
          </a:p>
          <a:p>
            <a:pPr lvl="2"/>
            <a:r>
              <a:rPr lang="en-US" dirty="0"/>
              <a:t>[M, M-1, M-2]</a:t>
            </a:r>
          </a:p>
          <a:p>
            <a:pPr lvl="2"/>
            <a:r>
              <a:rPr lang="en-US" dirty="0"/>
              <a:t>Note:</a:t>
            </a:r>
          </a:p>
          <a:p>
            <a:pPr lvl="3"/>
            <a:r>
              <a:rPr lang="en-US" dirty="0"/>
              <a:t>M is the modulation order index</a:t>
            </a:r>
          </a:p>
          <a:p>
            <a:pPr lvl="3"/>
            <a:r>
              <a:rPr lang="en-US" dirty="0"/>
              <a:t>M-1 refers to the modulation that is one order lower than M</a:t>
            </a:r>
          </a:p>
          <a:p>
            <a:pPr lvl="3"/>
            <a:r>
              <a:rPr lang="en-US" dirty="0"/>
              <a:t>M-2 refers to the modulation that is two orders lower than M</a:t>
            </a:r>
          </a:p>
          <a:p>
            <a:endParaRPr lang="en-US" dirty="0"/>
          </a:p>
          <a:p>
            <a:r>
              <a:rPr lang="en-US" dirty="0"/>
              <a:t>Y/N/A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4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DE7-4EAB-2DD4-3630-833F104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CDE4-2D78-B47F-7DD7-4E3C47A7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693819"/>
            <a:ext cx="777081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11-22/1930r0, Layered QoS and multi-layer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11-22/0060r2, </a:t>
            </a:r>
            <a:r>
              <a:rPr lang="en-US" altLang="zh-CN" sz="1800" dirty="0">
                <a:solidFill>
                  <a:schemeClr val="tx1"/>
                </a:solidFill>
              </a:rPr>
              <a:t>Layered QoS and multi-layer transmission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IEEE 802.11n-2009, IEEE Standard for Information technology-- Local and metropolitan area networks-- Specific requirements-- Part 11: Wireless LAN Medium Access Control (MAC)and Physical Layer (PHY) Specifications Amendment 5: Enhancements for Higher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11-24/0016r1, UHR MIMO </a:t>
            </a:r>
            <a:r>
              <a:rPr lang="en-US" sz="1800" dirty="0" err="1"/>
              <a:t>RvR</a:t>
            </a:r>
            <a:r>
              <a:rPr lang="en-US" sz="1800" dirty="0"/>
              <a:t> enhancement with unequal modulation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11-24/0113r1, Unequal Modulation in MIMO </a:t>
            </a:r>
            <a:r>
              <a:rPr lang="en-US" sz="1800" dirty="0" err="1"/>
              <a:t>TxBF</a:t>
            </a:r>
            <a:r>
              <a:rPr lang="en-US" sz="1800" dirty="0"/>
              <a:t> in 11bn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11-24/0117r1, Improved Tx Beamforming with UEQM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11-24/0176r1, Unequal Modulation over Spatial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11-24/0433r0, Analysis on UEQM and UEQ MCS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11-24/0438r0, UEQM Benefit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11-24/0439r0, UEQM evaluation and 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D01B3-DAC7-E104-DE3A-D8C60A4A68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117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335"/>
            <a:ext cx="7952874" cy="4113213"/>
          </a:xfrm>
        </p:spPr>
        <p:txBody>
          <a:bodyPr/>
          <a:lstStyle/>
          <a:p>
            <a:r>
              <a:rPr lang="en-US" sz="2000" dirty="0"/>
              <a:t>Two design flavors were considered to deal with the channel quality imbalance among the eigen modes in MIMO beamformed channel, </a:t>
            </a:r>
          </a:p>
          <a:p>
            <a:pPr lvl="1"/>
            <a:r>
              <a:rPr lang="en-US" sz="1600" dirty="0"/>
              <a:t>Unequal MCS among spatial streams [1-2, 8]</a:t>
            </a:r>
          </a:p>
          <a:p>
            <a:pPr lvl="1"/>
            <a:r>
              <a:rPr lang="en-US" sz="1600" dirty="0"/>
              <a:t>Unequal modulation with joint coding across streams [3-7, 9-10]</a:t>
            </a:r>
          </a:p>
          <a:p>
            <a:endParaRPr lang="en-US" sz="2000" dirty="0"/>
          </a:p>
          <a:p>
            <a:r>
              <a:rPr lang="en-US" sz="2000" dirty="0"/>
              <a:t>Unequal modulation is more promising than unequal MCS due to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Better performance [4]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It was shown in [4] that due to joint encoding among 2 spatial streams, unequal QAM outperformed unequal MCS after 1st stream SNR saturates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Lower implementation complexity [5, 8]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this presentation, we jointly discuss unequal QAM and new MCS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Quantify the contribution of each to the </a:t>
            </a:r>
            <a:r>
              <a:rPr lang="en-US" sz="1600" dirty="0" err="1">
                <a:solidFill>
                  <a:schemeClr val="tx1"/>
                </a:solidFill>
              </a:rPr>
              <a:t>RvR</a:t>
            </a:r>
            <a:r>
              <a:rPr lang="en-US" sz="1600" dirty="0">
                <a:solidFill>
                  <a:schemeClr val="tx1"/>
                </a:solidFill>
              </a:rPr>
              <a:t> improvement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Propose unequal QAM design and new MCS for 11bn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Alice Chen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6CE96-FDD5-8C74-0406-2359B58EF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4D17-A19A-1995-9510-7CAA5EA4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BBA-592E-9CC7-354B-58FF26C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979C-83F1-51DA-73A4-A3C5F3303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BE6B-2D3C-6C95-FE64-B08D655480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A3B43-A77D-1887-AE1B-5909D202B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7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414-221F-E725-8F3F-03FF2AA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059710"/>
            <a:ext cx="7872367" cy="4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111-ED5E-5F16-6D8B-7D3ACAD2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4" y="2040572"/>
            <a:ext cx="8052288" cy="4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18A9-E851-DC83-9A82-B3C4956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" y="1994392"/>
            <a:ext cx="8052992" cy="44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7FB-A46E-2768-8EF0-622BE04E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3" y="469901"/>
            <a:ext cx="7770814" cy="1065213"/>
          </a:xfrm>
        </p:spPr>
        <p:txBody>
          <a:bodyPr/>
          <a:lstStyle/>
          <a:p>
            <a:r>
              <a:rPr lang="en-US" dirty="0"/>
              <a:t>Per Stream SNR Gap in 2x2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A6C3-EED7-BDC7-DC30-9DD54D1D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335024"/>
            <a:ext cx="7770814" cy="4519696"/>
          </a:xfrm>
        </p:spPr>
        <p:txBody>
          <a:bodyPr/>
          <a:lstStyle/>
          <a:p>
            <a:r>
              <a:rPr lang="en-US" sz="1800" dirty="0"/>
              <a:t>Two eigen channels have median SNR gaps of 10.4dB in </a:t>
            </a:r>
            <a:r>
              <a:rPr lang="en-US" sz="1800" dirty="0" err="1"/>
              <a:t>DNLoS</a:t>
            </a:r>
            <a:r>
              <a:rPr lang="en-US" sz="1800" dirty="0"/>
              <a:t> and 11.5dB in </a:t>
            </a:r>
            <a:r>
              <a:rPr lang="en-US" sz="1800" dirty="0" err="1"/>
              <a:t>BLoS</a:t>
            </a:r>
            <a:endParaRPr lang="en-US" sz="1800" dirty="0"/>
          </a:p>
          <a:p>
            <a:r>
              <a:rPr lang="en-US" sz="1800" dirty="0"/>
              <a:t>Equal MCS in </a:t>
            </a:r>
            <a:r>
              <a:rPr lang="en-US" sz="1800" dirty="0" err="1"/>
              <a:t>TxBF</a:t>
            </a:r>
            <a:r>
              <a:rPr lang="en-US" sz="1800" dirty="0"/>
              <a:t> is not optimal</a:t>
            </a:r>
          </a:p>
          <a:p>
            <a:r>
              <a:rPr lang="en-US" sz="1800" dirty="0"/>
              <a:t>Per stream SNR gap for other antenna configurations are shown in 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8813-78C0-E24D-ECC4-50C82634E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236-C162-45BA-3E4C-B38AEA660E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F9AD7-7EBC-340A-F639-9B0DDDEB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3" y="250218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3C37-9DB2-D1DE-A148-8AF6C0C6A6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1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3x3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3x3, eigen channels also have larger SNR gaps</a:t>
            </a:r>
          </a:p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D17B-A8F8-67DF-F65C-D4A50C5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0" y="249015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3E0C-A9A2-0D29-4059-D2AEC68DF1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63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4x4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4x4, eigen channels also have larger SNR gaps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F2D19-A129-1502-469C-FA65AE09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2474916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9F36-038C-4935-C9A4-D57CC94FA1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3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Gaps in 3x3 Vs 4x4,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7F7B-EEEB-6D18-E636-8B9A488AD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A9356-E1EE-01A6-4AFB-687479C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2" y="2286633"/>
            <a:ext cx="5395090" cy="404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3562-B759-E91F-3806-62DCE0521152}"/>
              </a:ext>
            </a:extLst>
          </p:cNvPr>
          <p:cNvSpPr txBox="1"/>
          <p:nvPr/>
        </p:nvSpPr>
        <p:spPr>
          <a:xfrm>
            <a:off x="2912338" y="3858102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&gt;1dB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3740A3-8109-8BEF-513F-C47C101AC9A2}"/>
              </a:ext>
            </a:extLst>
          </p:cNvPr>
          <p:cNvCxnSpPr>
            <a:cxnSpLocks/>
          </p:cNvCxnSpPr>
          <p:nvPr/>
        </p:nvCxnSpPr>
        <p:spPr>
          <a:xfrm>
            <a:off x="3321104" y="4222009"/>
            <a:ext cx="535709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D3942-AFF8-FF1C-6BFD-B3BB61238F20}"/>
              </a:ext>
            </a:extLst>
          </p:cNvPr>
          <p:cNvCxnSpPr>
            <a:cxnSpLocks/>
          </p:cNvCxnSpPr>
          <p:nvPr/>
        </p:nvCxnSpPr>
        <p:spPr>
          <a:xfrm>
            <a:off x="4129285" y="4222009"/>
            <a:ext cx="1341526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F7184-A5DF-EAC6-E2BC-2C881B49CDC4}"/>
              </a:ext>
            </a:extLst>
          </p:cNvPr>
          <p:cNvSpPr txBox="1"/>
          <p:nvPr/>
        </p:nvSpPr>
        <p:spPr>
          <a:xfrm>
            <a:off x="4595665" y="3843231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~7dB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92088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i.i.d.</a:t>
            </a:r>
            <a:r>
              <a:rPr lang="en-US" sz="1800" dirty="0"/>
              <a:t> channels, see pretty good alignment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2CF6-341E-0840-5E98-FDF1F5A6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8" y="3320333"/>
            <a:ext cx="4206393" cy="315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CBD13-847A-25EB-2388-39F181E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16" y="3300983"/>
            <a:ext cx="4206393" cy="3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1419"/>
            <a:ext cx="7770814" cy="1065213"/>
          </a:xfrm>
        </p:spPr>
        <p:txBody>
          <a:bodyPr/>
          <a:lstStyle/>
          <a:p>
            <a:r>
              <a:rPr lang="en-US" dirty="0"/>
              <a:t>Unequal QAM And New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0E12-6EC2-90DF-2C8D-DE089496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866247"/>
            <a:ext cx="8057706" cy="4113213"/>
          </a:xfrm>
        </p:spPr>
        <p:txBody>
          <a:bodyPr/>
          <a:lstStyle/>
          <a:p>
            <a:r>
              <a:rPr lang="en-US" sz="2000" dirty="0"/>
              <a:t>Gain of unequal modulation comes from the following two sources</a:t>
            </a:r>
          </a:p>
          <a:p>
            <a:pPr lvl="2"/>
            <a:r>
              <a:rPr lang="en-US" sz="1400" dirty="0"/>
              <a:t>Providing intermediate data rates for the multi-stream case</a:t>
            </a:r>
          </a:p>
          <a:p>
            <a:pPr lvl="2"/>
            <a:r>
              <a:rPr lang="en-US" sz="1400" dirty="0"/>
              <a:t>Matching modulation to SINRs of different spatial streams</a:t>
            </a:r>
          </a:p>
          <a:p>
            <a:pPr lvl="1"/>
            <a:r>
              <a:rPr lang="en-US" sz="1600" dirty="0"/>
              <a:t>Need to understand how much of that gain comes from each of the two sources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jointly consider unequal QAM and adding new MCS</a:t>
            </a:r>
          </a:p>
          <a:p>
            <a:pPr lvl="1"/>
            <a:r>
              <a:rPr lang="en-US" sz="1600" dirty="0"/>
              <a:t>With existing MCS only, unequal QAM combinations for each code rate are limited and none for rate 2/3 </a:t>
            </a:r>
          </a:p>
          <a:p>
            <a:pPr lvl="1"/>
            <a:r>
              <a:rPr lang="en-US" sz="1600" dirty="0"/>
              <a:t>In [5], it was shown that with existing MCS only, unequal QAM harvest majority of gain. There is still room for </a:t>
            </a:r>
            <a:r>
              <a:rPr lang="en-US" sz="1600" dirty="0" err="1"/>
              <a:t>RvR</a:t>
            </a:r>
            <a:r>
              <a:rPr lang="en-US" sz="1600" dirty="0"/>
              <a:t> improvement if new MCS(s) may be added to the MCS set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45A9-D8D7-9336-591E-7399692E3F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A9095-5356-5CEF-9F82-80C5BDD56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61297"/>
              </p:ext>
            </p:extLst>
          </p:nvPr>
        </p:nvGraphicFramePr>
        <p:xfrm>
          <a:off x="5212009" y="4843272"/>
          <a:ext cx="3290325" cy="15658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828538390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414316710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09430341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912489997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892812144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4520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91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3513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563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7416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21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8587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392"/>
            <a:ext cx="7770814" cy="4464023"/>
          </a:xfrm>
        </p:spPr>
        <p:txBody>
          <a:bodyPr/>
          <a:lstStyle/>
          <a:p>
            <a:r>
              <a:rPr lang="en-US" sz="2000" dirty="0"/>
              <a:t>20MHz, 2x2x2ss</a:t>
            </a:r>
          </a:p>
          <a:p>
            <a:r>
              <a:rPr lang="en-US" sz="2000" dirty="0" err="1"/>
              <a:t>DNLoS</a:t>
            </a:r>
            <a:r>
              <a:rPr lang="en-US" sz="2000" dirty="0"/>
              <a:t> &amp; </a:t>
            </a:r>
            <a:r>
              <a:rPr lang="en-US" sz="2000" dirty="0" err="1"/>
              <a:t>BLoS</a:t>
            </a:r>
            <a:endParaRPr lang="en-US" sz="2000" dirty="0"/>
          </a:p>
          <a:p>
            <a:r>
              <a:rPr lang="en-US" sz="2000" dirty="0" err="1"/>
              <a:t>TxBF</a:t>
            </a:r>
            <a:r>
              <a:rPr lang="en-US" sz="2000" dirty="0"/>
              <a:t> (using SVD) with equal power allocation to all spatial streams</a:t>
            </a:r>
          </a:p>
          <a:p>
            <a:r>
              <a:rPr lang="en-US" sz="2000" dirty="0"/>
              <a:t>Linear receiver</a:t>
            </a:r>
          </a:p>
          <a:p>
            <a:r>
              <a:rPr lang="en-US" sz="2000" dirty="0"/>
              <a:t>Genie per channel rate adaptation</a:t>
            </a:r>
          </a:p>
          <a:p>
            <a:r>
              <a:rPr lang="en-US" sz="2000" dirty="0"/>
              <a:t>Candidate code rates: 1/2, 2/3, 3/4, 5/6</a:t>
            </a:r>
          </a:p>
          <a:p>
            <a:r>
              <a:rPr lang="en-US" sz="2000" dirty="0"/>
              <a:t>Candidate QAM: from BPSK to 1kQAM</a:t>
            </a:r>
          </a:p>
          <a:p>
            <a:r>
              <a:rPr lang="en-US" sz="2000" dirty="0"/>
              <a:t>Different schemes being compared</a:t>
            </a:r>
          </a:p>
          <a:p>
            <a:pPr lvl="1"/>
            <a:r>
              <a:rPr lang="en-US" sz="1600" dirty="0"/>
              <a:t>Equal MCS with existing MCS</a:t>
            </a:r>
          </a:p>
          <a:p>
            <a:pPr lvl="1"/>
            <a:r>
              <a:rPr lang="en-US" sz="1600" dirty="0"/>
              <a:t>Equal MCS with intermediate MCS (any code rate &amp; QAM)</a:t>
            </a:r>
          </a:p>
          <a:p>
            <a:pPr lvl="1"/>
            <a:r>
              <a:rPr lang="en-US" sz="1600" dirty="0"/>
              <a:t>Optimum Unequal QAM (any QAM combination for a code rate)</a:t>
            </a:r>
          </a:p>
          <a:p>
            <a:pPr lvl="1"/>
            <a:r>
              <a:rPr lang="en-US" sz="1600" dirty="0"/>
              <a:t>Unequal QAM with existing MCS (both streams use existing MCS from MCS0-11 and share same code rate)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D1725-9945-D090-C770-0D31FDD670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4"/>
            <a:ext cx="7770814" cy="1025540"/>
          </a:xfrm>
        </p:spPr>
        <p:txBody>
          <a:bodyPr/>
          <a:lstStyle/>
          <a:p>
            <a:r>
              <a:rPr lang="en-US" dirty="0"/>
              <a:t>Unequal QAM Vs Intermediate MCS 2x2x2ss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3664"/>
            <a:ext cx="7770814" cy="4594800"/>
          </a:xfrm>
        </p:spPr>
        <p:txBody>
          <a:bodyPr/>
          <a:lstStyle/>
          <a:p>
            <a:r>
              <a:rPr lang="en-US" sz="1600" dirty="0"/>
              <a:t>Compared to equal MCS with intermediate MCS, optimum unequal QAM has an additional gain (up to 1.1dB)</a:t>
            </a:r>
          </a:p>
          <a:p>
            <a:pPr lvl="1"/>
            <a:r>
              <a:rPr lang="en-US" sz="1200" dirty="0"/>
              <a:t>Gain comes from matching modulation to SINRs of different spatial streams</a:t>
            </a:r>
          </a:p>
          <a:p>
            <a:r>
              <a:rPr lang="en-US" sz="1600" dirty="0"/>
              <a:t>Unequal QAM brings significant gain (up to 2.2dB) over wide range of SNR </a:t>
            </a:r>
          </a:p>
          <a:p>
            <a:pPr lvl="1"/>
            <a:r>
              <a:rPr lang="en-US" sz="1200" dirty="0"/>
              <a:t>With existing MCS only, unequal QAM harvest majority of gain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3486-18FC-99B7-7046-4A20A082C0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39CF5-10FA-5928-66BD-EAAC3F7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209544"/>
            <a:ext cx="4420107" cy="3315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566DD-42E1-D0F3-E8E7-2D4D295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209544"/>
            <a:ext cx="442010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4209"/>
            <a:ext cx="7770814" cy="427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MCS may be useful in the following </a:t>
            </a:r>
            <a:r>
              <a:rPr lang="en-US" sz="2000" dirty="0">
                <a:ea typeface="Times New Roman" panose="02020603050405020304" pitchFamily="18" charset="0"/>
              </a:rPr>
              <a:t>to improve </a:t>
            </a:r>
            <a:r>
              <a:rPr lang="en-US" sz="2000" dirty="0" err="1">
                <a:ea typeface="Times New Roman" panose="02020603050405020304" pitchFamily="18" charset="0"/>
              </a:rPr>
              <a:t>RvR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1ss transmission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Times New Roman" panose="02020603050405020304" pitchFamily="18" charset="0"/>
              </a:rPr>
              <a:t>Unequal QAM in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MIMO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FFAA68-95A1-F6CE-2598-F63C4505F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98429"/>
              </p:ext>
            </p:extLst>
          </p:nvPr>
        </p:nvGraphicFramePr>
        <p:xfrm>
          <a:off x="5224581" y="2537120"/>
          <a:ext cx="3290325" cy="35711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296623548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35370011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097576616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91136044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958740738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Spectral efficiency</a:t>
                      </a: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7497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942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43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120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3294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231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7816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240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4794"/>
                  </a:ext>
                </a:extLst>
              </a:tr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22208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8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119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96318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13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344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4784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8624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7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9DED8-7297-EFCB-1614-469DFFB75764}"/>
              </a:ext>
            </a:extLst>
          </p:cNvPr>
          <p:cNvSpPr txBox="1">
            <a:spLocks/>
          </p:cNvSpPr>
          <p:nvPr/>
        </p:nvSpPr>
        <p:spPr bwMode="auto">
          <a:xfrm>
            <a:off x="692626" y="2574796"/>
            <a:ext cx="4473663" cy="3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/>
              <a:t>We use the following guidelines for introducing new MCS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that improve </a:t>
            </a:r>
            <a:r>
              <a:rPr lang="en-US" sz="1600" kern="0" dirty="0" err="1"/>
              <a:t>RvR</a:t>
            </a:r>
            <a:r>
              <a:rPr lang="en-US" sz="1600" kern="0" dirty="0"/>
              <a:t> in 1ss or unequal QAM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with SNR at 10% PER not very close to those of existing MCS to avoid rate adaptation difficulty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must have a different spectral efficiency compared to existing ones</a:t>
            </a:r>
          </a:p>
          <a:p>
            <a:r>
              <a:rPr lang="en-US" sz="2000" kern="0" dirty="0"/>
              <a:t>Define the MCS indices according to spectral efficiency non-decreasing order</a:t>
            </a:r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22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4"/>
            <a:ext cx="7770814" cy="4113213"/>
          </a:xfrm>
        </p:spPr>
        <p:txBody>
          <a:bodyPr/>
          <a:lstStyle/>
          <a:p>
            <a:r>
              <a:rPr lang="en-US" sz="2000" dirty="0"/>
              <a:t>1ss 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endParaRPr lang="en-US" sz="1600" dirty="0"/>
          </a:p>
          <a:p>
            <a:pPr lvl="1"/>
            <a:r>
              <a:rPr lang="en-US" sz="1600" dirty="0"/>
              <a:t>MIMO config</a:t>
            </a:r>
          </a:p>
          <a:p>
            <a:pPr lvl="2"/>
            <a:r>
              <a:rPr lang="en-US" sz="1200" dirty="0"/>
              <a:t>2x2x1ss </a:t>
            </a:r>
            <a:r>
              <a:rPr lang="en-US" sz="1200" dirty="0" err="1"/>
              <a:t>TxBF</a:t>
            </a:r>
            <a:endParaRPr lang="en-US" sz="1200" dirty="0"/>
          </a:p>
          <a:p>
            <a:pPr lvl="2"/>
            <a:r>
              <a:rPr lang="en-US" sz="1200" dirty="0"/>
              <a:t>2x2x1ss OL</a:t>
            </a:r>
          </a:p>
          <a:p>
            <a:pPr lvl="2"/>
            <a:r>
              <a:rPr lang="en-US" sz="1200" dirty="0"/>
              <a:t>4x2x1ss </a:t>
            </a:r>
            <a:r>
              <a:rPr lang="en-US" sz="1200" dirty="0" err="1"/>
              <a:t>TxBF</a:t>
            </a:r>
            <a:endParaRPr lang="en-US" sz="1100" dirty="0"/>
          </a:p>
          <a:p>
            <a:pPr lvl="1"/>
            <a:r>
              <a:rPr lang="en-US" sz="1600" dirty="0"/>
              <a:t>Equal MCS and equal power allocation to all spatial streams</a:t>
            </a:r>
          </a:p>
          <a:p>
            <a:pPr lvl="1"/>
            <a:r>
              <a:rPr lang="en-US" sz="1600" dirty="0"/>
              <a:t>Perfect CSI feedback in </a:t>
            </a:r>
            <a:r>
              <a:rPr lang="en-US" sz="1600" dirty="0" err="1"/>
              <a:t>TxBF</a:t>
            </a:r>
            <a:endParaRPr lang="en-US" sz="1600" dirty="0"/>
          </a:p>
          <a:p>
            <a:pPr lvl="1"/>
            <a:r>
              <a:rPr lang="en-US" sz="1600" dirty="0"/>
              <a:t>Ideal CHEST</a:t>
            </a:r>
            <a:endParaRPr lang="en-US" sz="18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SNR points are simulated with 1dB granularity</a:t>
            </a:r>
            <a:endParaRPr lang="en-US" sz="1800" dirty="0"/>
          </a:p>
          <a:p>
            <a:r>
              <a:rPr lang="en-US" sz="2000" dirty="0"/>
              <a:t>See later slides for the unequal QAM simulation with recommended new MCS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4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728BAF-64FF-9438-D377-2569731A10F6}"/>
              </a:ext>
            </a:extLst>
          </p:cNvPr>
          <p:cNvSpPr txBox="1">
            <a:spLocks/>
          </p:cNvSpPr>
          <p:nvPr/>
        </p:nvSpPr>
        <p:spPr bwMode="auto">
          <a:xfrm>
            <a:off x="682752" y="1740412"/>
            <a:ext cx="785958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Goodput plots are in Appendix</a:t>
            </a:r>
          </a:p>
          <a:p>
            <a:r>
              <a:rPr lang="en-US" sz="1800" kern="0" dirty="0"/>
              <a:t>Here we summarize the MCS that provide goodput gain in the tables</a:t>
            </a:r>
          </a:p>
          <a:p>
            <a:endParaRPr lang="en-US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2B11-75A6-4A1D-6DA7-9A30C8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5CF2-0DA5-64D4-ED05-76243DD5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464E-AB51-DBDD-BDF5-9582F54F08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FB53E-2D6F-9D19-5DD6-528A7F5262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0A141-2CD4-174E-BD3B-767E2A5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2807"/>
            <a:ext cx="3788665" cy="3474722"/>
          </a:xfrm>
        </p:spPr>
        <p:txBody>
          <a:bodyPr/>
          <a:lstStyle/>
          <a:p>
            <a:r>
              <a:rPr lang="en-US" sz="1800" dirty="0"/>
              <a:t>We recommend to adopt MCS1.1, MCS3.1, MCS4.2 and MCS7.</a:t>
            </a:r>
          </a:p>
          <a:p>
            <a:pPr lvl="1"/>
            <a:r>
              <a:rPr lang="en-US" sz="1400" dirty="0"/>
              <a:t>They are useful in 1ss scenarios</a:t>
            </a:r>
          </a:p>
          <a:p>
            <a:pPr lvl="1"/>
            <a:r>
              <a:rPr lang="en-US" sz="1400" dirty="0"/>
              <a:t>In subsequent slides, we show that these MCS are useful for unequal QAM as well</a:t>
            </a:r>
          </a:p>
          <a:p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02A1E-51C5-47A5-53F9-8DBA5278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8221"/>
              </p:ext>
            </p:extLst>
          </p:nvPr>
        </p:nvGraphicFramePr>
        <p:xfrm>
          <a:off x="4474465" y="2572746"/>
          <a:ext cx="4055740" cy="114558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116084495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973270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536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58774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62419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39401210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9823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70647"/>
                  </a:ext>
                </a:extLst>
              </a:tr>
              <a:tr h="160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060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873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9415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955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0ADF34-4B03-B530-8787-D17AF2A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3777"/>
              </p:ext>
            </p:extLst>
          </p:nvPr>
        </p:nvGraphicFramePr>
        <p:xfrm>
          <a:off x="4474465" y="371832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1845080659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3754556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863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220305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39361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99805685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OL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26395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320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3526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9476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6555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1851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67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DDDCB-90E9-E70C-C216-7FD2BEA4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49382"/>
              </p:ext>
            </p:extLst>
          </p:nvPr>
        </p:nvGraphicFramePr>
        <p:xfrm>
          <a:off x="4474465" y="505483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878194753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37630746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39405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546082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68550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15348319"/>
                    </a:ext>
                  </a:extLst>
                </a:gridCol>
              </a:tblGrid>
              <a:tr h="17529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4x2x1ss,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6039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43408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3734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75657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24588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9958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719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863BC0-F624-C163-75CE-6D2FA613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6507"/>
              </p:ext>
            </p:extLst>
          </p:nvPr>
        </p:nvGraphicFramePr>
        <p:xfrm>
          <a:off x="900676" y="4103768"/>
          <a:ext cx="3290325" cy="15577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3845777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6133388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3798522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38342337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378956689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62386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6835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2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9840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456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577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103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263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12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C1F88-E625-6B57-6099-76DDDD14C029}"/>
              </a:ext>
            </a:extLst>
          </p:cNvPr>
          <p:cNvGrpSpPr/>
          <p:nvPr/>
        </p:nvGrpSpPr>
        <p:grpSpPr>
          <a:xfrm>
            <a:off x="1002451" y="5708874"/>
            <a:ext cx="2722227" cy="615553"/>
            <a:chOff x="5705856" y="4398264"/>
            <a:chExt cx="272222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A7AE5-7443-C91D-5B73-7C24486C0516}"/>
                </a:ext>
              </a:extLst>
            </p:cNvPr>
            <p:cNvSpPr txBox="1"/>
            <p:nvPr/>
          </p:nvSpPr>
          <p:spPr>
            <a:xfrm>
              <a:off x="6355080" y="4398264"/>
              <a:ext cx="20730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Existing MCS</a:t>
              </a:r>
            </a:p>
            <a:p>
              <a:endParaRPr lang="en-US" sz="600" dirty="0"/>
            </a:p>
            <a:p>
              <a:r>
                <a:rPr lang="en-US" sz="1400" dirty="0"/>
                <a:t>Recommended New MCS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0CC4C-14F3-C54E-BA46-8DABE20B07BD}"/>
                </a:ext>
              </a:extLst>
            </p:cNvPr>
            <p:cNvSpPr/>
            <p:nvPr/>
          </p:nvSpPr>
          <p:spPr bwMode="auto">
            <a:xfrm>
              <a:off x="5705856" y="4465845"/>
              <a:ext cx="585216" cy="2301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A0495-3D06-6E48-551E-BA6D8B163B98}"/>
                </a:ext>
              </a:extLst>
            </p:cNvPr>
            <p:cNvSpPr/>
            <p:nvPr/>
          </p:nvSpPr>
          <p:spPr bwMode="auto">
            <a:xfrm>
              <a:off x="5705856" y="4739958"/>
              <a:ext cx="585216" cy="23018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93"/>
            <a:ext cx="7770814" cy="4113213"/>
          </a:xfrm>
        </p:spPr>
        <p:txBody>
          <a:bodyPr/>
          <a:lstStyle/>
          <a:p>
            <a:r>
              <a:rPr lang="en-US" sz="1800" dirty="0"/>
              <a:t>While this feature is attractive, still want to minimize:</a:t>
            </a:r>
          </a:p>
          <a:p>
            <a:pPr lvl="1"/>
            <a:r>
              <a:rPr lang="en-US" sz="1400" dirty="0"/>
              <a:t>Modes in the spec</a:t>
            </a:r>
          </a:p>
          <a:p>
            <a:pPr lvl="1"/>
            <a:r>
              <a:rPr lang="en-US" sz="1400" dirty="0"/>
              <a:t>Testing burden</a:t>
            </a:r>
          </a:p>
          <a:p>
            <a:pPr lvl="1"/>
            <a:r>
              <a:rPr lang="en-US" sz="1400" dirty="0"/>
              <a:t>Signaling overhead</a:t>
            </a:r>
          </a:p>
          <a:p>
            <a:pPr lvl="1"/>
            <a:r>
              <a:rPr lang="en-US" sz="1400" dirty="0"/>
              <a:t>Implementation complexity</a:t>
            </a:r>
          </a:p>
          <a:p>
            <a:pPr lvl="1"/>
            <a:r>
              <a:rPr lang="en-US" sz="1400" dirty="0"/>
              <a:t>Link adaptation complexity</a:t>
            </a:r>
          </a:p>
          <a:p>
            <a:r>
              <a:rPr lang="en-US" sz="1800" dirty="0"/>
              <a:t>To achieve these goals, we adopt the following design approach</a:t>
            </a:r>
          </a:p>
          <a:p>
            <a:pPr lvl="1"/>
            <a:r>
              <a:rPr lang="en-US" sz="1400" dirty="0"/>
              <a:t>Simplify the unequal modulation set by limiting the QAM gaps across spatial streams</a:t>
            </a:r>
          </a:p>
          <a:p>
            <a:pPr lvl="2"/>
            <a:r>
              <a:rPr lang="en-US" sz="1200" dirty="0"/>
              <a:t>Only use up to 2 QAM levels difference between strongest and weakest streams</a:t>
            </a:r>
          </a:p>
          <a:p>
            <a:pPr lvl="1"/>
            <a:r>
              <a:rPr lang="en-US" sz="1400" dirty="0"/>
              <a:t>Reduce the QAM variation patterns allowed for every </a:t>
            </a:r>
            <a:r>
              <a:rPr lang="en-US" sz="1400" dirty="0" err="1"/>
              <a:t>Nss</a:t>
            </a:r>
            <a:endParaRPr lang="en-US" sz="1400" dirty="0"/>
          </a:p>
          <a:p>
            <a:pPr lvl="2"/>
            <a:r>
              <a:rPr lang="en-US" sz="1200" dirty="0"/>
              <a:t>E.g., Patterns like (QAM/QAM-1/QAM-1/QAM-1) for the 4ss case are completely unnecessary</a:t>
            </a:r>
          </a:p>
          <a:p>
            <a:pPr lvl="2"/>
            <a:r>
              <a:rPr lang="en-US" sz="1200" dirty="0"/>
              <a:t>Consider up to 3 patterns for each </a:t>
            </a:r>
            <a:r>
              <a:rPr lang="en-US" sz="1200" dirty="0" err="1"/>
              <a:t>Nss</a:t>
            </a:r>
            <a:endParaRPr lang="en-US" sz="1200" dirty="0"/>
          </a:p>
          <a:p>
            <a:r>
              <a:rPr lang="en-US" sz="1800" dirty="0"/>
              <a:t>Without loss of generality, each QAM variation pattern (i.e., QAM variation across spatial streams) is assumed to have QAM in non-increasing order</a:t>
            </a:r>
          </a:p>
          <a:p>
            <a:pPr lvl="1"/>
            <a:r>
              <a:rPr lang="en-US" sz="1400" dirty="0"/>
              <a:t>Eigen mode SINRs assumed to be in non-increasing order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44766</TotalTime>
  <Words>2527</Words>
  <Application>Microsoft Office PowerPoint</Application>
  <PresentationFormat>On-screen Show (4:3)</PresentationFormat>
  <Paragraphs>598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Aptos</vt:lpstr>
      <vt:lpstr>Arial</vt:lpstr>
      <vt:lpstr>Calibri</vt:lpstr>
      <vt:lpstr>Microsoft Sans Serif</vt:lpstr>
      <vt:lpstr>Times New Roman</vt:lpstr>
      <vt:lpstr>Office Theme</vt:lpstr>
      <vt:lpstr>Unequal Modulation in MIMO TxBF in 11bn</vt:lpstr>
      <vt:lpstr>Introduction</vt:lpstr>
      <vt:lpstr>Unequal QAM And New MCS</vt:lpstr>
      <vt:lpstr>Simulation Setup</vt:lpstr>
      <vt:lpstr>Unequal QAM Vs Intermediate MCS 2x2x2ss</vt:lpstr>
      <vt:lpstr>New MCS Study</vt:lpstr>
      <vt:lpstr>New MCS Simulation</vt:lpstr>
      <vt:lpstr>New MCS Recommendation</vt:lpstr>
      <vt:lpstr>Unequal QAM Design Philosophy</vt:lpstr>
      <vt:lpstr>Adjacent Eigen Channel SNR Gap in NxN</vt:lpstr>
      <vt:lpstr>Unequal QAM Design for Up to 2 QAM Difference and 3 Patterns Per Nss</vt:lpstr>
      <vt:lpstr>Unequal QAM Simulation</vt:lpstr>
      <vt:lpstr>2x2 with 1ss &amp; 2ss Perfect Link Adaptation</vt:lpstr>
      <vt:lpstr>3x3 with 2ss &amp; 3ss Perfect Link Adaptation</vt:lpstr>
      <vt:lpstr>4x4 with 3ss &amp; 4ss Perfect Link Adaptation</vt:lpstr>
      <vt:lpstr>Gains of Proposed Unequal QAM Design</vt:lpstr>
      <vt:lpstr>Summary</vt:lpstr>
      <vt:lpstr>SP1</vt:lpstr>
      <vt:lpstr>Reference</vt:lpstr>
      <vt:lpstr>Appendix</vt:lpstr>
      <vt:lpstr>2x2x1ss, DNLoS, TxBF</vt:lpstr>
      <vt:lpstr>2x2x1ss, DNLoS, OL</vt:lpstr>
      <vt:lpstr>4x2x1ss, DNLoS, TxBF</vt:lpstr>
      <vt:lpstr>Per Stream SNR Gap in 2x2 Channel</vt:lpstr>
      <vt:lpstr>Per Stream SNR Gaps in 3x3</vt:lpstr>
      <vt:lpstr>Per Stream SNR Gaps in 4x4</vt:lpstr>
      <vt:lpstr>SNR Gaps in 3x3 Vs 4x4, DNLoS</vt:lpstr>
      <vt:lpstr>Adjacent Eigen Channel SNR Gap in NxN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Alice Chen</cp:lastModifiedBy>
  <cp:revision>149</cp:revision>
  <dcterms:created xsi:type="dcterms:W3CDTF">2022-10-21T18:47:51Z</dcterms:created>
  <dcterms:modified xsi:type="dcterms:W3CDTF">2024-09-11T03:44:40Z</dcterms:modified>
</cp:coreProperties>
</file>