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6" r:id="rId5"/>
    <p:sldId id="275" r:id="rId6"/>
    <p:sldId id="274" r:id="rId7"/>
    <p:sldId id="946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>
      <p:cViewPr varScale="1">
        <p:scale>
          <a:sx n="91" d="100"/>
          <a:sy n="91" d="100"/>
        </p:scale>
        <p:origin x="76" y="3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6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616047" y="6475413"/>
            <a:ext cx="7758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172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Hui Che et al.,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Hui Che et al.,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372994"/>
              </p:ext>
            </p:extLst>
          </p:nvPr>
        </p:nvGraphicFramePr>
        <p:xfrm>
          <a:off x="1086836" y="2941634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8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zhongke@ruijie.com.cn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Hui 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chehui@ruijie.com.cn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2308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>
                          <a:latin typeface="+mn-lt"/>
                        </a:rPr>
                        <a:t>yanghang1@ruijie.com.cn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427899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>
                          <a:latin typeface="+mn-lt"/>
                        </a:rPr>
                        <a:t>honglonglong@ruijie.com.cn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822267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Yuqian</a:t>
                      </a:r>
                      <a:r>
                        <a:rPr lang="en-US" altLang="zh-CN" sz="1400" dirty="0">
                          <a:latin typeface="+mn-lt"/>
                        </a:rPr>
                        <a:t> Tang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>
                          <a:latin typeface="+mn-lt"/>
                        </a:rPr>
                        <a:t>tangyuqian@ruijie.com.cn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408751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7310"/>
            <a:ext cx="10363200" cy="1103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STA-assisted Calibration for Multi-AP Coordination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8383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dirty="0"/>
              <a:t>Ke Zhong,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912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23988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Introduction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Calibration issue for </a:t>
            </a:r>
            <a:r>
              <a:rPr lang="en-US" altLang="zh-CN" dirty="0"/>
              <a:t>Multi-AP coordination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STA-assisted Calibration for Multi-AP </a:t>
            </a:r>
            <a:r>
              <a:rPr lang="en-GB" altLang="zh-CN" sz="2400" dirty="0"/>
              <a:t>Coordination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Conclusion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dirty="0"/>
              <a:t>Ke Zhong,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1424" y="1664942"/>
            <a:ext cx="10657184" cy="327622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sz="1800" b="0" dirty="0"/>
              <a:t>In PAR of P802.11bn, the Ultra High Reliability (UHR) capability has been defined to improve Rate-vs-Range enhancement, reduce latency, and reduce power consumption for AP, compared to Extremely High Throughput (EHT) MAC/PHY operation. 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sz="1800" b="0" dirty="0"/>
              <a:t>Multi-AP operation (aka. Multi-AP coordination/transmission) has been proposed as one of the key candidate features to meet the requirement of UHR capability, balancing the quality of service for STAs at all the coverage areas of a system. Both the spectral efficiency and robustness can be improved with multi-AP operation. Especially in higher frequency bands, multi-AP operation is helpful and necessary in overcoming blocking effects, ensuring transmission/reception reliability and reducing latency.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b="0" dirty="0"/>
              <a:t>However, it is difficult to truly achieve the performance gain of </a:t>
            </a:r>
            <a:r>
              <a:rPr lang="en-GB" altLang="zh-CN" sz="1800" b="0" dirty="0"/>
              <a:t>multi-AP operation</a:t>
            </a:r>
            <a:r>
              <a:rPr lang="en-US" altLang="zh-CN" sz="1800" b="0" dirty="0"/>
              <a:t> without compensating non-ideal factors, such as calibration error among coordination APs, in actual deployment conditions. </a:t>
            </a:r>
            <a:r>
              <a:rPr lang="en-GB" altLang="zh-CN" sz="1800" dirty="0"/>
              <a:t>In this contribution, we propose a method of </a:t>
            </a:r>
            <a:r>
              <a:rPr lang="en-US" altLang="zh-CN" sz="1800" dirty="0"/>
              <a:t>STA-assisted calibration for multi-AP </a:t>
            </a:r>
            <a:r>
              <a:rPr lang="en-GB" altLang="zh-CN" sz="1800" dirty="0"/>
              <a:t>coordination.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83002"/>
            <a:ext cx="10361084" cy="757766"/>
          </a:xfrm>
        </p:spPr>
        <p:txBody>
          <a:bodyPr/>
          <a:lstStyle/>
          <a:p>
            <a:r>
              <a:rPr lang="en-US" altLang="zh-CN" dirty="0"/>
              <a:t>Calibration issue for Multi-AP coordination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368209" y="1272237"/>
            <a:ext cx="1170445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Synchronization is essential for multi-AP coordination schemes, especially for joint transmission (JT).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JT, there are non-coherent JT (NC-JT) and coherent JT (CJT). CJT can improve coverage and average throughput in commercial deployments assuming ideal or high-performance backhaul and synchronization, expanding the utility of multi-AP deployments. However, assuming ideal backhaul and synchronization among APs are not practical in real deployment scenarios.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enhance the system performance for more practical scenarios with non-ideal backhaul and non-ideal synchronization, the issues of impairments such as inter-AP phase/delay and frequency offsets, etc., need to be considered and addressed. The scheduling, sharing and precoding for CJT is difficult to be aligned through the non-ideal backhaul, causing large throughput degradation. Therefore, calibration is needed among APs.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Implementation-based inter-AP calibration is challenging due to limited knowledge at AP side with non-ideal backhaul. Given that STA has better and more-timely knowledge of signal quality changes, STA-assisted calibration/synchronization among APs (e.g., reports delay/phase/frequency difference between APs) can lead to more timely calibration. Under such a procedure, if the STA determines that e.g., current signal quality becomes poor, STA can trigger calibration-related reporting to AP(s) to assist synchronization among APs.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multi-AP coordination, especially JT, applicable to more deployment scenarios with non-ideal backhaul and non-ideal synchronization, we propose STA-assisted calibration for multi-AP coordination in this contribution. With the help of STA feedback and forwarding, the scheduling, sharing and precoding could be aligned in a timely manner. 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599243"/>
            <a:ext cx="10361084" cy="757766"/>
          </a:xfrm>
        </p:spPr>
        <p:txBody>
          <a:bodyPr/>
          <a:lstStyle/>
          <a:p>
            <a:br>
              <a:rPr lang="en-US" altLang="zh-CN" dirty="0"/>
            </a:br>
            <a:r>
              <a:rPr lang="en-US" altLang="zh-CN" dirty="0"/>
              <a:t>STA-assisted Calibration for Multi-AP </a:t>
            </a:r>
            <a:r>
              <a:rPr lang="en-GB" altLang="zh-CN" dirty="0"/>
              <a:t>Coordination</a:t>
            </a:r>
            <a:r>
              <a:rPr lang="en-US" altLang="zh-CN" dirty="0"/>
              <a:t> </a:t>
            </a:r>
            <a:br>
              <a:rPr lang="en-US" altLang="zh-CN" dirty="0"/>
            </a:b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911424" y="1281534"/>
            <a:ext cx="10747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reporting of inter-AP synchronization error measured via e.g., downlink pilot or training signals.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over the air calibration with STA measuring and reporting is an efficient way to align the coordinated APs with non-ideal backhaul and non-ideal synchronization.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BDBBA283-5508-736A-867B-A4590BDB97C3}"/>
              </a:ext>
            </a:extLst>
          </p:cNvPr>
          <p:cNvGrpSpPr/>
          <p:nvPr/>
        </p:nvGrpSpPr>
        <p:grpSpPr>
          <a:xfrm>
            <a:off x="1281152" y="2534634"/>
            <a:ext cx="3840962" cy="1820383"/>
            <a:chOff x="1102012" y="4274321"/>
            <a:chExt cx="3840962" cy="1820383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2A9E1A12-AEB4-4F83-8696-A1D277FB5E26}"/>
                </a:ext>
              </a:extLst>
            </p:cNvPr>
            <p:cNvGrpSpPr/>
            <p:nvPr/>
          </p:nvGrpSpPr>
          <p:grpSpPr>
            <a:xfrm>
              <a:off x="1102012" y="5210425"/>
              <a:ext cx="570583" cy="223490"/>
              <a:chOff x="-3185273" y="4417756"/>
              <a:chExt cx="1941883" cy="826749"/>
            </a:xfrm>
            <a:solidFill>
              <a:schemeClr val="accent5"/>
            </a:solidFill>
            <a:effectLst>
              <a:reflection blurRad="6350" stA="40000" endPos="7000" dir="5400000" sy="-100000" algn="bl" rotWithShape="0"/>
            </a:effectLst>
          </p:grpSpPr>
          <p:grpSp>
            <p:nvGrpSpPr>
              <p:cNvPr id="32" name="组合 31">
                <a:extLst>
                  <a:ext uri="{FF2B5EF4-FFF2-40B4-BE49-F238E27FC236}">
                    <a16:creationId xmlns:a16="http://schemas.microsoft.com/office/drawing/2014/main" id="{8C068167-4B49-4144-B396-9E4A6A848D35}"/>
                  </a:ext>
                </a:extLst>
              </p:cNvPr>
              <p:cNvGrpSpPr/>
              <p:nvPr/>
            </p:nvGrpSpPr>
            <p:grpSpPr>
              <a:xfrm>
                <a:off x="-2695141" y="4666206"/>
                <a:ext cx="874927" cy="339811"/>
                <a:chOff x="-2702522" y="4666206"/>
                <a:chExt cx="874927" cy="339811"/>
              </a:xfrm>
              <a:grpFill/>
            </p:grpSpPr>
            <p:sp>
              <p:nvSpPr>
                <p:cNvPr id="39" name="Freeform 6">
                  <a:extLst>
                    <a:ext uri="{FF2B5EF4-FFF2-40B4-BE49-F238E27FC236}">
                      <a16:creationId xmlns:a16="http://schemas.microsoft.com/office/drawing/2014/main" id="{68E9A27A-ED7B-48FB-8762-CD83FD1E4F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967322" y="4666206"/>
                  <a:ext cx="139727" cy="339811"/>
                </a:xfrm>
                <a:custGeom>
                  <a:avLst/>
                  <a:gdLst>
                    <a:gd name="T0" fmla="*/ 120 w 288"/>
                    <a:gd name="T1" fmla="*/ 33 h 701"/>
                    <a:gd name="T2" fmla="*/ 98 w 288"/>
                    <a:gd name="T3" fmla="*/ 11 h 701"/>
                    <a:gd name="T4" fmla="*/ 69 w 288"/>
                    <a:gd name="T5" fmla="*/ 0 h 701"/>
                    <a:gd name="T6" fmla="*/ 38 w 288"/>
                    <a:gd name="T7" fmla="*/ 14 h 701"/>
                    <a:gd name="T8" fmla="*/ 27 w 288"/>
                    <a:gd name="T9" fmla="*/ 45 h 701"/>
                    <a:gd name="T10" fmla="*/ 41 w 288"/>
                    <a:gd name="T11" fmla="*/ 74 h 701"/>
                    <a:gd name="T12" fmla="*/ 58 w 288"/>
                    <a:gd name="T13" fmla="*/ 91 h 701"/>
                    <a:gd name="T14" fmla="*/ 32 w 288"/>
                    <a:gd name="T15" fmla="*/ 611 h 701"/>
                    <a:gd name="T16" fmla="*/ 16 w 288"/>
                    <a:gd name="T17" fmla="*/ 626 h 701"/>
                    <a:gd name="T18" fmla="*/ 1 w 288"/>
                    <a:gd name="T19" fmla="*/ 655 h 701"/>
                    <a:gd name="T20" fmla="*/ 11 w 288"/>
                    <a:gd name="T21" fmla="*/ 686 h 701"/>
                    <a:gd name="T22" fmla="*/ 13 w 288"/>
                    <a:gd name="T23" fmla="*/ 688 h 701"/>
                    <a:gd name="T24" fmla="*/ 43 w 288"/>
                    <a:gd name="T25" fmla="*/ 701 h 701"/>
                    <a:gd name="T26" fmla="*/ 71 w 288"/>
                    <a:gd name="T27" fmla="*/ 691 h 701"/>
                    <a:gd name="T28" fmla="*/ 91 w 288"/>
                    <a:gd name="T29" fmla="*/ 672 h 701"/>
                    <a:gd name="T30" fmla="*/ 120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20" y="33"/>
                      </a:moveTo>
                      <a:cubicBezTo>
                        <a:pt x="113" y="25"/>
                        <a:pt x="105" y="18"/>
                        <a:pt x="98" y="11"/>
                      </a:cubicBezTo>
                      <a:cubicBezTo>
                        <a:pt x="90" y="4"/>
                        <a:pt x="80" y="0"/>
                        <a:pt x="69" y="0"/>
                      </a:cubicBezTo>
                      <a:cubicBezTo>
                        <a:pt x="57" y="0"/>
                        <a:pt x="46" y="5"/>
                        <a:pt x="38" y="14"/>
                      </a:cubicBezTo>
                      <a:cubicBezTo>
                        <a:pt x="30" y="23"/>
                        <a:pt x="26" y="33"/>
                        <a:pt x="27" y="45"/>
                      </a:cubicBezTo>
                      <a:cubicBezTo>
                        <a:pt x="27" y="56"/>
                        <a:pt x="32" y="66"/>
                        <a:pt x="41" y="74"/>
                      </a:cubicBezTo>
                      <a:cubicBezTo>
                        <a:pt x="47" y="79"/>
                        <a:pt x="53" y="85"/>
                        <a:pt x="58" y="91"/>
                      </a:cubicBezTo>
                      <a:cubicBezTo>
                        <a:pt x="195" y="234"/>
                        <a:pt x="183" y="467"/>
                        <a:pt x="32" y="611"/>
                      </a:cubicBezTo>
                      <a:cubicBezTo>
                        <a:pt x="27" y="616"/>
                        <a:pt x="21" y="621"/>
                        <a:pt x="16" y="626"/>
                      </a:cubicBezTo>
                      <a:cubicBezTo>
                        <a:pt x="7" y="633"/>
                        <a:pt x="2" y="644"/>
                        <a:pt x="1" y="655"/>
                      </a:cubicBezTo>
                      <a:cubicBezTo>
                        <a:pt x="0" y="666"/>
                        <a:pt x="4" y="677"/>
                        <a:pt x="11" y="686"/>
                      </a:cubicBezTo>
                      <a:cubicBezTo>
                        <a:pt x="12" y="686"/>
                        <a:pt x="12" y="687"/>
                        <a:pt x="13" y="688"/>
                      </a:cubicBezTo>
                      <a:cubicBezTo>
                        <a:pt x="21" y="696"/>
                        <a:pt x="32" y="701"/>
                        <a:pt x="43" y="701"/>
                      </a:cubicBezTo>
                      <a:cubicBezTo>
                        <a:pt x="50" y="701"/>
                        <a:pt x="61" y="699"/>
                        <a:pt x="71" y="691"/>
                      </a:cubicBezTo>
                      <a:cubicBezTo>
                        <a:pt x="78" y="685"/>
                        <a:pt x="84" y="679"/>
                        <a:pt x="91" y="672"/>
                      </a:cubicBezTo>
                      <a:cubicBezTo>
                        <a:pt x="275" y="496"/>
                        <a:pt x="288" y="209"/>
                        <a:pt x="120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40" name="Freeform 9">
                  <a:extLst>
                    <a:ext uri="{FF2B5EF4-FFF2-40B4-BE49-F238E27FC236}">
                      <a16:creationId xmlns:a16="http://schemas.microsoft.com/office/drawing/2014/main" id="{B208FD06-8CD3-44AB-9038-50FF978B12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702522" y="4666210"/>
                  <a:ext cx="139727" cy="339807"/>
                </a:xfrm>
                <a:custGeom>
                  <a:avLst/>
                  <a:gdLst>
                    <a:gd name="T0" fmla="*/ 168 w 288"/>
                    <a:gd name="T1" fmla="*/ 33 h 701"/>
                    <a:gd name="T2" fmla="*/ 190 w 288"/>
                    <a:gd name="T3" fmla="*/ 11 h 701"/>
                    <a:gd name="T4" fmla="*/ 219 w 288"/>
                    <a:gd name="T5" fmla="*/ 0 h 701"/>
                    <a:gd name="T6" fmla="*/ 250 w 288"/>
                    <a:gd name="T7" fmla="*/ 14 h 701"/>
                    <a:gd name="T8" fmla="*/ 261 w 288"/>
                    <a:gd name="T9" fmla="*/ 45 h 701"/>
                    <a:gd name="T10" fmla="*/ 247 w 288"/>
                    <a:gd name="T11" fmla="*/ 74 h 701"/>
                    <a:gd name="T12" fmla="*/ 230 w 288"/>
                    <a:gd name="T13" fmla="*/ 91 h 701"/>
                    <a:gd name="T14" fmla="*/ 256 w 288"/>
                    <a:gd name="T15" fmla="*/ 611 h 701"/>
                    <a:gd name="T16" fmla="*/ 272 w 288"/>
                    <a:gd name="T17" fmla="*/ 626 h 701"/>
                    <a:gd name="T18" fmla="*/ 287 w 288"/>
                    <a:gd name="T19" fmla="*/ 655 h 701"/>
                    <a:gd name="T20" fmla="*/ 277 w 288"/>
                    <a:gd name="T21" fmla="*/ 686 h 701"/>
                    <a:gd name="T22" fmla="*/ 275 w 288"/>
                    <a:gd name="T23" fmla="*/ 688 h 701"/>
                    <a:gd name="T24" fmla="*/ 245 w 288"/>
                    <a:gd name="T25" fmla="*/ 701 h 701"/>
                    <a:gd name="T26" fmla="*/ 217 w 288"/>
                    <a:gd name="T27" fmla="*/ 691 h 701"/>
                    <a:gd name="T28" fmla="*/ 197 w 288"/>
                    <a:gd name="T29" fmla="*/ 672 h 701"/>
                    <a:gd name="T30" fmla="*/ 168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68" y="33"/>
                      </a:moveTo>
                      <a:cubicBezTo>
                        <a:pt x="175" y="25"/>
                        <a:pt x="183" y="18"/>
                        <a:pt x="190" y="11"/>
                      </a:cubicBezTo>
                      <a:cubicBezTo>
                        <a:pt x="198" y="4"/>
                        <a:pt x="208" y="0"/>
                        <a:pt x="219" y="0"/>
                      </a:cubicBezTo>
                      <a:cubicBezTo>
                        <a:pt x="231" y="0"/>
                        <a:pt x="242" y="5"/>
                        <a:pt x="250" y="14"/>
                      </a:cubicBezTo>
                      <a:cubicBezTo>
                        <a:pt x="258" y="23"/>
                        <a:pt x="262" y="33"/>
                        <a:pt x="261" y="45"/>
                      </a:cubicBezTo>
                      <a:cubicBezTo>
                        <a:pt x="261" y="56"/>
                        <a:pt x="256" y="66"/>
                        <a:pt x="247" y="74"/>
                      </a:cubicBezTo>
                      <a:cubicBezTo>
                        <a:pt x="241" y="79"/>
                        <a:pt x="235" y="85"/>
                        <a:pt x="230" y="91"/>
                      </a:cubicBezTo>
                      <a:cubicBezTo>
                        <a:pt x="93" y="234"/>
                        <a:pt x="105" y="467"/>
                        <a:pt x="256" y="611"/>
                      </a:cubicBezTo>
                      <a:cubicBezTo>
                        <a:pt x="261" y="616"/>
                        <a:pt x="267" y="621"/>
                        <a:pt x="272" y="626"/>
                      </a:cubicBezTo>
                      <a:cubicBezTo>
                        <a:pt x="281" y="633"/>
                        <a:pt x="286" y="644"/>
                        <a:pt x="287" y="655"/>
                      </a:cubicBezTo>
                      <a:cubicBezTo>
                        <a:pt x="288" y="666"/>
                        <a:pt x="284" y="677"/>
                        <a:pt x="277" y="686"/>
                      </a:cubicBezTo>
                      <a:cubicBezTo>
                        <a:pt x="276" y="686"/>
                        <a:pt x="276" y="687"/>
                        <a:pt x="275" y="688"/>
                      </a:cubicBezTo>
                      <a:cubicBezTo>
                        <a:pt x="267" y="696"/>
                        <a:pt x="256" y="701"/>
                        <a:pt x="245" y="701"/>
                      </a:cubicBezTo>
                      <a:cubicBezTo>
                        <a:pt x="238" y="701"/>
                        <a:pt x="227" y="699"/>
                        <a:pt x="217" y="691"/>
                      </a:cubicBezTo>
                      <a:cubicBezTo>
                        <a:pt x="210" y="685"/>
                        <a:pt x="204" y="679"/>
                        <a:pt x="197" y="672"/>
                      </a:cubicBezTo>
                      <a:cubicBezTo>
                        <a:pt x="13" y="496"/>
                        <a:pt x="0" y="209"/>
                        <a:pt x="168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BEB8A494-9EE7-4227-A96F-BC2910B20934}"/>
                  </a:ext>
                </a:extLst>
              </p:cNvPr>
              <p:cNvGrpSpPr/>
              <p:nvPr/>
            </p:nvGrpSpPr>
            <p:grpSpPr>
              <a:xfrm>
                <a:off x="-2940209" y="4552076"/>
                <a:ext cx="1432366" cy="572813"/>
                <a:chOff x="-2938518" y="4552076"/>
                <a:chExt cx="1432366" cy="572813"/>
              </a:xfrm>
              <a:grpFill/>
            </p:grpSpPr>
            <p:sp>
              <p:nvSpPr>
                <p:cNvPr id="37" name="Freeform 7">
                  <a:extLst>
                    <a:ext uri="{FF2B5EF4-FFF2-40B4-BE49-F238E27FC236}">
                      <a16:creationId xmlns:a16="http://schemas.microsoft.com/office/drawing/2014/main" id="{B0A0AE33-2854-4596-8AA2-E290604F5C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13184" y="4552080"/>
                  <a:ext cx="207032" cy="572809"/>
                </a:xfrm>
                <a:custGeom>
                  <a:avLst/>
                  <a:gdLst>
                    <a:gd name="T0" fmla="*/ 121 w 427"/>
                    <a:gd name="T1" fmla="*/ 14 h 1181"/>
                    <a:gd name="T2" fmla="*/ 90 w 427"/>
                    <a:gd name="T3" fmla="*/ 0 h 1181"/>
                    <a:gd name="T4" fmla="*/ 61 w 427"/>
                    <a:gd name="T5" fmla="*/ 12 h 1181"/>
                    <a:gd name="T6" fmla="*/ 59 w 427"/>
                    <a:gd name="T7" fmla="*/ 72 h 1181"/>
                    <a:gd name="T8" fmla="*/ 253 w 427"/>
                    <a:gd name="T9" fmla="*/ 592 h 1181"/>
                    <a:gd name="T10" fmla="*/ 18 w 427"/>
                    <a:gd name="T11" fmla="*/ 1108 h 1181"/>
                    <a:gd name="T12" fmla="*/ 16 w 427"/>
                    <a:gd name="T13" fmla="*/ 1168 h 1181"/>
                    <a:gd name="T14" fmla="*/ 47 w 427"/>
                    <a:gd name="T15" fmla="*/ 1181 h 1181"/>
                    <a:gd name="T16" fmla="*/ 76 w 427"/>
                    <a:gd name="T17" fmla="*/ 1170 h 1181"/>
                    <a:gd name="T18" fmla="*/ 121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121" y="14"/>
                      </a:moveTo>
                      <a:cubicBezTo>
                        <a:pt x="113" y="5"/>
                        <a:pt x="102" y="0"/>
                        <a:pt x="90" y="0"/>
                      </a:cubicBezTo>
                      <a:cubicBezTo>
                        <a:pt x="79" y="0"/>
                        <a:pt x="69" y="5"/>
                        <a:pt x="61" y="12"/>
                      </a:cubicBezTo>
                      <a:cubicBezTo>
                        <a:pt x="44" y="28"/>
                        <a:pt x="43" y="55"/>
                        <a:pt x="59" y="72"/>
                      </a:cubicBezTo>
                      <a:cubicBezTo>
                        <a:pt x="192" y="211"/>
                        <a:pt x="261" y="396"/>
                        <a:pt x="253" y="592"/>
                      </a:cubicBezTo>
                      <a:cubicBezTo>
                        <a:pt x="245" y="788"/>
                        <a:pt x="161" y="971"/>
                        <a:pt x="18" y="1108"/>
                      </a:cubicBezTo>
                      <a:cubicBezTo>
                        <a:pt x="1" y="1124"/>
                        <a:pt x="0" y="1151"/>
                        <a:pt x="16" y="1168"/>
                      </a:cubicBezTo>
                      <a:cubicBezTo>
                        <a:pt x="24" y="1177"/>
                        <a:pt x="35" y="1181"/>
                        <a:pt x="47" y="1181"/>
                      </a:cubicBezTo>
                      <a:cubicBezTo>
                        <a:pt x="58" y="1181"/>
                        <a:pt x="68" y="1177"/>
                        <a:pt x="76" y="1170"/>
                      </a:cubicBezTo>
                      <a:cubicBezTo>
                        <a:pt x="407" y="854"/>
                        <a:pt x="427" y="335"/>
                        <a:pt x="121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38" name="Freeform 10">
                  <a:extLst>
                    <a:ext uri="{FF2B5EF4-FFF2-40B4-BE49-F238E27FC236}">
                      <a16:creationId xmlns:a16="http://schemas.microsoft.com/office/drawing/2014/main" id="{EE9B7F80-304B-4D6A-AD01-3F435E4992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938518" y="4552076"/>
                  <a:ext cx="207399" cy="572813"/>
                </a:xfrm>
                <a:custGeom>
                  <a:avLst/>
                  <a:gdLst>
                    <a:gd name="T0" fmla="*/ 306 w 427"/>
                    <a:gd name="T1" fmla="*/ 14 h 1181"/>
                    <a:gd name="T2" fmla="*/ 337 w 427"/>
                    <a:gd name="T3" fmla="*/ 0 h 1181"/>
                    <a:gd name="T4" fmla="*/ 366 w 427"/>
                    <a:gd name="T5" fmla="*/ 12 h 1181"/>
                    <a:gd name="T6" fmla="*/ 368 w 427"/>
                    <a:gd name="T7" fmla="*/ 72 h 1181"/>
                    <a:gd name="T8" fmla="*/ 174 w 427"/>
                    <a:gd name="T9" fmla="*/ 592 h 1181"/>
                    <a:gd name="T10" fmla="*/ 409 w 427"/>
                    <a:gd name="T11" fmla="*/ 1108 h 1181"/>
                    <a:gd name="T12" fmla="*/ 411 w 427"/>
                    <a:gd name="T13" fmla="*/ 1168 h 1181"/>
                    <a:gd name="T14" fmla="*/ 380 w 427"/>
                    <a:gd name="T15" fmla="*/ 1181 h 1181"/>
                    <a:gd name="T16" fmla="*/ 351 w 427"/>
                    <a:gd name="T17" fmla="*/ 1170 h 1181"/>
                    <a:gd name="T18" fmla="*/ 306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306" y="14"/>
                      </a:moveTo>
                      <a:cubicBezTo>
                        <a:pt x="314" y="5"/>
                        <a:pt x="325" y="0"/>
                        <a:pt x="337" y="0"/>
                      </a:cubicBezTo>
                      <a:cubicBezTo>
                        <a:pt x="348" y="0"/>
                        <a:pt x="358" y="5"/>
                        <a:pt x="366" y="12"/>
                      </a:cubicBezTo>
                      <a:cubicBezTo>
                        <a:pt x="383" y="28"/>
                        <a:pt x="384" y="55"/>
                        <a:pt x="368" y="72"/>
                      </a:cubicBezTo>
                      <a:cubicBezTo>
                        <a:pt x="235" y="211"/>
                        <a:pt x="166" y="396"/>
                        <a:pt x="174" y="592"/>
                      </a:cubicBezTo>
                      <a:cubicBezTo>
                        <a:pt x="182" y="788"/>
                        <a:pt x="266" y="971"/>
                        <a:pt x="409" y="1108"/>
                      </a:cubicBezTo>
                      <a:cubicBezTo>
                        <a:pt x="426" y="1124"/>
                        <a:pt x="427" y="1151"/>
                        <a:pt x="411" y="1168"/>
                      </a:cubicBezTo>
                      <a:cubicBezTo>
                        <a:pt x="403" y="1177"/>
                        <a:pt x="392" y="1181"/>
                        <a:pt x="380" y="1181"/>
                      </a:cubicBezTo>
                      <a:cubicBezTo>
                        <a:pt x="369" y="1181"/>
                        <a:pt x="359" y="1177"/>
                        <a:pt x="351" y="1170"/>
                      </a:cubicBezTo>
                      <a:cubicBezTo>
                        <a:pt x="20" y="854"/>
                        <a:pt x="0" y="335"/>
                        <a:pt x="306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4" name="组合 33">
                <a:extLst>
                  <a:ext uri="{FF2B5EF4-FFF2-40B4-BE49-F238E27FC236}">
                    <a16:creationId xmlns:a16="http://schemas.microsoft.com/office/drawing/2014/main" id="{84DB6D08-440E-4090-8737-9CB1712BBA13}"/>
                  </a:ext>
                </a:extLst>
              </p:cNvPr>
              <p:cNvGrpSpPr/>
              <p:nvPr/>
            </p:nvGrpSpPr>
            <p:grpSpPr>
              <a:xfrm>
                <a:off x="-3185273" y="4417756"/>
                <a:ext cx="1941883" cy="826749"/>
                <a:chOff x="-3185273" y="4417756"/>
                <a:chExt cx="1941883" cy="826749"/>
              </a:xfrm>
              <a:grpFill/>
            </p:grpSpPr>
            <p:sp>
              <p:nvSpPr>
                <p:cNvPr id="35" name="Freeform 8">
                  <a:extLst>
                    <a:ext uri="{FF2B5EF4-FFF2-40B4-BE49-F238E27FC236}">
                      <a16:creationId xmlns:a16="http://schemas.microsoft.com/office/drawing/2014/main" id="{9F38325C-0A9B-40EF-93E6-F4D5E96573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469807" y="4440155"/>
                  <a:ext cx="226417" cy="804350"/>
                </a:xfrm>
                <a:custGeom>
                  <a:avLst/>
                  <a:gdLst>
                    <a:gd name="T0" fmla="*/ 124 w 467"/>
                    <a:gd name="T1" fmla="*/ 13 h 1659"/>
                    <a:gd name="T2" fmla="*/ 93 w 467"/>
                    <a:gd name="T3" fmla="*/ 0 h 1659"/>
                    <a:gd name="T4" fmla="*/ 64 w 467"/>
                    <a:gd name="T5" fmla="*/ 12 h 1659"/>
                    <a:gd name="T6" fmla="*/ 51 w 467"/>
                    <a:gd name="T7" fmla="*/ 42 h 1659"/>
                    <a:gd name="T8" fmla="*/ 63 w 467"/>
                    <a:gd name="T9" fmla="*/ 72 h 1659"/>
                    <a:gd name="T10" fmla="*/ 13 w 467"/>
                    <a:gd name="T11" fmla="*/ 1586 h 1659"/>
                    <a:gd name="T12" fmla="*/ 0 w 467"/>
                    <a:gd name="T13" fmla="*/ 1615 h 1659"/>
                    <a:gd name="T14" fmla="*/ 12 w 467"/>
                    <a:gd name="T15" fmla="*/ 1646 h 1659"/>
                    <a:gd name="T16" fmla="*/ 43 w 467"/>
                    <a:gd name="T17" fmla="*/ 1659 h 1659"/>
                    <a:gd name="T18" fmla="*/ 43 w 467"/>
                    <a:gd name="T19" fmla="*/ 1659 h 1659"/>
                    <a:gd name="T20" fmla="*/ 72 w 467"/>
                    <a:gd name="T21" fmla="*/ 1647 h 1659"/>
                    <a:gd name="T22" fmla="*/ 436 w 467"/>
                    <a:gd name="T23" fmla="*/ 836 h 1659"/>
                    <a:gd name="T24" fmla="*/ 124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124" y="13"/>
                      </a:moveTo>
                      <a:cubicBezTo>
                        <a:pt x="116" y="5"/>
                        <a:pt x="105" y="0"/>
                        <a:pt x="93" y="0"/>
                      </a:cubicBezTo>
                      <a:cubicBezTo>
                        <a:pt x="82" y="0"/>
                        <a:pt x="72" y="4"/>
                        <a:pt x="64" y="12"/>
                      </a:cubicBezTo>
                      <a:cubicBezTo>
                        <a:pt x="56" y="20"/>
                        <a:pt x="51" y="30"/>
                        <a:pt x="51" y="42"/>
                      </a:cubicBezTo>
                      <a:cubicBezTo>
                        <a:pt x="51" y="53"/>
                        <a:pt x="55" y="64"/>
                        <a:pt x="63" y="72"/>
                      </a:cubicBezTo>
                      <a:cubicBezTo>
                        <a:pt x="467" y="495"/>
                        <a:pt x="445" y="1174"/>
                        <a:pt x="13" y="1586"/>
                      </a:cubicBezTo>
                      <a:cubicBezTo>
                        <a:pt x="5" y="1593"/>
                        <a:pt x="1" y="1604"/>
                        <a:pt x="0" y="1615"/>
                      </a:cubicBezTo>
                      <a:cubicBezTo>
                        <a:pt x="0" y="1627"/>
                        <a:pt x="4" y="1637"/>
                        <a:pt x="12" y="1646"/>
                      </a:cubicBezTo>
                      <a:cubicBezTo>
                        <a:pt x="20" y="1654"/>
                        <a:pt x="31" y="1659"/>
                        <a:pt x="43" y="1659"/>
                      </a:cubicBezTo>
                      <a:cubicBezTo>
                        <a:pt x="43" y="1659"/>
                        <a:pt x="43" y="1659"/>
                        <a:pt x="43" y="1659"/>
                      </a:cubicBezTo>
                      <a:cubicBezTo>
                        <a:pt x="54" y="1659"/>
                        <a:pt x="64" y="1654"/>
                        <a:pt x="72" y="1647"/>
                      </a:cubicBezTo>
                      <a:cubicBezTo>
                        <a:pt x="297" y="1432"/>
                        <a:pt x="427" y="1144"/>
                        <a:pt x="436" y="836"/>
                      </a:cubicBezTo>
                      <a:cubicBezTo>
                        <a:pt x="446" y="527"/>
                        <a:pt x="335" y="235"/>
                        <a:pt x="12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36" name="Freeform 11">
                  <a:extLst>
                    <a:ext uri="{FF2B5EF4-FFF2-40B4-BE49-F238E27FC236}">
                      <a16:creationId xmlns:a16="http://schemas.microsoft.com/office/drawing/2014/main" id="{6D7A5634-5174-400B-9B8B-2F5116E7CB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85273" y="4417756"/>
                  <a:ext cx="226784" cy="804350"/>
                </a:xfrm>
                <a:custGeom>
                  <a:avLst/>
                  <a:gdLst>
                    <a:gd name="T0" fmla="*/ 343 w 467"/>
                    <a:gd name="T1" fmla="*/ 13 h 1659"/>
                    <a:gd name="T2" fmla="*/ 374 w 467"/>
                    <a:gd name="T3" fmla="*/ 0 h 1659"/>
                    <a:gd name="T4" fmla="*/ 403 w 467"/>
                    <a:gd name="T5" fmla="*/ 12 h 1659"/>
                    <a:gd name="T6" fmla="*/ 416 w 467"/>
                    <a:gd name="T7" fmla="*/ 42 h 1659"/>
                    <a:gd name="T8" fmla="*/ 404 w 467"/>
                    <a:gd name="T9" fmla="*/ 72 h 1659"/>
                    <a:gd name="T10" fmla="*/ 454 w 467"/>
                    <a:gd name="T11" fmla="*/ 1586 h 1659"/>
                    <a:gd name="T12" fmla="*/ 467 w 467"/>
                    <a:gd name="T13" fmla="*/ 1615 h 1659"/>
                    <a:gd name="T14" fmla="*/ 455 w 467"/>
                    <a:gd name="T15" fmla="*/ 1646 h 1659"/>
                    <a:gd name="T16" fmla="*/ 424 w 467"/>
                    <a:gd name="T17" fmla="*/ 1659 h 1659"/>
                    <a:gd name="T18" fmla="*/ 424 w 467"/>
                    <a:gd name="T19" fmla="*/ 1659 h 1659"/>
                    <a:gd name="T20" fmla="*/ 395 w 467"/>
                    <a:gd name="T21" fmla="*/ 1647 h 1659"/>
                    <a:gd name="T22" fmla="*/ 31 w 467"/>
                    <a:gd name="T23" fmla="*/ 836 h 1659"/>
                    <a:gd name="T24" fmla="*/ 343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343" y="13"/>
                      </a:moveTo>
                      <a:cubicBezTo>
                        <a:pt x="351" y="5"/>
                        <a:pt x="362" y="0"/>
                        <a:pt x="374" y="0"/>
                      </a:cubicBezTo>
                      <a:cubicBezTo>
                        <a:pt x="385" y="0"/>
                        <a:pt x="395" y="4"/>
                        <a:pt x="403" y="12"/>
                      </a:cubicBezTo>
                      <a:cubicBezTo>
                        <a:pt x="411" y="20"/>
                        <a:pt x="416" y="30"/>
                        <a:pt x="416" y="42"/>
                      </a:cubicBezTo>
                      <a:cubicBezTo>
                        <a:pt x="416" y="53"/>
                        <a:pt x="412" y="64"/>
                        <a:pt x="404" y="72"/>
                      </a:cubicBezTo>
                      <a:cubicBezTo>
                        <a:pt x="0" y="495"/>
                        <a:pt x="22" y="1174"/>
                        <a:pt x="454" y="1586"/>
                      </a:cubicBezTo>
                      <a:cubicBezTo>
                        <a:pt x="462" y="1593"/>
                        <a:pt x="466" y="1604"/>
                        <a:pt x="467" y="1615"/>
                      </a:cubicBezTo>
                      <a:cubicBezTo>
                        <a:pt x="467" y="1627"/>
                        <a:pt x="463" y="1637"/>
                        <a:pt x="455" y="1646"/>
                      </a:cubicBezTo>
                      <a:cubicBezTo>
                        <a:pt x="447" y="1654"/>
                        <a:pt x="436" y="1659"/>
                        <a:pt x="424" y="1659"/>
                      </a:cubicBezTo>
                      <a:cubicBezTo>
                        <a:pt x="424" y="1659"/>
                        <a:pt x="424" y="1659"/>
                        <a:pt x="424" y="1659"/>
                      </a:cubicBezTo>
                      <a:cubicBezTo>
                        <a:pt x="413" y="1659"/>
                        <a:pt x="403" y="1654"/>
                        <a:pt x="395" y="1647"/>
                      </a:cubicBezTo>
                      <a:cubicBezTo>
                        <a:pt x="170" y="1432"/>
                        <a:pt x="40" y="1144"/>
                        <a:pt x="31" y="836"/>
                      </a:cubicBezTo>
                      <a:cubicBezTo>
                        <a:pt x="21" y="527"/>
                        <a:pt x="132" y="235"/>
                        <a:pt x="343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13" name="tablet-computer_31138">
              <a:extLst>
                <a:ext uri="{FF2B5EF4-FFF2-40B4-BE49-F238E27FC236}">
                  <a16:creationId xmlns:a16="http://schemas.microsoft.com/office/drawing/2014/main" id="{0C9F5F44-5F8D-4F4A-96CC-4C8D3F986D0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37336" y="5794588"/>
              <a:ext cx="162441" cy="300116"/>
            </a:xfrm>
            <a:custGeom>
              <a:avLst/>
              <a:gdLst>
                <a:gd name="T0" fmla="*/ 592 w 5249"/>
                <a:gd name="T1" fmla="*/ 42 h 6895"/>
                <a:gd name="T2" fmla="*/ 631 w 5249"/>
                <a:gd name="T3" fmla="*/ 0 h 6895"/>
                <a:gd name="T4" fmla="*/ 1091 w 5249"/>
                <a:gd name="T5" fmla="*/ 0 h 6895"/>
                <a:gd name="T6" fmla="*/ 1131 w 5249"/>
                <a:gd name="T7" fmla="*/ 42 h 6895"/>
                <a:gd name="T8" fmla="*/ 1091 w 5249"/>
                <a:gd name="T9" fmla="*/ 83 h 6895"/>
                <a:gd name="T10" fmla="*/ 631 w 5249"/>
                <a:gd name="T11" fmla="*/ 83 h 6895"/>
                <a:gd name="T12" fmla="*/ 592 w 5249"/>
                <a:gd name="T13" fmla="*/ 42 h 6895"/>
                <a:gd name="T14" fmla="*/ 5249 w 5249"/>
                <a:gd name="T15" fmla="*/ 2122 h 6895"/>
                <a:gd name="T16" fmla="*/ 5215 w 5249"/>
                <a:gd name="T17" fmla="*/ 2186 h 6895"/>
                <a:gd name="T18" fmla="*/ 5249 w 5249"/>
                <a:gd name="T19" fmla="*/ 2255 h 6895"/>
                <a:gd name="T20" fmla="*/ 5249 w 5249"/>
                <a:gd name="T21" fmla="*/ 3057 h 6895"/>
                <a:gd name="T22" fmla="*/ 5201 w 5249"/>
                <a:gd name="T23" fmla="*/ 3108 h 6895"/>
                <a:gd name="T24" fmla="*/ 5153 w 5249"/>
                <a:gd name="T25" fmla="*/ 3057 h 6895"/>
                <a:gd name="T26" fmla="*/ 5153 w 5249"/>
                <a:gd name="T27" fmla="*/ 6509 h 6895"/>
                <a:gd name="T28" fmla="*/ 4784 w 5249"/>
                <a:gd name="T29" fmla="*/ 6895 h 6895"/>
                <a:gd name="T30" fmla="*/ 369 w 5249"/>
                <a:gd name="T31" fmla="*/ 6895 h 6895"/>
                <a:gd name="T32" fmla="*/ 0 w 5249"/>
                <a:gd name="T33" fmla="*/ 6509 h 6895"/>
                <a:gd name="T34" fmla="*/ 0 w 5249"/>
                <a:gd name="T35" fmla="*/ 480 h 6895"/>
                <a:gd name="T36" fmla="*/ 369 w 5249"/>
                <a:gd name="T37" fmla="*/ 94 h 6895"/>
                <a:gd name="T38" fmla="*/ 4784 w 5249"/>
                <a:gd name="T39" fmla="*/ 94 h 6895"/>
                <a:gd name="T40" fmla="*/ 5153 w 5249"/>
                <a:gd name="T41" fmla="*/ 480 h 6895"/>
                <a:gd name="T42" fmla="*/ 5153 w 5249"/>
                <a:gd name="T43" fmla="*/ 1308 h 6895"/>
                <a:gd name="T44" fmla="*/ 5201 w 5249"/>
                <a:gd name="T45" fmla="*/ 1257 h 6895"/>
                <a:gd name="T46" fmla="*/ 5249 w 5249"/>
                <a:gd name="T47" fmla="*/ 1308 h 6895"/>
                <a:gd name="T48" fmla="*/ 5249 w 5249"/>
                <a:gd name="T49" fmla="*/ 2122 h 6895"/>
                <a:gd name="T50" fmla="*/ 2747 w 5249"/>
                <a:gd name="T51" fmla="*/ 6326 h 6895"/>
                <a:gd name="T52" fmla="*/ 2576 w 5249"/>
                <a:gd name="T53" fmla="*/ 6146 h 6895"/>
                <a:gd name="T54" fmla="*/ 2406 w 5249"/>
                <a:gd name="T55" fmla="*/ 6326 h 6895"/>
                <a:gd name="T56" fmla="*/ 2576 w 5249"/>
                <a:gd name="T57" fmla="*/ 6505 h 6895"/>
                <a:gd name="T58" fmla="*/ 2747 w 5249"/>
                <a:gd name="T59" fmla="*/ 6326 h 6895"/>
                <a:gd name="T60" fmla="*/ 4837 w 5249"/>
                <a:gd name="T61" fmla="*/ 480 h 6895"/>
                <a:gd name="T62" fmla="*/ 4784 w 5249"/>
                <a:gd name="T63" fmla="*/ 425 h 6895"/>
                <a:gd name="T64" fmla="*/ 369 w 5249"/>
                <a:gd name="T65" fmla="*/ 425 h 6895"/>
                <a:gd name="T66" fmla="*/ 316 w 5249"/>
                <a:gd name="T67" fmla="*/ 480 h 6895"/>
                <a:gd name="T68" fmla="*/ 316 w 5249"/>
                <a:gd name="T69" fmla="*/ 5818 h 6895"/>
                <a:gd name="T70" fmla="*/ 369 w 5249"/>
                <a:gd name="T71" fmla="*/ 5873 h 6895"/>
                <a:gd name="T72" fmla="*/ 4784 w 5249"/>
                <a:gd name="T73" fmla="*/ 5873 h 6895"/>
                <a:gd name="T74" fmla="*/ 4837 w 5249"/>
                <a:gd name="T75" fmla="*/ 5818 h 6895"/>
                <a:gd name="T76" fmla="*/ 4837 w 5249"/>
                <a:gd name="T77" fmla="*/ 480 h 6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49" h="6895">
                  <a:moveTo>
                    <a:pt x="592" y="42"/>
                  </a:moveTo>
                  <a:cubicBezTo>
                    <a:pt x="592" y="19"/>
                    <a:pt x="610" y="0"/>
                    <a:pt x="631" y="0"/>
                  </a:cubicBezTo>
                  <a:lnTo>
                    <a:pt x="1091" y="0"/>
                  </a:lnTo>
                  <a:cubicBezTo>
                    <a:pt x="1113" y="0"/>
                    <a:pt x="1131" y="19"/>
                    <a:pt x="1131" y="42"/>
                  </a:cubicBezTo>
                  <a:cubicBezTo>
                    <a:pt x="1131" y="64"/>
                    <a:pt x="1113" y="83"/>
                    <a:pt x="1091" y="83"/>
                  </a:cubicBezTo>
                  <a:lnTo>
                    <a:pt x="631" y="83"/>
                  </a:lnTo>
                  <a:cubicBezTo>
                    <a:pt x="610" y="83"/>
                    <a:pt x="592" y="64"/>
                    <a:pt x="592" y="42"/>
                  </a:cubicBezTo>
                  <a:close/>
                  <a:moveTo>
                    <a:pt x="5249" y="2122"/>
                  </a:moveTo>
                  <a:lnTo>
                    <a:pt x="5215" y="2186"/>
                  </a:lnTo>
                  <a:lnTo>
                    <a:pt x="5249" y="2255"/>
                  </a:lnTo>
                  <a:lnTo>
                    <a:pt x="5249" y="3057"/>
                  </a:lnTo>
                  <a:cubicBezTo>
                    <a:pt x="5249" y="3085"/>
                    <a:pt x="5227" y="3108"/>
                    <a:pt x="5201" y="3108"/>
                  </a:cubicBezTo>
                  <a:cubicBezTo>
                    <a:pt x="5174" y="3108"/>
                    <a:pt x="5153" y="3085"/>
                    <a:pt x="5153" y="3057"/>
                  </a:cubicBezTo>
                  <a:lnTo>
                    <a:pt x="5153" y="6509"/>
                  </a:lnTo>
                  <a:cubicBezTo>
                    <a:pt x="5153" y="6722"/>
                    <a:pt x="4987" y="6895"/>
                    <a:pt x="4784" y="6895"/>
                  </a:cubicBezTo>
                  <a:lnTo>
                    <a:pt x="369" y="6895"/>
                  </a:lnTo>
                  <a:cubicBezTo>
                    <a:pt x="166" y="6895"/>
                    <a:pt x="0" y="6722"/>
                    <a:pt x="0" y="6509"/>
                  </a:cubicBezTo>
                  <a:lnTo>
                    <a:pt x="0" y="480"/>
                  </a:lnTo>
                  <a:cubicBezTo>
                    <a:pt x="0" y="267"/>
                    <a:pt x="166" y="94"/>
                    <a:pt x="369" y="94"/>
                  </a:cubicBezTo>
                  <a:lnTo>
                    <a:pt x="4784" y="94"/>
                  </a:lnTo>
                  <a:cubicBezTo>
                    <a:pt x="4987" y="94"/>
                    <a:pt x="5153" y="267"/>
                    <a:pt x="5153" y="480"/>
                  </a:cubicBezTo>
                  <a:lnTo>
                    <a:pt x="5153" y="1308"/>
                  </a:lnTo>
                  <a:cubicBezTo>
                    <a:pt x="5153" y="1280"/>
                    <a:pt x="5174" y="1257"/>
                    <a:pt x="5201" y="1257"/>
                  </a:cubicBezTo>
                  <a:cubicBezTo>
                    <a:pt x="5227" y="1257"/>
                    <a:pt x="5249" y="1280"/>
                    <a:pt x="5249" y="1308"/>
                  </a:cubicBezTo>
                  <a:lnTo>
                    <a:pt x="5249" y="2122"/>
                  </a:lnTo>
                  <a:close/>
                  <a:moveTo>
                    <a:pt x="2747" y="6326"/>
                  </a:moveTo>
                  <a:cubicBezTo>
                    <a:pt x="2747" y="6227"/>
                    <a:pt x="2671" y="6146"/>
                    <a:pt x="2576" y="6146"/>
                  </a:cubicBezTo>
                  <a:cubicBezTo>
                    <a:pt x="2482" y="6146"/>
                    <a:pt x="2406" y="6227"/>
                    <a:pt x="2406" y="6326"/>
                  </a:cubicBezTo>
                  <a:cubicBezTo>
                    <a:pt x="2406" y="6425"/>
                    <a:pt x="2482" y="6505"/>
                    <a:pt x="2576" y="6505"/>
                  </a:cubicBezTo>
                  <a:cubicBezTo>
                    <a:pt x="2671" y="6506"/>
                    <a:pt x="2747" y="6425"/>
                    <a:pt x="2747" y="6326"/>
                  </a:cubicBezTo>
                  <a:close/>
                  <a:moveTo>
                    <a:pt x="4837" y="480"/>
                  </a:moveTo>
                  <a:cubicBezTo>
                    <a:pt x="4837" y="450"/>
                    <a:pt x="4814" y="425"/>
                    <a:pt x="4784" y="425"/>
                  </a:cubicBezTo>
                  <a:lnTo>
                    <a:pt x="369" y="425"/>
                  </a:lnTo>
                  <a:cubicBezTo>
                    <a:pt x="339" y="425"/>
                    <a:pt x="316" y="450"/>
                    <a:pt x="316" y="480"/>
                  </a:cubicBezTo>
                  <a:lnTo>
                    <a:pt x="316" y="5818"/>
                  </a:lnTo>
                  <a:cubicBezTo>
                    <a:pt x="316" y="5848"/>
                    <a:pt x="339" y="5873"/>
                    <a:pt x="369" y="5873"/>
                  </a:cubicBezTo>
                  <a:lnTo>
                    <a:pt x="4784" y="5873"/>
                  </a:lnTo>
                  <a:cubicBezTo>
                    <a:pt x="4814" y="5873"/>
                    <a:pt x="4837" y="5848"/>
                    <a:pt x="4837" y="5818"/>
                  </a:cubicBezTo>
                  <a:lnTo>
                    <a:pt x="4837" y="48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2A9E1A12-AEB4-4F83-8696-A1D277FB5E26}"/>
                </a:ext>
              </a:extLst>
            </p:cNvPr>
            <p:cNvGrpSpPr/>
            <p:nvPr/>
          </p:nvGrpSpPr>
          <p:grpSpPr>
            <a:xfrm>
              <a:off x="2968739" y="4274321"/>
              <a:ext cx="493202" cy="217435"/>
              <a:chOff x="9993354" y="1018364"/>
              <a:chExt cx="1678530" cy="804350"/>
            </a:xfrm>
            <a:solidFill>
              <a:schemeClr val="accent5"/>
            </a:solidFill>
            <a:effectLst>
              <a:reflection blurRad="6350" stA="40000" endPos="7000" dir="5400000" sy="-100000" algn="bl" rotWithShape="0"/>
            </a:effectLst>
          </p:grpSpPr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8C068167-4B49-4144-B396-9E4A6A848D35}"/>
                  </a:ext>
                </a:extLst>
              </p:cNvPr>
              <p:cNvGrpSpPr/>
              <p:nvPr/>
            </p:nvGrpSpPr>
            <p:grpSpPr>
              <a:xfrm>
                <a:off x="10570543" y="1244419"/>
                <a:ext cx="524524" cy="339810"/>
                <a:chOff x="10563162" y="1244419"/>
                <a:chExt cx="524524" cy="339810"/>
              </a:xfrm>
              <a:grpFill/>
            </p:grpSpPr>
            <p:sp>
              <p:nvSpPr>
                <p:cNvPr id="29" name="Freeform 6">
                  <a:extLst>
                    <a:ext uri="{FF2B5EF4-FFF2-40B4-BE49-F238E27FC236}">
                      <a16:creationId xmlns:a16="http://schemas.microsoft.com/office/drawing/2014/main" id="{68E9A27A-ED7B-48FB-8762-CD83FD1E4F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47959" y="1244423"/>
                  <a:ext cx="139727" cy="339804"/>
                </a:xfrm>
                <a:custGeom>
                  <a:avLst/>
                  <a:gdLst>
                    <a:gd name="T0" fmla="*/ 120 w 288"/>
                    <a:gd name="T1" fmla="*/ 33 h 701"/>
                    <a:gd name="T2" fmla="*/ 98 w 288"/>
                    <a:gd name="T3" fmla="*/ 11 h 701"/>
                    <a:gd name="T4" fmla="*/ 69 w 288"/>
                    <a:gd name="T5" fmla="*/ 0 h 701"/>
                    <a:gd name="T6" fmla="*/ 38 w 288"/>
                    <a:gd name="T7" fmla="*/ 14 h 701"/>
                    <a:gd name="T8" fmla="*/ 27 w 288"/>
                    <a:gd name="T9" fmla="*/ 45 h 701"/>
                    <a:gd name="T10" fmla="*/ 41 w 288"/>
                    <a:gd name="T11" fmla="*/ 74 h 701"/>
                    <a:gd name="T12" fmla="*/ 58 w 288"/>
                    <a:gd name="T13" fmla="*/ 91 h 701"/>
                    <a:gd name="T14" fmla="*/ 32 w 288"/>
                    <a:gd name="T15" fmla="*/ 611 h 701"/>
                    <a:gd name="T16" fmla="*/ 16 w 288"/>
                    <a:gd name="T17" fmla="*/ 626 h 701"/>
                    <a:gd name="T18" fmla="*/ 1 w 288"/>
                    <a:gd name="T19" fmla="*/ 655 h 701"/>
                    <a:gd name="T20" fmla="*/ 11 w 288"/>
                    <a:gd name="T21" fmla="*/ 686 h 701"/>
                    <a:gd name="T22" fmla="*/ 13 w 288"/>
                    <a:gd name="T23" fmla="*/ 688 h 701"/>
                    <a:gd name="T24" fmla="*/ 43 w 288"/>
                    <a:gd name="T25" fmla="*/ 701 h 701"/>
                    <a:gd name="T26" fmla="*/ 71 w 288"/>
                    <a:gd name="T27" fmla="*/ 691 h 701"/>
                    <a:gd name="T28" fmla="*/ 91 w 288"/>
                    <a:gd name="T29" fmla="*/ 672 h 701"/>
                    <a:gd name="T30" fmla="*/ 120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20" y="33"/>
                      </a:moveTo>
                      <a:cubicBezTo>
                        <a:pt x="113" y="25"/>
                        <a:pt x="105" y="18"/>
                        <a:pt x="98" y="11"/>
                      </a:cubicBezTo>
                      <a:cubicBezTo>
                        <a:pt x="90" y="4"/>
                        <a:pt x="80" y="0"/>
                        <a:pt x="69" y="0"/>
                      </a:cubicBezTo>
                      <a:cubicBezTo>
                        <a:pt x="57" y="0"/>
                        <a:pt x="46" y="5"/>
                        <a:pt x="38" y="14"/>
                      </a:cubicBezTo>
                      <a:cubicBezTo>
                        <a:pt x="30" y="23"/>
                        <a:pt x="26" y="33"/>
                        <a:pt x="27" y="45"/>
                      </a:cubicBezTo>
                      <a:cubicBezTo>
                        <a:pt x="27" y="56"/>
                        <a:pt x="32" y="66"/>
                        <a:pt x="41" y="74"/>
                      </a:cubicBezTo>
                      <a:cubicBezTo>
                        <a:pt x="47" y="79"/>
                        <a:pt x="53" y="85"/>
                        <a:pt x="58" y="91"/>
                      </a:cubicBezTo>
                      <a:cubicBezTo>
                        <a:pt x="195" y="234"/>
                        <a:pt x="183" y="467"/>
                        <a:pt x="32" y="611"/>
                      </a:cubicBezTo>
                      <a:cubicBezTo>
                        <a:pt x="27" y="616"/>
                        <a:pt x="21" y="621"/>
                        <a:pt x="16" y="626"/>
                      </a:cubicBezTo>
                      <a:cubicBezTo>
                        <a:pt x="7" y="633"/>
                        <a:pt x="2" y="644"/>
                        <a:pt x="1" y="655"/>
                      </a:cubicBezTo>
                      <a:cubicBezTo>
                        <a:pt x="0" y="666"/>
                        <a:pt x="4" y="677"/>
                        <a:pt x="11" y="686"/>
                      </a:cubicBezTo>
                      <a:cubicBezTo>
                        <a:pt x="12" y="686"/>
                        <a:pt x="12" y="687"/>
                        <a:pt x="13" y="688"/>
                      </a:cubicBezTo>
                      <a:cubicBezTo>
                        <a:pt x="21" y="696"/>
                        <a:pt x="32" y="701"/>
                        <a:pt x="43" y="701"/>
                      </a:cubicBezTo>
                      <a:cubicBezTo>
                        <a:pt x="50" y="701"/>
                        <a:pt x="61" y="699"/>
                        <a:pt x="71" y="691"/>
                      </a:cubicBezTo>
                      <a:cubicBezTo>
                        <a:pt x="78" y="685"/>
                        <a:pt x="84" y="679"/>
                        <a:pt x="91" y="672"/>
                      </a:cubicBezTo>
                      <a:cubicBezTo>
                        <a:pt x="275" y="496"/>
                        <a:pt x="288" y="209"/>
                        <a:pt x="120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30" name="Freeform 9">
                  <a:extLst>
                    <a:ext uri="{FF2B5EF4-FFF2-40B4-BE49-F238E27FC236}">
                      <a16:creationId xmlns:a16="http://schemas.microsoft.com/office/drawing/2014/main" id="{B208FD06-8CD3-44AB-9038-50FF978B12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63162" y="1244419"/>
                  <a:ext cx="139727" cy="339810"/>
                </a:xfrm>
                <a:custGeom>
                  <a:avLst/>
                  <a:gdLst>
                    <a:gd name="T0" fmla="*/ 168 w 288"/>
                    <a:gd name="T1" fmla="*/ 33 h 701"/>
                    <a:gd name="T2" fmla="*/ 190 w 288"/>
                    <a:gd name="T3" fmla="*/ 11 h 701"/>
                    <a:gd name="T4" fmla="*/ 219 w 288"/>
                    <a:gd name="T5" fmla="*/ 0 h 701"/>
                    <a:gd name="T6" fmla="*/ 250 w 288"/>
                    <a:gd name="T7" fmla="*/ 14 h 701"/>
                    <a:gd name="T8" fmla="*/ 261 w 288"/>
                    <a:gd name="T9" fmla="*/ 45 h 701"/>
                    <a:gd name="T10" fmla="*/ 247 w 288"/>
                    <a:gd name="T11" fmla="*/ 74 h 701"/>
                    <a:gd name="T12" fmla="*/ 230 w 288"/>
                    <a:gd name="T13" fmla="*/ 91 h 701"/>
                    <a:gd name="T14" fmla="*/ 256 w 288"/>
                    <a:gd name="T15" fmla="*/ 611 h 701"/>
                    <a:gd name="T16" fmla="*/ 272 w 288"/>
                    <a:gd name="T17" fmla="*/ 626 h 701"/>
                    <a:gd name="T18" fmla="*/ 287 w 288"/>
                    <a:gd name="T19" fmla="*/ 655 h 701"/>
                    <a:gd name="T20" fmla="*/ 277 w 288"/>
                    <a:gd name="T21" fmla="*/ 686 h 701"/>
                    <a:gd name="T22" fmla="*/ 275 w 288"/>
                    <a:gd name="T23" fmla="*/ 688 h 701"/>
                    <a:gd name="T24" fmla="*/ 245 w 288"/>
                    <a:gd name="T25" fmla="*/ 701 h 701"/>
                    <a:gd name="T26" fmla="*/ 217 w 288"/>
                    <a:gd name="T27" fmla="*/ 691 h 701"/>
                    <a:gd name="T28" fmla="*/ 197 w 288"/>
                    <a:gd name="T29" fmla="*/ 672 h 701"/>
                    <a:gd name="T30" fmla="*/ 168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68" y="33"/>
                      </a:moveTo>
                      <a:cubicBezTo>
                        <a:pt x="175" y="25"/>
                        <a:pt x="183" y="18"/>
                        <a:pt x="190" y="11"/>
                      </a:cubicBezTo>
                      <a:cubicBezTo>
                        <a:pt x="198" y="4"/>
                        <a:pt x="208" y="0"/>
                        <a:pt x="219" y="0"/>
                      </a:cubicBezTo>
                      <a:cubicBezTo>
                        <a:pt x="231" y="0"/>
                        <a:pt x="242" y="5"/>
                        <a:pt x="250" y="14"/>
                      </a:cubicBezTo>
                      <a:cubicBezTo>
                        <a:pt x="258" y="23"/>
                        <a:pt x="262" y="33"/>
                        <a:pt x="261" y="45"/>
                      </a:cubicBezTo>
                      <a:cubicBezTo>
                        <a:pt x="261" y="56"/>
                        <a:pt x="256" y="66"/>
                        <a:pt x="247" y="74"/>
                      </a:cubicBezTo>
                      <a:cubicBezTo>
                        <a:pt x="241" y="79"/>
                        <a:pt x="235" y="85"/>
                        <a:pt x="230" y="91"/>
                      </a:cubicBezTo>
                      <a:cubicBezTo>
                        <a:pt x="93" y="234"/>
                        <a:pt x="105" y="467"/>
                        <a:pt x="256" y="611"/>
                      </a:cubicBezTo>
                      <a:cubicBezTo>
                        <a:pt x="261" y="616"/>
                        <a:pt x="267" y="621"/>
                        <a:pt x="272" y="626"/>
                      </a:cubicBezTo>
                      <a:cubicBezTo>
                        <a:pt x="281" y="633"/>
                        <a:pt x="286" y="644"/>
                        <a:pt x="287" y="655"/>
                      </a:cubicBezTo>
                      <a:cubicBezTo>
                        <a:pt x="288" y="666"/>
                        <a:pt x="284" y="677"/>
                        <a:pt x="277" y="686"/>
                      </a:cubicBezTo>
                      <a:cubicBezTo>
                        <a:pt x="276" y="686"/>
                        <a:pt x="276" y="687"/>
                        <a:pt x="275" y="688"/>
                      </a:cubicBezTo>
                      <a:cubicBezTo>
                        <a:pt x="267" y="696"/>
                        <a:pt x="256" y="701"/>
                        <a:pt x="245" y="701"/>
                      </a:cubicBezTo>
                      <a:cubicBezTo>
                        <a:pt x="238" y="701"/>
                        <a:pt x="227" y="699"/>
                        <a:pt x="217" y="691"/>
                      </a:cubicBezTo>
                      <a:cubicBezTo>
                        <a:pt x="210" y="685"/>
                        <a:pt x="204" y="679"/>
                        <a:pt x="197" y="672"/>
                      </a:cubicBezTo>
                      <a:cubicBezTo>
                        <a:pt x="13" y="496"/>
                        <a:pt x="0" y="209"/>
                        <a:pt x="168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id="{BEB8A494-9EE7-4227-A96F-BC2910B20934}"/>
                  </a:ext>
                </a:extLst>
              </p:cNvPr>
              <p:cNvGrpSpPr/>
              <p:nvPr/>
            </p:nvGrpSpPr>
            <p:grpSpPr>
              <a:xfrm>
                <a:off x="10220135" y="1130297"/>
                <a:ext cx="1187295" cy="572813"/>
                <a:chOff x="10221826" y="1130297"/>
                <a:chExt cx="1187295" cy="572813"/>
              </a:xfrm>
              <a:grpFill/>
            </p:grpSpPr>
            <p:sp>
              <p:nvSpPr>
                <p:cNvPr id="27" name="Freeform 7">
                  <a:extLst>
                    <a:ext uri="{FF2B5EF4-FFF2-40B4-BE49-F238E27FC236}">
                      <a16:creationId xmlns:a16="http://schemas.microsoft.com/office/drawing/2014/main" id="{B0A0AE33-2854-4596-8AA2-E290604F5C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202090" y="1130301"/>
                  <a:ext cx="207031" cy="572809"/>
                </a:xfrm>
                <a:custGeom>
                  <a:avLst/>
                  <a:gdLst>
                    <a:gd name="T0" fmla="*/ 121 w 427"/>
                    <a:gd name="T1" fmla="*/ 14 h 1181"/>
                    <a:gd name="T2" fmla="*/ 90 w 427"/>
                    <a:gd name="T3" fmla="*/ 0 h 1181"/>
                    <a:gd name="T4" fmla="*/ 61 w 427"/>
                    <a:gd name="T5" fmla="*/ 12 h 1181"/>
                    <a:gd name="T6" fmla="*/ 59 w 427"/>
                    <a:gd name="T7" fmla="*/ 72 h 1181"/>
                    <a:gd name="T8" fmla="*/ 253 w 427"/>
                    <a:gd name="T9" fmla="*/ 592 h 1181"/>
                    <a:gd name="T10" fmla="*/ 18 w 427"/>
                    <a:gd name="T11" fmla="*/ 1108 h 1181"/>
                    <a:gd name="T12" fmla="*/ 16 w 427"/>
                    <a:gd name="T13" fmla="*/ 1168 h 1181"/>
                    <a:gd name="T14" fmla="*/ 47 w 427"/>
                    <a:gd name="T15" fmla="*/ 1181 h 1181"/>
                    <a:gd name="T16" fmla="*/ 76 w 427"/>
                    <a:gd name="T17" fmla="*/ 1170 h 1181"/>
                    <a:gd name="T18" fmla="*/ 121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121" y="14"/>
                      </a:moveTo>
                      <a:cubicBezTo>
                        <a:pt x="113" y="5"/>
                        <a:pt x="102" y="0"/>
                        <a:pt x="90" y="0"/>
                      </a:cubicBezTo>
                      <a:cubicBezTo>
                        <a:pt x="79" y="0"/>
                        <a:pt x="69" y="5"/>
                        <a:pt x="61" y="12"/>
                      </a:cubicBezTo>
                      <a:cubicBezTo>
                        <a:pt x="44" y="28"/>
                        <a:pt x="43" y="55"/>
                        <a:pt x="59" y="72"/>
                      </a:cubicBezTo>
                      <a:cubicBezTo>
                        <a:pt x="192" y="211"/>
                        <a:pt x="261" y="396"/>
                        <a:pt x="253" y="592"/>
                      </a:cubicBezTo>
                      <a:cubicBezTo>
                        <a:pt x="245" y="788"/>
                        <a:pt x="161" y="971"/>
                        <a:pt x="18" y="1108"/>
                      </a:cubicBezTo>
                      <a:cubicBezTo>
                        <a:pt x="1" y="1124"/>
                        <a:pt x="0" y="1151"/>
                        <a:pt x="16" y="1168"/>
                      </a:cubicBezTo>
                      <a:cubicBezTo>
                        <a:pt x="24" y="1177"/>
                        <a:pt x="35" y="1181"/>
                        <a:pt x="47" y="1181"/>
                      </a:cubicBezTo>
                      <a:cubicBezTo>
                        <a:pt x="58" y="1181"/>
                        <a:pt x="68" y="1177"/>
                        <a:pt x="76" y="1170"/>
                      </a:cubicBezTo>
                      <a:cubicBezTo>
                        <a:pt x="407" y="854"/>
                        <a:pt x="427" y="335"/>
                        <a:pt x="121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28" name="Freeform 10">
                  <a:extLst>
                    <a:ext uri="{FF2B5EF4-FFF2-40B4-BE49-F238E27FC236}">
                      <a16:creationId xmlns:a16="http://schemas.microsoft.com/office/drawing/2014/main" id="{EE9B7F80-304B-4D6A-AD01-3F435E4992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221826" y="1130297"/>
                  <a:ext cx="207399" cy="572813"/>
                </a:xfrm>
                <a:custGeom>
                  <a:avLst/>
                  <a:gdLst>
                    <a:gd name="T0" fmla="*/ 306 w 427"/>
                    <a:gd name="T1" fmla="*/ 14 h 1181"/>
                    <a:gd name="T2" fmla="*/ 337 w 427"/>
                    <a:gd name="T3" fmla="*/ 0 h 1181"/>
                    <a:gd name="T4" fmla="*/ 366 w 427"/>
                    <a:gd name="T5" fmla="*/ 12 h 1181"/>
                    <a:gd name="T6" fmla="*/ 368 w 427"/>
                    <a:gd name="T7" fmla="*/ 72 h 1181"/>
                    <a:gd name="T8" fmla="*/ 174 w 427"/>
                    <a:gd name="T9" fmla="*/ 592 h 1181"/>
                    <a:gd name="T10" fmla="*/ 409 w 427"/>
                    <a:gd name="T11" fmla="*/ 1108 h 1181"/>
                    <a:gd name="T12" fmla="*/ 411 w 427"/>
                    <a:gd name="T13" fmla="*/ 1168 h 1181"/>
                    <a:gd name="T14" fmla="*/ 380 w 427"/>
                    <a:gd name="T15" fmla="*/ 1181 h 1181"/>
                    <a:gd name="T16" fmla="*/ 351 w 427"/>
                    <a:gd name="T17" fmla="*/ 1170 h 1181"/>
                    <a:gd name="T18" fmla="*/ 306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306" y="14"/>
                      </a:moveTo>
                      <a:cubicBezTo>
                        <a:pt x="314" y="5"/>
                        <a:pt x="325" y="0"/>
                        <a:pt x="337" y="0"/>
                      </a:cubicBezTo>
                      <a:cubicBezTo>
                        <a:pt x="348" y="0"/>
                        <a:pt x="358" y="5"/>
                        <a:pt x="366" y="12"/>
                      </a:cubicBezTo>
                      <a:cubicBezTo>
                        <a:pt x="383" y="28"/>
                        <a:pt x="384" y="55"/>
                        <a:pt x="368" y="72"/>
                      </a:cubicBezTo>
                      <a:cubicBezTo>
                        <a:pt x="235" y="211"/>
                        <a:pt x="166" y="396"/>
                        <a:pt x="174" y="592"/>
                      </a:cubicBezTo>
                      <a:cubicBezTo>
                        <a:pt x="182" y="788"/>
                        <a:pt x="266" y="971"/>
                        <a:pt x="409" y="1108"/>
                      </a:cubicBezTo>
                      <a:cubicBezTo>
                        <a:pt x="426" y="1124"/>
                        <a:pt x="427" y="1151"/>
                        <a:pt x="411" y="1168"/>
                      </a:cubicBezTo>
                      <a:cubicBezTo>
                        <a:pt x="403" y="1177"/>
                        <a:pt x="392" y="1181"/>
                        <a:pt x="380" y="1181"/>
                      </a:cubicBezTo>
                      <a:cubicBezTo>
                        <a:pt x="369" y="1181"/>
                        <a:pt x="359" y="1177"/>
                        <a:pt x="351" y="1170"/>
                      </a:cubicBezTo>
                      <a:cubicBezTo>
                        <a:pt x="20" y="854"/>
                        <a:pt x="0" y="335"/>
                        <a:pt x="306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84DB6D08-440E-4090-8737-9CB1712BBA13}"/>
                  </a:ext>
                </a:extLst>
              </p:cNvPr>
              <p:cNvGrpSpPr/>
              <p:nvPr/>
            </p:nvGrpSpPr>
            <p:grpSpPr>
              <a:xfrm>
                <a:off x="9993354" y="1018364"/>
                <a:ext cx="1678530" cy="804350"/>
                <a:chOff x="9993354" y="1018364"/>
                <a:chExt cx="1678530" cy="804350"/>
              </a:xfrm>
              <a:grpFill/>
            </p:grpSpPr>
            <p:sp>
              <p:nvSpPr>
                <p:cNvPr id="25" name="Freeform 8">
                  <a:extLst>
                    <a:ext uri="{FF2B5EF4-FFF2-40B4-BE49-F238E27FC236}">
                      <a16:creationId xmlns:a16="http://schemas.microsoft.com/office/drawing/2014/main" id="{9F38325C-0A9B-40EF-93E6-F4D5E96573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45467" y="1018364"/>
                  <a:ext cx="226417" cy="804350"/>
                </a:xfrm>
                <a:custGeom>
                  <a:avLst/>
                  <a:gdLst>
                    <a:gd name="T0" fmla="*/ 124 w 467"/>
                    <a:gd name="T1" fmla="*/ 13 h 1659"/>
                    <a:gd name="T2" fmla="*/ 93 w 467"/>
                    <a:gd name="T3" fmla="*/ 0 h 1659"/>
                    <a:gd name="T4" fmla="*/ 64 w 467"/>
                    <a:gd name="T5" fmla="*/ 12 h 1659"/>
                    <a:gd name="T6" fmla="*/ 51 w 467"/>
                    <a:gd name="T7" fmla="*/ 42 h 1659"/>
                    <a:gd name="T8" fmla="*/ 63 w 467"/>
                    <a:gd name="T9" fmla="*/ 72 h 1659"/>
                    <a:gd name="T10" fmla="*/ 13 w 467"/>
                    <a:gd name="T11" fmla="*/ 1586 h 1659"/>
                    <a:gd name="T12" fmla="*/ 0 w 467"/>
                    <a:gd name="T13" fmla="*/ 1615 h 1659"/>
                    <a:gd name="T14" fmla="*/ 12 w 467"/>
                    <a:gd name="T15" fmla="*/ 1646 h 1659"/>
                    <a:gd name="T16" fmla="*/ 43 w 467"/>
                    <a:gd name="T17" fmla="*/ 1659 h 1659"/>
                    <a:gd name="T18" fmla="*/ 43 w 467"/>
                    <a:gd name="T19" fmla="*/ 1659 h 1659"/>
                    <a:gd name="T20" fmla="*/ 72 w 467"/>
                    <a:gd name="T21" fmla="*/ 1647 h 1659"/>
                    <a:gd name="T22" fmla="*/ 436 w 467"/>
                    <a:gd name="T23" fmla="*/ 836 h 1659"/>
                    <a:gd name="T24" fmla="*/ 124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124" y="13"/>
                      </a:moveTo>
                      <a:cubicBezTo>
                        <a:pt x="116" y="5"/>
                        <a:pt x="105" y="0"/>
                        <a:pt x="93" y="0"/>
                      </a:cubicBezTo>
                      <a:cubicBezTo>
                        <a:pt x="82" y="0"/>
                        <a:pt x="72" y="4"/>
                        <a:pt x="64" y="12"/>
                      </a:cubicBezTo>
                      <a:cubicBezTo>
                        <a:pt x="56" y="20"/>
                        <a:pt x="51" y="30"/>
                        <a:pt x="51" y="42"/>
                      </a:cubicBezTo>
                      <a:cubicBezTo>
                        <a:pt x="51" y="53"/>
                        <a:pt x="55" y="64"/>
                        <a:pt x="63" y="72"/>
                      </a:cubicBezTo>
                      <a:cubicBezTo>
                        <a:pt x="467" y="495"/>
                        <a:pt x="445" y="1174"/>
                        <a:pt x="13" y="1586"/>
                      </a:cubicBezTo>
                      <a:cubicBezTo>
                        <a:pt x="5" y="1593"/>
                        <a:pt x="1" y="1604"/>
                        <a:pt x="0" y="1615"/>
                      </a:cubicBezTo>
                      <a:cubicBezTo>
                        <a:pt x="0" y="1627"/>
                        <a:pt x="4" y="1637"/>
                        <a:pt x="12" y="1646"/>
                      </a:cubicBezTo>
                      <a:cubicBezTo>
                        <a:pt x="20" y="1654"/>
                        <a:pt x="31" y="1659"/>
                        <a:pt x="43" y="1659"/>
                      </a:cubicBezTo>
                      <a:cubicBezTo>
                        <a:pt x="43" y="1659"/>
                        <a:pt x="43" y="1659"/>
                        <a:pt x="43" y="1659"/>
                      </a:cubicBezTo>
                      <a:cubicBezTo>
                        <a:pt x="54" y="1659"/>
                        <a:pt x="64" y="1654"/>
                        <a:pt x="72" y="1647"/>
                      </a:cubicBezTo>
                      <a:cubicBezTo>
                        <a:pt x="297" y="1432"/>
                        <a:pt x="427" y="1144"/>
                        <a:pt x="436" y="836"/>
                      </a:cubicBezTo>
                      <a:cubicBezTo>
                        <a:pt x="446" y="527"/>
                        <a:pt x="335" y="235"/>
                        <a:pt x="12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6D7A5634-5174-400B-9B8B-2F5116E7CB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93354" y="1018364"/>
                  <a:ext cx="226784" cy="804350"/>
                </a:xfrm>
                <a:custGeom>
                  <a:avLst/>
                  <a:gdLst>
                    <a:gd name="T0" fmla="*/ 343 w 467"/>
                    <a:gd name="T1" fmla="*/ 13 h 1659"/>
                    <a:gd name="T2" fmla="*/ 374 w 467"/>
                    <a:gd name="T3" fmla="*/ 0 h 1659"/>
                    <a:gd name="T4" fmla="*/ 403 w 467"/>
                    <a:gd name="T5" fmla="*/ 12 h 1659"/>
                    <a:gd name="T6" fmla="*/ 416 w 467"/>
                    <a:gd name="T7" fmla="*/ 42 h 1659"/>
                    <a:gd name="T8" fmla="*/ 404 w 467"/>
                    <a:gd name="T9" fmla="*/ 72 h 1659"/>
                    <a:gd name="T10" fmla="*/ 454 w 467"/>
                    <a:gd name="T11" fmla="*/ 1586 h 1659"/>
                    <a:gd name="T12" fmla="*/ 467 w 467"/>
                    <a:gd name="T13" fmla="*/ 1615 h 1659"/>
                    <a:gd name="T14" fmla="*/ 455 w 467"/>
                    <a:gd name="T15" fmla="*/ 1646 h 1659"/>
                    <a:gd name="T16" fmla="*/ 424 w 467"/>
                    <a:gd name="T17" fmla="*/ 1659 h 1659"/>
                    <a:gd name="T18" fmla="*/ 424 w 467"/>
                    <a:gd name="T19" fmla="*/ 1659 h 1659"/>
                    <a:gd name="T20" fmla="*/ 395 w 467"/>
                    <a:gd name="T21" fmla="*/ 1647 h 1659"/>
                    <a:gd name="T22" fmla="*/ 31 w 467"/>
                    <a:gd name="T23" fmla="*/ 836 h 1659"/>
                    <a:gd name="T24" fmla="*/ 343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343" y="13"/>
                      </a:moveTo>
                      <a:cubicBezTo>
                        <a:pt x="351" y="5"/>
                        <a:pt x="362" y="0"/>
                        <a:pt x="374" y="0"/>
                      </a:cubicBezTo>
                      <a:cubicBezTo>
                        <a:pt x="385" y="0"/>
                        <a:pt x="395" y="4"/>
                        <a:pt x="403" y="12"/>
                      </a:cubicBezTo>
                      <a:cubicBezTo>
                        <a:pt x="411" y="20"/>
                        <a:pt x="416" y="30"/>
                        <a:pt x="416" y="42"/>
                      </a:cubicBezTo>
                      <a:cubicBezTo>
                        <a:pt x="416" y="53"/>
                        <a:pt x="412" y="64"/>
                        <a:pt x="404" y="72"/>
                      </a:cubicBezTo>
                      <a:cubicBezTo>
                        <a:pt x="0" y="495"/>
                        <a:pt x="22" y="1174"/>
                        <a:pt x="454" y="1586"/>
                      </a:cubicBezTo>
                      <a:cubicBezTo>
                        <a:pt x="462" y="1593"/>
                        <a:pt x="466" y="1604"/>
                        <a:pt x="467" y="1615"/>
                      </a:cubicBezTo>
                      <a:cubicBezTo>
                        <a:pt x="467" y="1627"/>
                        <a:pt x="463" y="1637"/>
                        <a:pt x="455" y="1646"/>
                      </a:cubicBezTo>
                      <a:cubicBezTo>
                        <a:pt x="447" y="1654"/>
                        <a:pt x="436" y="1659"/>
                        <a:pt x="424" y="1659"/>
                      </a:cubicBezTo>
                      <a:cubicBezTo>
                        <a:pt x="424" y="1659"/>
                        <a:pt x="424" y="1659"/>
                        <a:pt x="424" y="1659"/>
                      </a:cubicBezTo>
                      <a:cubicBezTo>
                        <a:pt x="413" y="1659"/>
                        <a:pt x="403" y="1654"/>
                        <a:pt x="395" y="1647"/>
                      </a:cubicBezTo>
                      <a:cubicBezTo>
                        <a:pt x="170" y="1432"/>
                        <a:pt x="40" y="1144"/>
                        <a:pt x="31" y="836"/>
                      </a:cubicBezTo>
                      <a:cubicBezTo>
                        <a:pt x="21" y="527"/>
                        <a:pt x="132" y="235"/>
                        <a:pt x="343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</p:grp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BEA18FB5-E38D-4E43-9511-AFE401CE88BF}"/>
                </a:ext>
              </a:extLst>
            </p:cNvPr>
            <p:cNvCxnSpPr>
              <a:cxnSpLocks/>
            </p:cNvCxnSpPr>
            <p:nvPr/>
          </p:nvCxnSpPr>
          <p:spPr>
            <a:xfrm>
              <a:off x="3236879" y="5120068"/>
              <a:ext cx="102202" cy="618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880BF40B-07E9-D315-9312-FACED9592F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6731" y="5136749"/>
              <a:ext cx="1486243" cy="733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E7454F7C-A2F8-E6EC-F9C6-329A53E50A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4403" y="5095471"/>
              <a:ext cx="113642" cy="653269"/>
            </a:xfrm>
            <a:prstGeom prst="straightConnector1">
              <a:avLst/>
            </a:prstGeom>
            <a:ln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82">
              <a:extLst>
                <a:ext uri="{FF2B5EF4-FFF2-40B4-BE49-F238E27FC236}">
                  <a16:creationId xmlns:a16="http://schemas.microsoft.com/office/drawing/2014/main" id="{3F46DE54-DBA2-A332-B47D-C0A09AE5D03C}"/>
                </a:ext>
              </a:extLst>
            </p:cNvPr>
            <p:cNvSpPr txBox="1"/>
            <p:nvPr/>
          </p:nvSpPr>
          <p:spPr>
            <a:xfrm>
              <a:off x="3242171" y="5234864"/>
              <a:ext cx="4411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000" dirty="0"/>
                <a:t>pilot</a:t>
              </a:r>
              <a:endParaRPr lang="zh-CN" altLang="en-US" sz="1000" dirty="0"/>
            </a:p>
          </p:txBody>
        </p:sp>
        <p:sp>
          <p:nvSpPr>
            <p:cNvPr id="19" name="文本框 83">
              <a:extLst>
                <a:ext uri="{FF2B5EF4-FFF2-40B4-BE49-F238E27FC236}">
                  <a16:creationId xmlns:a16="http://schemas.microsoft.com/office/drawing/2014/main" id="{0335020B-AD68-B340-C8A1-E0E7424CE48C}"/>
                </a:ext>
              </a:extLst>
            </p:cNvPr>
            <p:cNvSpPr txBox="1"/>
            <p:nvPr/>
          </p:nvSpPr>
          <p:spPr>
            <a:xfrm>
              <a:off x="3903453" y="5263204"/>
              <a:ext cx="4187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000" dirty="0"/>
                <a:t>pilot</a:t>
              </a:r>
              <a:endParaRPr lang="zh-CN" altLang="en-US" sz="1000" dirty="0"/>
            </a:p>
          </p:txBody>
        </p:sp>
        <p:sp>
          <p:nvSpPr>
            <p:cNvPr id="20" name="文本框 84">
              <a:extLst>
                <a:ext uri="{FF2B5EF4-FFF2-40B4-BE49-F238E27FC236}">
                  <a16:creationId xmlns:a16="http://schemas.microsoft.com/office/drawing/2014/main" id="{DBC600E9-5969-F66B-8250-3CDF85B70C2E}"/>
                </a:ext>
              </a:extLst>
            </p:cNvPr>
            <p:cNvSpPr txBox="1"/>
            <p:nvPr/>
          </p:nvSpPr>
          <p:spPr>
            <a:xfrm>
              <a:off x="2730960" y="5308737"/>
              <a:ext cx="5677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000" dirty="0">
                  <a:solidFill>
                    <a:srgbClr val="FF0000"/>
                  </a:solidFill>
                </a:rPr>
                <a:t>Step 1:</a:t>
              </a:r>
            </a:p>
            <a:p>
              <a:r>
                <a:rPr lang="en-US" altLang="zh-CN" sz="1000" dirty="0">
                  <a:solidFill>
                    <a:srgbClr val="FF0000"/>
                  </a:solidFill>
                </a:rPr>
                <a:t>Report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文本框 133">
            <a:extLst>
              <a:ext uri="{FF2B5EF4-FFF2-40B4-BE49-F238E27FC236}">
                <a16:creationId xmlns:a16="http://schemas.microsoft.com/office/drawing/2014/main" id="{BC729F9C-C10E-5562-8896-9BF082278935}"/>
              </a:ext>
            </a:extLst>
          </p:cNvPr>
          <p:cNvSpPr txBox="1"/>
          <p:nvPr/>
        </p:nvSpPr>
        <p:spPr>
          <a:xfrm>
            <a:off x="1209144" y="4532678"/>
            <a:ext cx="475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dirty="0"/>
              <a:t>Alterative 1: STA reports 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 information to the sharing AP, which then completes air-based</a:t>
            </a:r>
            <a:r>
              <a:rPr lang="en-US" altLang="zh-CN" sz="1400" dirty="0"/>
              <a:t> calibration among APs</a:t>
            </a:r>
            <a:endParaRPr lang="zh-CN" altLang="en-US" sz="1400" dirty="0"/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8B629832-D8FF-9B8D-ACED-A6E85EB720F2}"/>
              </a:ext>
            </a:extLst>
          </p:cNvPr>
          <p:cNvCxnSpPr>
            <a:cxnSpLocks/>
          </p:cNvCxnSpPr>
          <p:nvPr/>
        </p:nvCxnSpPr>
        <p:spPr bwMode="auto">
          <a:xfrm>
            <a:off x="3599867" y="2909218"/>
            <a:ext cx="1624605" cy="87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文本框 133">
            <a:extLst>
              <a:ext uri="{FF2B5EF4-FFF2-40B4-BE49-F238E27FC236}">
                <a16:creationId xmlns:a16="http://schemas.microsoft.com/office/drawing/2014/main" id="{864C3465-8028-E311-970C-59EF9366BD5C}"/>
              </a:ext>
            </a:extLst>
          </p:cNvPr>
          <p:cNvSpPr txBox="1"/>
          <p:nvPr/>
        </p:nvSpPr>
        <p:spPr>
          <a:xfrm rot="181798">
            <a:off x="3837821" y="2718712"/>
            <a:ext cx="1167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/>
              <a:t>non-ideal backhaul</a:t>
            </a:r>
            <a:endParaRPr lang="zh-CN" altLang="en-US" sz="1000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31296EA7-A62B-A86B-4ED1-257323BB76B7}"/>
              </a:ext>
            </a:extLst>
          </p:cNvPr>
          <p:cNvSpPr txBox="1"/>
          <p:nvPr/>
        </p:nvSpPr>
        <p:spPr>
          <a:xfrm>
            <a:off x="1055440" y="5326682"/>
            <a:ext cx="107043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measures downlink pilot or training signals and reports assistance information to AP(s).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assistance information includes e.g., the downlink or uplink time/frequency/phase difference between APs.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assistance information, AP(s) can calibrate inter-AP synchronization error.   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图片 48">
            <a:extLst>
              <a:ext uri="{FF2B5EF4-FFF2-40B4-BE49-F238E27FC236}">
                <a16:creationId xmlns:a16="http://schemas.microsoft.com/office/drawing/2014/main" id="{A034AD7B-0004-B02A-1747-A76B4738A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974" y="2786333"/>
            <a:ext cx="288260" cy="276999"/>
          </a:xfrm>
          <a:prstGeom prst="rect">
            <a:avLst/>
          </a:prstGeom>
        </p:spPr>
      </p:pic>
      <p:pic>
        <p:nvPicPr>
          <p:cNvPr id="55" name="图片 54">
            <a:extLst>
              <a:ext uri="{FF2B5EF4-FFF2-40B4-BE49-F238E27FC236}">
                <a16:creationId xmlns:a16="http://schemas.microsoft.com/office/drawing/2014/main" id="{F407ADE0-D224-4B6F-007A-E32B4CA72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851" y="2811597"/>
            <a:ext cx="288260" cy="276999"/>
          </a:xfrm>
          <a:prstGeom prst="rect">
            <a:avLst/>
          </a:prstGeom>
        </p:spPr>
      </p:pic>
      <p:pic>
        <p:nvPicPr>
          <p:cNvPr id="56" name="图片 55">
            <a:extLst>
              <a:ext uri="{FF2B5EF4-FFF2-40B4-BE49-F238E27FC236}">
                <a16:creationId xmlns:a16="http://schemas.microsoft.com/office/drawing/2014/main" id="{5EE81270-FB99-C108-831C-2CDD01B26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316" y="3696846"/>
            <a:ext cx="288260" cy="276999"/>
          </a:xfrm>
          <a:prstGeom prst="rect">
            <a:avLst/>
          </a:prstGeom>
        </p:spPr>
      </p:pic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0736E2CA-9A05-F619-32C8-E63086C80968}"/>
              </a:ext>
            </a:extLst>
          </p:cNvPr>
          <p:cNvCxnSpPr>
            <a:cxnSpLocks/>
          </p:cNvCxnSpPr>
          <p:nvPr/>
        </p:nvCxnSpPr>
        <p:spPr>
          <a:xfrm>
            <a:off x="1857006" y="3923398"/>
            <a:ext cx="1512211" cy="254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2" name="Freeform 6">
            <a:extLst>
              <a:ext uri="{FF2B5EF4-FFF2-40B4-BE49-F238E27FC236}">
                <a16:creationId xmlns:a16="http://schemas.microsoft.com/office/drawing/2014/main" id="{E4B29D3C-6B76-C293-8D65-8923BAC290D3}"/>
              </a:ext>
            </a:extLst>
          </p:cNvPr>
          <p:cNvSpPr>
            <a:spLocks/>
          </p:cNvSpPr>
          <p:nvPr/>
        </p:nvSpPr>
        <p:spPr bwMode="auto">
          <a:xfrm>
            <a:off x="5540345" y="2661421"/>
            <a:ext cx="41056" cy="91858"/>
          </a:xfrm>
          <a:custGeom>
            <a:avLst/>
            <a:gdLst>
              <a:gd name="T0" fmla="*/ 120 w 288"/>
              <a:gd name="T1" fmla="*/ 33 h 701"/>
              <a:gd name="T2" fmla="*/ 98 w 288"/>
              <a:gd name="T3" fmla="*/ 11 h 701"/>
              <a:gd name="T4" fmla="*/ 69 w 288"/>
              <a:gd name="T5" fmla="*/ 0 h 701"/>
              <a:gd name="T6" fmla="*/ 38 w 288"/>
              <a:gd name="T7" fmla="*/ 14 h 701"/>
              <a:gd name="T8" fmla="*/ 27 w 288"/>
              <a:gd name="T9" fmla="*/ 45 h 701"/>
              <a:gd name="T10" fmla="*/ 41 w 288"/>
              <a:gd name="T11" fmla="*/ 74 h 701"/>
              <a:gd name="T12" fmla="*/ 58 w 288"/>
              <a:gd name="T13" fmla="*/ 91 h 701"/>
              <a:gd name="T14" fmla="*/ 32 w 288"/>
              <a:gd name="T15" fmla="*/ 611 h 701"/>
              <a:gd name="T16" fmla="*/ 16 w 288"/>
              <a:gd name="T17" fmla="*/ 626 h 701"/>
              <a:gd name="T18" fmla="*/ 1 w 288"/>
              <a:gd name="T19" fmla="*/ 655 h 701"/>
              <a:gd name="T20" fmla="*/ 11 w 288"/>
              <a:gd name="T21" fmla="*/ 686 h 701"/>
              <a:gd name="T22" fmla="*/ 13 w 288"/>
              <a:gd name="T23" fmla="*/ 688 h 701"/>
              <a:gd name="T24" fmla="*/ 43 w 288"/>
              <a:gd name="T25" fmla="*/ 701 h 701"/>
              <a:gd name="T26" fmla="*/ 71 w 288"/>
              <a:gd name="T27" fmla="*/ 691 h 701"/>
              <a:gd name="T28" fmla="*/ 91 w 288"/>
              <a:gd name="T29" fmla="*/ 672 h 701"/>
              <a:gd name="T30" fmla="*/ 120 w 288"/>
              <a:gd name="T31" fmla="*/ 33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" h="701">
                <a:moveTo>
                  <a:pt x="120" y="33"/>
                </a:moveTo>
                <a:cubicBezTo>
                  <a:pt x="113" y="25"/>
                  <a:pt x="105" y="18"/>
                  <a:pt x="98" y="11"/>
                </a:cubicBezTo>
                <a:cubicBezTo>
                  <a:pt x="90" y="4"/>
                  <a:pt x="80" y="0"/>
                  <a:pt x="69" y="0"/>
                </a:cubicBezTo>
                <a:cubicBezTo>
                  <a:pt x="57" y="0"/>
                  <a:pt x="46" y="5"/>
                  <a:pt x="38" y="14"/>
                </a:cubicBezTo>
                <a:cubicBezTo>
                  <a:pt x="30" y="23"/>
                  <a:pt x="26" y="33"/>
                  <a:pt x="27" y="45"/>
                </a:cubicBezTo>
                <a:cubicBezTo>
                  <a:pt x="27" y="56"/>
                  <a:pt x="32" y="66"/>
                  <a:pt x="41" y="74"/>
                </a:cubicBezTo>
                <a:cubicBezTo>
                  <a:pt x="47" y="79"/>
                  <a:pt x="53" y="85"/>
                  <a:pt x="58" y="91"/>
                </a:cubicBezTo>
                <a:cubicBezTo>
                  <a:pt x="195" y="234"/>
                  <a:pt x="183" y="467"/>
                  <a:pt x="32" y="611"/>
                </a:cubicBezTo>
                <a:cubicBezTo>
                  <a:pt x="27" y="616"/>
                  <a:pt x="21" y="621"/>
                  <a:pt x="16" y="626"/>
                </a:cubicBezTo>
                <a:cubicBezTo>
                  <a:pt x="7" y="633"/>
                  <a:pt x="2" y="644"/>
                  <a:pt x="1" y="655"/>
                </a:cubicBezTo>
                <a:cubicBezTo>
                  <a:pt x="0" y="666"/>
                  <a:pt x="4" y="677"/>
                  <a:pt x="11" y="686"/>
                </a:cubicBezTo>
                <a:cubicBezTo>
                  <a:pt x="12" y="686"/>
                  <a:pt x="12" y="687"/>
                  <a:pt x="13" y="688"/>
                </a:cubicBezTo>
                <a:cubicBezTo>
                  <a:pt x="21" y="696"/>
                  <a:pt x="32" y="701"/>
                  <a:pt x="43" y="701"/>
                </a:cubicBezTo>
                <a:cubicBezTo>
                  <a:pt x="50" y="701"/>
                  <a:pt x="61" y="699"/>
                  <a:pt x="71" y="691"/>
                </a:cubicBezTo>
                <a:cubicBezTo>
                  <a:pt x="78" y="685"/>
                  <a:pt x="84" y="679"/>
                  <a:pt x="91" y="672"/>
                </a:cubicBezTo>
                <a:cubicBezTo>
                  <a:pt x="275" y="496"/>
                  <a:pt x="288" y="209"/>
                  <a:pt x="120" y="3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23" name="Freeform 9">
            <a:extLst>
              <a:ext uri="{FF2B5EF4-FFF2-40B4-BE49-F238E27FC236}">
                <a16:creationId xmlns:a16="http://schemas.microsoft.com/office/drawing/2014/main" id="{CDDA574C-305A-7A30-B2F0-A827367E17A0}"/>
              </a:ext>
            </a:extLst>
          </p:cNvPr>
          <p:cNvSpPr>
            <a:spLocks/>
          </p:cNvSpPr>
          <p:nvPr/>
        </p:nvSpPr>
        <p:spPr bwMode="auto">
          <a:xfrm>
            <a:off x="5324321" y="2661421"/>
            <a:ext cx="41056" cy="91858"/>
          </a:xfrm>
          <a:custGeom>
            <a:avLst/>
            <a:gdLst>
              <a:gd name="T0" fmla="*/ 168 w 288"/>
              <a:gd name="T1" fmla="*/ 33 h 701"/>
              <a:gd name="T2" fmla="*/ 190 w 288"/>
              <a:gd name="T3" fmla="*/ 11 h 701"/>
              <a:gd name="T4" fmla="*/ 219 w 288"/>
              <a:gd name="T5" fmla="*/ 0 h 701"/>
              <a:gd name="T6" fmla="*/ 250 w 288"/>
              <a:gd name="T7" fmla="*/ 14 h 701"/>
              <a:gd name="T8" fmla="*/ 261 w 288"/>
              <a:gd name="T9" fmla="*/ 45 h 701"/>
              <a:gd name="T10" fmla="*/ 247 w 288"/>
              <a:gd name="T11" fmla="*/ 74 h 701"/>
              <a:gd name="T12" fmla="*/ 230 w 288"/>
              <a:gd name="T13" fmla="*/ 91 h 701"/>
              <a:gd name="T14" fmla="*/ 256 w 288"/>
              <a:gd name="T15" fmla="*/ 611 h 701"/>
              <a:gd name="T16" fmla="*/ 272 w 288"/>
              <a:gd name="T17" fmla="*/ 626 h 701"/>
              <a:gd name="T18" fmla="*/ 287 w 288"/>
              <a:gd name="T19" fmla="*/ 655 h 701"/>
              <a:gd name="T20" fmla="*/ 277 w 288"/>
              <a:gd name="T21" fmla="*/ 686 h 701"/>
              <a:gd name="T22" fmla="*/ 275 w 288"/>
              <a:gd name="T23" fmla="*/ 688 h 701"/>
              <a:gd name="T24" fmla="*/ 245 w 288"/>
              <a:gd name="T25" fmla="*/ 701 h 701"/>
              <a:gd name="T26" fmla="*/ 217 w 288"/>
              <a:gd name="T27" fmla="*/ 691 h 701"/>
              <a:gd name="T28" fmla="*/ 197 w 288"/>
              <a:gd name="T29" fmla="*/ 672 h 701"/>
              <a:gd name="T30" fmla="*/ 168 w 288"/>
              <a:gd name="T31" fmla="*/ 33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" h="701">
                <a:moveTo>
                  <a:pt x="168" y="33"/>
                </a:moveTo>
                <a:cubicBezTo>
                  <a:pt x="175" y="25"/>
                  <a:pt x="183" y="18"/>
                  <a:pt x="190" y="11"/>
                </a:cubicBezTo>
                <a:cubicBezTo>
                  <a:pt x="198" y="4"/>
                  <a:pt x="208" y="0"/>
                  <a:pt x="219" y="0"/>
                </a:cubicBezTo>
                <a:cubicBezTo>
                  <a:pt x="231" y="0"/>
                  <a:pt x="242" y="5"/>
                  <a:pt x="250" y="14"/>
                </a:cubicBezTo>
                <a:cubicBezTo>
                  <a:pt x="258" y="23"/>
                  <a:pt x="262" y="33"/>
                  <a:pt x="261" y="45"/>
                </a:cubicBezTo>
                <a:cubicBezTo>
                  <a:pt x="261" y="56"/>
                  <a:pt x="256" y="66"/>
                  <a:pt x="247" y="74"/>
                </a:cubicBezTo>
                <a:cubicBezTo>
                  <a:pt x="241" y="79"/>
                  <a:pt x="235" y="85"/>
                  <a:pt x="230" y="91"/>
                </a:cubicBezTo>
                <a:cubicBezTo>
                  <a:pt x="93" y="234"/>
                  <a:pt x="105" y="467"/>
                  <a:pt x="256" y="611"/>
                </a:cubicBezTo>
                <a:cubicBezTo>
                  <a:pt x="261" y="616"/>
                  <a:pt x="267" y="621"/>
                  <a:pt x="272" y="626"/>
                </a:cubicBezTo>
                <a:cubicBezTo>
                  <a:pt x="281" y="633"/>
                  <a:pt x="286" y="644"/>
                  <a:pt x="287" y="655"/>
                </a:cubicBezTo>
                <a:cubicBezTo>
                  <a:pt x="288" y="666"/>
                  <a:pt x="284" y="677"/>
                  <a:pt x="277" y="686"/>
                </a:cubicBezTo>
                <a:cubicBezTo>
                  <a:pt x="276" y="686"/>
                  <a:pt x="276" y="687"/>
                  <a:pt x="275" y="688"/>
                </a:cubicBezTo>
                <a:cubicBezTo>
                  <a:pt x="267" y="696"/>
                  <a:pt x="256" y="701"/>
                  <a:pt x="245" y="701"/>
                </a:cubicBezTo>
                <a:cubicBezTo>
                  <a:pt x="238" y="701"/>
                  <a:pt x="227" y="699"/>
                  <a:pt x="217" y="691"/>
                </a:cubicBezTo>
                <a:cubicBezTo>
                  <a:pt x="210" y="685"/>
                  <a:pt x="204" y="679"/>
                  <a:pt x="197" y="672"/>
                </a:cubicBezTo>
                <a:cubicBezTo>
                  <a:pt x="13" y="496"/>
                  <a:pt x="0" y="209"/>
                  <a:pt x="168" y="3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24" name="Freeform 7">
            <a:extLst>
              <a:ext uri="{FF2B5EF4-FFF2-40B4-BE49-F238E27FC236}">
                <a16:creationId xmlns:a16="http://schemas.microsoft.com/office/drawing/2014/main" id="{1A2A2149-D358-657B-E599-B13283AD472A}"/>
              </a:ext>
            </a:extLst>
          </p:cNvPr>
          <p:cNvSpPr>
            <a:spLocks/>
          </p:cNvSpPr>
          <p:nvPr/>
        </p:nvSpPr>
        <p:spPr bwMode="auto">
          <a:xfrm>
            <a:off x="5612353" y="2630571"/>
            <a:ext cx="60832" cy="154845"/>
          </a:xfrm>
          <a:custGeom>
            <a:avLst/>
            <a:gdLst>
              <a:gd name="T0" fmla="*/ 121 w 427"/>
              <a:gd name="T1" fmla="*/ 14 h 1181"/>
              <a:gd name="T2" fmla="*/ 90 w 427"/>
              <a:gd name="T3" fmla="*/ 0 h 1181"/>
              <a:gd name="T4" fmla="*/ 61 w 427"/>
              <a:gd name="T5" fmla="*/ 12 h 1181"/>
              <a:gd name="T6" fmla="*/ 59 w 427"/>
              <a:gd name="T7" fmla="*/ 72 h 1181"/>
              <a:gd name="T8" fmla="*/ 253 w 427"/>
              <a:gd name="T9" fmla="*/ 592 h 1181"/>
              <a:gd name="T10" fmla="*/ 18 w 427"/>
              <a:gd name="T11" fmla="*/ 1108 h 1181"/>
              <a:gd name="T12" fmla="*/ 16 w 427"/>
              <a:gd name="T13" fmla="*/ 1168 h 1181"/>
              <a:gd name="T14" fmla="*/ 47 w 427"/>
              <a:gd name="T15" fmla="*/ 1181 h 1181"/>
              <a:gd name="T16" fmla="*/ 76 w 427"/>
              <a:gd name="T17" fmla="*/ 1170 h 1181"/>
              <a:gd name="T18" fmla="*/ 121 w 427"/>
              <a:gd name="T19" fmla="*/ 14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7" h="1181">
                <a:moveTo>
                  <a:pt x="121" y="14"/>
                </a:moveTo>
                <a:cubicBezTo>
                  <a:pt x="113" y="5"/>
                  <a:pt x="102" y="0"/>
                  <a:pt x="90" y="0"/>
                </a:cubicBezTo>
                <a:cubicBezTo>
                  <a:pt x="79" y="0"/>
                  <a:pt x="69" y="5"/>
                  <a:pt x="61" y="12"/>
                </a:cubicBezTo>
                <a:cubicBezTo>
                  <a:pt x="44" y="28"/>
                  <a:pt x="43" y="55"/>
                  <a:pt x="59" y="72"/>
                </a:cubicBezTo>
                <a:cubicBezTo>
                  <a:pt x="192" y="211"/>
                  <a:pt x="261" y="396"/>
                  <a:pt x="253" y="592"/>
                </a:cubicBezTo>
                <a:cubicBezTo>
                  <a:pt x="245" y="788"/>
                  <a:pt x="161" y="971"/>
                  <a:pt x="18" y="1108"/>
                </a:cubicBezTo>
                <a:cubicBezTo>
                  <a:pt x="1" y="1124"/>
                  <a:pt x="0" y="1151"/>
                  <a:pt x="16" y="1168"/>
                </a:cubicBezTo>
                <a:cubicBezTo>
                  <a:pt x="24" y="1177"/>
                  <a:pt x="35" y="1181"/>
                  <a:pt x="47" y="1181"/>
                </a:cubicBezTo>
                <a:cubicBezTo>
                  <a:pt x="58" y="1181"/>
                  <a:pt x="68" y="1177"/>
                  <a:pt x="76" y="1170"/>
                </a:cubicBezTo>
                <a:cubicBezTo>
                  <a:pt x="407" y="854"/>
                  <a:pt x="427" y="335"/>
                  <a:pt x="121" y="1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25" name="Freeform 10">
            <a:extLst>
              <a:ext uri="{FF2B5EF4-FFF2-40B4-BE49-F238E27FC236}">
                <a16:creationId xmlns:a16="http://schemas.microsoft.com/office/drawing/2014/main" id="{1B14FDAD-176C-92E3-CA64-6BED140A6711}"/>
              </a:ext>
            </a:extLst>
          </p:cNvPr>
          <p:cNvSpPr>
            <a:spLocks/>
          </p:cNvSpPr>
          <p:nvPr/>
        </p:nvSpPr>
        <p:spPr bwMode="auto">
          <a:xfrm>
            <a:off x="5252313" y="2630571"/>
            <a:ext cx="60940" cy="154845"/>
          </a:xfrm>
          <a:custGeom>
            <a:avLst/>
            <a:gdLst>
              <a:gd name="T0" fmla="*/ 306 w 427"/>
              <a:gd name="T1" fmla="*/ 14 h 1181"/>
              <a:gd name="T2" fmla="*/ 337 w 427"/>
              <a:gd name="T3" fmla="*/ 0 h 1181"/>
              <a:gd name="T4" fmla="*/ 366 w 427"/>
              <a:gd name="T5" fmla="*/ 12 h 1181"/>
              <a:gd name="T6" fmla="*/ 368 w 427"/>
              <a:gd name="T7" fmla="*/ 72 h 1181"/>
              <a:gd name="T8" fmla="*/ 174 w 427"/>
              <a:gd name="T9" fmla="*/ 592 h 1181"/>
              <a:gd name="T10" fmla="*/ 409 w 427"/>
              <a:gd name="T11" fmla="*/ 1108 h 1181"/>
              <a:gd name="T12" fmla="*/ 411 w 427"/>
              <a:gd name="T13" fmla="*/ 1168 h 1181"/>
              <a:gd name="T14" fmla="*/ 380 w 427"/>
              <a:gd name="T15" fmla="*/ 1181 h 1181"/>
              <a:gd name="T16" fmla="*/ 351 w 427"/>
              <a:gd name="T17" fmla="*/ 1170 h 1181"/>
              <a:gd name="T18" fmla="*/ 306 w 427"/>
              <a:gd name="T19" fmla="*/ 14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7" h="1181">
                <a:moveTo>
                  <a:pt x="306" y="14"/>
                </a:moveTo>
                <a:cubicBezTo>
                  <a:pt x="314" y="5"/>
                  <a:pt x="325" y="0"/>
                  <a:pt x="337" y="0"/>
                </a:cubicBezTo>
                <a:cubicBezTo>
                  <a:pt x="348" y="0"/>
                  <a:pt x="358" y="5"/>
                  <a:pt x="366" y="12"/>
                </a:cubicBezTo>
                <a:cubicBezTo>
                  <a:pt x="383" y="28"/>
                  <a:pt x="384" y="55"/>
                  <a:pt x="368" y="72"/>
                </a:cubicBezTo>
                <a:cubicBezTo>
                  <a:pt x="235" y="211"/>
                  <a:pt x="166" y="396"/>
                  <a:pt x="174" y="592"/>
                </a:cubicBezTo>
                <a:cubicBezTo>
                  <a:pt x="182" y="788"/>
                  <a:pt x="266" y="971"/>
                  <a:pt x="409" y="1108"/>
                </a:cubicBezTo>
                <a:cubicBezTo>
                  <a:pt x="426" y="1124"/>
                  <a:pt x="427" y="1151"/>
                  <a:pt x="411" y="1168"/>
                </a:cubicBezTo>
                <a:cubicBezTo>
                  <a:pt x="403" y="1177"/>
                  <a:pt x="392" y="1181"/>
                  <a:pt x="380" y="1181"/>
                </a:cubicBezTo>
                <a:cubicBezTo>
                  <a:pt x="369" y="1181"/>
                  <a:pt x="359" y="1177"/>
                  <a:pt x="351" y="1170"/>
                </a:cubicBezTo>
                <a:cubicBezTo>
                  <a:pt x="20" y="854"/>
                  <a:pt x="0" y="335"/>
                  <a:pt x="306" y="1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26" name="Freeform 8">
            <a:extLst>
              <a:ext uri="{FF2B5EF4-FFF2-40B4-BE49-F238E27FC236}">
                <a16:creationId xmlns:a16="http://schemas.microsoft.com/office/drawing/2014/main" id="{622DDB43-8696-E540-71EA-0D6A74C7ACF1}"/>
              </a:ext>
            </a:extLst>
          </p:cNvPr>
          <p:cNvSpPr>
            <a:spLocks/>
          </p:cNvSpPr>
          <p:nvPr/>
        </p:nvSpPr>
        <p:spPr bwMode="auto">
          <a:xfrm>
            <a:off x="5684361" y="2600314"/>
            <a:ext cx="66528" cy="217435"/>
          </a:xfrm>
          <a:custGeom>
            <a:avLst/>
            <a:gdLst>
              <a:gd name="T0" fmla="*/ 124 w 467"/>
              <a:gd name="T1" fmla="*/ 13 h 1659"/>
              <a:gd name="T2" fmla="*/ 93 w 467"/>
              <a:gd name="T3" fmla="*/ 0 h 1659"/>
              <a:gd name="T4" fmla="*/ 64 w 467"/>
              <a:gd name="T5" fmla="*/ 12 h 1659"/>
              <a:gd name="T6" fmla="*/ 51 w 467"/>
              <a:gd name="T7" fmla="*/ 42 h 1659"/>
              <a:gd name="T8" fmla="*/ 63 w 467"/>
              <a:gd name="T9" fmla="*/ 72 h 1659"/>
              <a:gd name="T10" fmla="*/ 13 w 467"/>
              <a:gd name="T11" fmla="*/ 1586 h 1659"/>
              <a:gd name="T12" fmla="*/ 0 w 467"/>
              <a:gd name="T13" fmla="*/ 1615 h 1659"/>
              <a:gd name="T14" fmla="*/ 12 w 467"/>
              <a:gd name="T15" fmla="*/ 1646 h 1659"/>
              <a:gd name="T16" fmla="*/ 43 w 467"/>
              <a:gd name="T17" fmla="*/ 1659 h 1659"/>
              <a:gd name="T18" fmla="*/ 43 w 467"/>
              <a:gd name="T19" fmla="*/ 1659 h 1659"/>
              <a:gd name="T20" fmla="*/ 72 w 467"/>
              <a:gd name="T21" fmla="*/ 1647 h 1659"/>
              <a:gd name="T22" fmla="*/ 436 w 467"/>
              <a:gd name="T23" fmla="*/ 836 h 1659"/>
              <a:gd name="T24" fmla="*/ 124 w 467"/>
              <a:gd name="T25" fmla="*/ 13 h 1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7" h="1659">
                <a:moveTo>
                  <a:pt x="124" y="13"/>
                </a:moveTo>
                <a:cubicBezTo>
                  <a:pt x="116" y="5"/>
                  <a:pt x="105" y="0"/>
                  <a:pt x="93" y="0"/>
                </a:cubicBezTo>
                <a:cubicBezTo>
                  <a:pt x="82" y="0"/>
                  <a:pt x="72" y="4"/>
                  <a:pt x="64" y="12"/>
                </a:cubicBezTo>
                <a:cubicBezTo>
                  <a:pt x="56" y="20"/>
                  <a:pt x="51" y="30"/>
                  <a:pt x="51" y="42"/>
                </a:cubicBezTo>
                <a:cubicBezTo>
                  <a:pt x="51" y="53"/>
                  <a:pt x="55" y="64"/>
                  <a:pt x="63" y="72"/>
                </a:cubicBezTo>
                <a:cubicBezTo>
                  <a:pt x="467" y="495"/>
                  <a:pt x="445" y="1174"/>
                  <a:pt x="13" y="1586"/>
                </a:cubicBezTo>
                <a:cubicBezTo>
                  <a:pt x="5" y="1593"/>
                  <a:pt x="1" y="1604"/>
                  <a:pt x="0" y="1615"/>
                </a:cubicBezTo>
                <a:cubicBezTo>
                  <a:pt x="0" y="1627"/>
                  <a:pt x="4" y="1637"/>
                  <a:pt x="12" y="1646"/>
                </a:cubicBezTo>
                <a:cubicBezTo>
                  <a:pt x="20" y="1654"/>
                  <a:pt x="31" y="1659"/>
                  <a:pt x="43" y="1659"/>
                </a:cubicBezTo>
                <a:cubicBezTo>
                  <a:pt x="43" y="1659"/>
                  <a:pt x="43" y="1659"/>
                  <a:pt x="43" y="1659"/>
                </a:cubicBezTo>
                <a:cubicBezTo>
                  <a:pt x="54" y="1659"/>
                  <a:pt x="64" y="1654"/>
                  <a:pt x="72" y="1647"/>
                </a:cubicBezTo>
                <a:cubicBezTo>
                  <a:pt x="297" y="1432"/>
                  <a:pt x="427" y="1144"/>
                  <a:pt x="436" y="836"/>
                </a:cubicBezTo>
                <a:cubicBezTo>
                  <a:pt x="446" y="527"/>
                  <a:pt x="335" y="235"/>
                  <a:pt x="124" y="1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27" name="Freeform 11">
            <a:extLst>
              <a:ext uri="{FF2B5EF4-FFF2-40B4-BE49-F238E27FC236}">
                <a16:creationId xmlns:a16="http://schemas.microsoft.com/office/drawing/2014/main" id="{6E192891-B06C-2236-3C57-93F3A4CFE497}"/>
              </a:ext>
            </a:extLst>
          </p:cNvPr>
          <p:cNvSpPr>
            <a:spLocks/>
          </p:cNvSpPr>
          <p:nvPr/>
        </p:nvSpPr>
        <p:spPr bwMode="auto">
          <a:xfrm>
            <a:off x="5180305" y="2594259"/>
            <a:ext cx="66636" cy="217435"/>
          </a:xfrm>
          <a:custGeom>
            <a:avLst/>
            <a:gdLst>
              <a:gd name="T0" fmla="*/ 343 w 467"/>
              <a:gd name="T1" fmla="*/ 13 h 1659"/>
              <a:gd name="T2" fmla="*/ 374 w 467"/>
              <a:gd name="T3" fmla="*/ 0 h 1659"/>
              <a:gd name="T4" fmla="*/ 403 w 467"/>
              <a:gd name="T5" fmla="*/ 12 h 1659"/>
              <a:gd name="T6" fmla="*/ 416 w 467"/>
              <a:gd name="T7" fmla="*/ 42 h 1659"/>
              <a:gd name="T8" fmla="*/ 404 w 467"/>
              <a:gd name="T9" fmla="*/ 72 h 1659"/>
              <a:gd name="T10" fmla="*/ 454 w 467"/>
              <a:gd name="T11" fmla="*/ 1586 h 1659"/>
              <a:gd name="T12" fmla="*/ 467 w 467"/>
              <a:gd name="T13" fmla="*/ 1615 h 1659"/>
              <a:gd name="T14" fmla="*/ 455 w 467"/>
              <a:gd name="T15" fmla="*/ 1646 h 1659"/>
              <a:gd name="T16" fmla="*/ 424 w 467"/>
              <a:gd name="T17" fmla="*/ 1659 h 1659"/>
              <a:gd name="T18" fmla="*/ 424 w 467"/>
              <a:gd name="T19" fmla="*/ 1659 h 1659"/>
              <a:gd name="T20" fmla="*/ 395 w 467"/>
              <a:gd name="T21" fmla="*/ 1647 h 1659"/>
              <a:gd name="T22" fmla="*/ 31 w 467"/>
              <a:gd name="T23" fmla="*/ 836 h 1659"/>
              <a:gd name="T24" fmla="*/ 343 w 467"/>
              <a:gd name="T25" fmla="*/ 13 h 1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7" h="1659">
                <a:moveTo>
                  <a:pt x="343" y="13"/>
                </a:moveTo>
                <a:cubicBezTo>
                  <a:pt x="351" y="5"/>
                  <a:pt x="362" y="0"/>
                  <a:pt x="374" y="0"/>
                </a:cubicBezTo>
                <a:cubicBezTo>
                  <a:pt x="385" y="0"/>
                  <a:pt x="395" y="4"/>
                  <a:pt x="403" y="12"/>
                </a:cubicBezTo>
                <a:cubicBezTo>
                  <a:pt x="411" y="20"/>
                  <a:pt x="416" y="30"/>
                  <a:pt x="416" y="42"/>
                </a:cubicBezTo>
                <a:cubicBezTo>
                  <a:pt x="416" y="53"/>
                  <a:pt x="412" y="64"/>
                  <a:pt x="404" y="72"/>
                </a:cubicBezTo>
                <a:cubicBezTo>
                  <a:pt x="0" y="495"/>
                  <a:pt x="22" y="1174"/>
                  <a:pt x="454" y="1586"/>
                </a:cubicBezTo>
                <a:cubicBezTo>
                  <a:pt x="462" y="1593"/>
                  <a:pt x="466" y="1604"/>
                  <a:pt x="467" y="1615"/>
                </a:cubicBezTo>
                <a:cubicBezTo>
                  <a:pt x="467" y="1627"/>
                  <a:pt x="463" y="1637"/>
                  <a:pt x="455" y="1646"/>
                </a:cubicBezTo>
                <a:cubicBezTo>
                  <a:pt x="447" y="1654"/>
                  <a:pt x="436" y="1659"/>
                  <a:pt x="424" y="1659"/>
                </a:cubicBezTo>
                <a:cubicBezTo>
                  <a:pt x="424" y="1659"/>
                  <a:pt x="424" y="1659"/>
                  <a:pt x="424" y="1659"/>
                </a:cubicBezTo>
                <a:cubicBezTo>
                  <a:pt x="413" y="1659"/>
                  <a:pt x="403" y="1654"/>
                  <a:pt x="395" y="1647"/>
                </a:cubicBezTo>
                <a:cubicBezTo>
                  <a:pt x="170" y="1432"/>
                  <a:pt x="40" y="1144"/>
                  <a:pt x="31" y="836"/>
                </a:cubicBezTo>
                <a:cubicBezTo>
                  <a:pt x="21" y="527"/>
                  <a:pt x="132" y="235"/>
                  <a:pt x="343" y="1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28" name="文本框 82">
            <a:extLst>
              <a:ext uri="{FF2B5EF4-FFF2-40B4-BE49-F238E27FC236}">
                <a16:creationId xmlns:a16="http://schemas.microsoft.com/office/drawing/2014/main" id="{24FA26BB-583B-D49C-3535-20FFFC9D8FDD}"/>
              </a:ext>
            </a:extLst>
          </p:cNvPr>
          <p:cNvSpPr txBox="1"/>
          <p:nvPr/>
        </p:nvSpPr>
        <p:spPr>
          <a:xfrm>
            <a:off x="2463758" y="3815847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/>
              <a:t>pilot</a:t>
            </a:r>
            <a:endParaRPr lang="zh-CN" altLang="en-US" sz="1000" dirty="0"/>
          </a:p>
        </p:txBody>
      </p:sp>
      <p:sp>
        <p:nvSpPr>
          <p:cNvPr id="9230" name="文本框 133">
            <a:extLst>
              <a:ext uri="{FF2B5EF4-FFF2-40B4-BE49-F238E27FC236}">
                <a16:creationId xmlns:a16="http://schemas.microsoft.com/office/drawing/2014/main" id="{AAD735D0-ED35-67E3-C3FC-53B7AF70D257}"/>
              </a:ext>
            </a:extLst>
          </p:cNvPr>
          <p:cNvSpPr txBox="1"/>
          <p:nvPr/>
        </p:nvSpPr>
        <p:spPr>
          <a:xfrm>
            <a:off x="1187017" y="3951130"/>
            <a:ext cx="803425" cy="353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AP1</a:t>
            </a:r>
          </a:p>
          <a:p>
            <a:pPr>
              <a:lnSpc>
                <a:spcPts val="800"/>
              </a:lnSpc>
            </a:pPr>
            <a:r>
              <a:rPr lang="en-US" altLang="zh-CN" sz="1000" dirty="0"/>
              <a:t>(shared AP)</a:t>
            </a:r>
            <a:endParaRPr lang="zh-CN" altLang="en-US" sz="1000" dirty="0"/>
          </a:p>
        </p:txBody>
      </p:sp>
      <p:sp>
        <p:nvSpPr>
          <p:cNvPr id="9231" name="文本框 133">
            <a:extLst>
              <a:ext uri="{FF2B5EF4-FFF2-40B4-BE49-F238E27FC236}">
                <a16:creationId xmlns:a16="http://schemas.microsoft.com/office/drawing/2014/main" id="{FA75E16E-FFF9-0064-C22F-13D440BF562C}"/>
              </a:ext>
            </a:extLst>
          </p:cNvPr>
          <p:cNvSpPr txBox="1"/>
          <p:nvPr/>
        </p:nvSpPr>
        <p:spPr>
          <a:xfrm>
            <a:off x="2946641" y="2996952"/>
            <a:ext cx="845103" cy="353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AP2</a:t>
            </a:r>
          </a:p>
          <a:p>
            <a:pPr>
              <a:lnSpc>
                <a:spcPts val="800"/>
              </a:lnSpc>
            </a:pPr>
            <a:r>
              <a:rPr lang="en-US" altLang="zh-CN" sz="1000" dirty="0"/>
              <a:t>(sharing AP)</a:t>
            </a:r>
            <a:endParaRPr lang="zh-CN" altLang="en-US" sz="1000" dirty="0"/>
          </a:p>
        </p:txBody>
      </p:sp>
      <p:sp>
        <p:nvSpPr>
          <p:cNvPr id="9233" name="文本框 133">
            <a:extLst>
              <a:ext uri="{FF2B5EF4-FFF2-40B4-BE49-F238E27FC236}">
                <a16:creationId xmlns:a16="http://schemas.microsoft.com/office/drawing/2014/main" id="{8703EDDD-A726-6A69-474F-77D02EF4CD89}"/>
              </a:ext>
            </a:extLst>
          </p:cNvPr>
          <p:cNvSpPr txBox="1"/>
          <p:nvPr/>
        </p:nvSpPr>
        <p:spPr>
          <a:xfrm rot="19908531">
            <a:off x="1902528" y="3140242"/>
            <a:ext cx="1167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/>
              <a:t>non-ideal backhaul</a:t>
            </a:r>
            <a:endParaRPr lang="zh-CN" altLang="en-US" sz="1000" dirty="0"/>
          </a:p>
        </p:txBody>
      </p:sp>
      <p:cxnSp>
        <p:nvCxnSpPr>
          <p:cNvPr id="9234" name="直接连接符 9233">
            <a:extLst>
              <a:ext uri="{FF2B5EF4-FFF2-40B4-BE49-F238E27FC236}">
                <a16:creationId xmlns:a16="http://schemas.microsoft.com/office/drawing/2014/main" id="{BBC1FEBA-2999-E9BB-1177-FF8A9A739AD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1518" y="3018838"/>
            <a:ext cx="1294984" cy="7628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grpSp>
        <p:nvGrpSpPr>
          <p:cNvPr id="9249" name="组合 9248">
            <a:extLst>
              <a:ext uri="{FF2B5EF4-FFF2-40B4-BE49-F238E27FC236}">
                <a16:creationId xmlns:a16="http://schemas.microsoft.com/office/drawing/2014/main" id="{FD7EFB48-8CAC-5A62-A4DD-4DB8D9C9F048}"/>
              </a:ext>
            </a:extLst>
          </p:cNvPr>
          <p:cNvGrpSpPr/>
          <p:nvPr/>
        </p:nvGrpSpPr>
        <p:grpSpPr>
          <a:xfrm>
            <a:off x="6858343" y="2535067"/>
            <a:ext cx="3424049" cy="1842121"/>
            <a:chOff x="1102012" y="4274321"/>
            <a:chExt cx="3424049" cy="1842121"/>
          </a:xfrm>
        </p:grpSpPr>
        <p:grpSp>
          <p:nvGrpSpPr>
            <p:cNvPr id="9250" name="组合 9249">
              <a:extLst>
                <a:ext uri="{FF2B5EF4-FFF2-40B4-BE49-F238E27FC236}">
                  <a16:creationId xmlns:a16="http://schemas.microsoft.com/office/drawing/2014/main" id="{F05446E4-B40C-DD7B-8E51-B0FE1D19DAF2}"/>
                </a:ext>
              </a:extLst>
            </p:cNvPr>
            <p:cNvGrpSpPr/>
            <p:nvPr/>
          </p:nvGrpSpPr>
          <p:grpSpPr>
            <a:xfrm>
              <a:off x="1102012" y="5210425"/>
              <a:ext cx="570583" cy="223490"/>
              <a:chOff x="-3185273" y="4417756"/>
              <a:chExt cx="1941883" cy="826749"/>
            </a:xfrm>
            <a:solidFill>
              <a:schemeClr val="accent5"/>
            </a:solidFill>
            <a:effectLst>
              <a:reflection blurRad="6350" stA="40000" endPos="7000" dir="5400000" sy="-100000" algn="bl" rotWithShape="0"/>
            </a:effectLst>
          </p:grpSpPr>
          <p:grpSp>
            <p:nvGrpSpPr>
              <p:cNvPr id="9268" name="组合 9267">
                <a:extLst>
                  <a:ext uri="{FF2B5EF4-FFF2-40B4-BE49-F238E27FC236}">
                    <a16:creationId xmlns:a16="http://schemas.microsoft.com/office/drawing/2014/main" id="{FBFB1286-3BAF-5804-C889-73710258611E}"/>
                  </a:ext>
                </a:extLst>
              </p:cNvPr>
              <p:cNvGrpSpPr/>
              <p:nvPr/>
            </p:nvGrpSpPr>
            <p:grpSpPr>
              <a:xfrm>
                <a:off x="-2695141" y="4666206"/>
                <a:ext cx="874927" cy="339811"/>
                <a:chOff x="-2702522" y="4666206"/>
                <a:chExt cx="874927" cy="339811"/>
              </a:xfrm>
              <a:grpFill/>
            </p:grpSpPr>
            <p:sp>
              <p:nvSpPr>
                <p:cNvPr id="9275" name="Freeform 6">
                  <a:extLst>
                    <a:ext uri="{FF2B5EF4-FFF2-40B4-BE49-F238E27FC236}">
                      <a16:creationId xmlns:a16="http://schemas.microsoft.com/office/drawing/2014/main" id="{09FD193B-D62D-3A5E-C92F-7D21747E21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967322" y="4666206"/>
                  <a:ext cx="139727" cy="339811"/>
                </a:xfrm>
                <a:custGeom>
                  <a:avLst/>
                  <a:gdLst>
                    <a:gd name="T0" fmla="*/ 120 w 288"/>
                    <a:gd name="T1" fmla="*/ 33 h 701"/>
                    <a:gd name="T2" fmla="*/ 98 w 288"/>
                    <a:gd name="T3" fmla="*/ 11 h 701"/>
                    <a:gd name="T4" fmla="*/ 69 w 288"/>
                    <a:gd name="T5" fmla="*/ 0 h 701"/>
                    <a:gd name="T6" fmla="*/ 38 w 288"/>
                    <a:gd name="T7" fmla="*/ 14 h 701"/>
                    <a:gd name="T8" fmla="*/ 27 w 288"/>
                    <a:gd name="T9" fmla="*/ 45 h 701"/>
                    <a:gd name="T10" fmla="*/ 41 w 288"/>
                    <a:gd name="T11" fmla="*/ 74 h 701"/>
                    <a:gd name="T12" fmla="*/ 58 w 288"/>
                    <a:gd name="T13" fmla="*/ 91 h 701"/>
                    <a:gd name="T14" fmla="*/ 32 w 288"/>
                    <a:gd name="T15" fmla="*/ 611 h 701"/>
                    <a:gd name="T16" fmla="*/ 16 w 288"/>
                    <a:gd name="T17" fmla="*/ 626 h 701"/>
                    <a:gd name="T18" fmla="*/ 1 w 288"/>
                    <a:gd name="T19" fmla="*/ 655 h 701"/>
                    <a:gd name="T20" fmla="*/ 11 w 288"/>
                    <a:gd name="T21" fmla="*/ 686 h 701"/>
                    <a:gd name="T22" fmla="*/ 13 w 288"/>
                    <a:gd name="T23" fmla="*/ 688 h 701"/>
                    <a:gd name="T24" fmla="*/ 43 w 288"/>
                    <a:gd name="T25" fmla="*/ 701 h 701"/>
                    <a:gd name="T26" fmla="*/ 71 w 288"/>
                    <a:gd name="T27" fmla="*/ 691 h 701"/>
                    <a:gd name="T28" fmla="*/ 91 w 288"/>
                    <a:gd name="T29" fmla="*/ 672 h 701"/>
                    <a:gd name="T30" fmla="*/ 120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20" y="33"/>
                      </a:moveTo>
                      <a:cubicBezTo>
                        <a:pt x="113" y="25"/>
                        <a:pt x="105" y="18"/>
                        <a:pt x="98" y="11"/>
                      </a:cubicBezTo>
                      <a:cubicBezTo>
                        <a:pt x="90" y="4"/>
                        <a:pt x="80" y="0"/>
                        <a:pt x="69" y="0"/>
                      </a:cubicBezTo>
                      <a:cubicBezTo>
                        <a:pt x="57" y="0"/>
                        <a:pt x="46" y="5"/>
                        <a:pt x="38" y="14"/>
                      </a:cubicBezTo>
                      <a:cubicBezTo>
                        <a:pt x="30" y="23"/>
                        <a:pt x="26" y="33"/>
                        <a:pt x="27" y="45"/>
                      </a:cubicBezTo>
                      <a:cubicBezTo>
                        <a:pt x="27" y="56"/>
                        <a:pt x="32" y="66"/>
                        <a:pt x="41" y="74"/>
                      </a:cubicBezTo>
                      <a:cubicBezTo>
                        <a:pt x="47" y="79"/>
                        <a:pt x="53" y="85"/>
                        <a:pt x="58" y="91"/>
                      </a:cubicBezTo>
                      <a:cubicBezTo>
                        <a:pt x="195" y="234"/>
                        <a:pt x="183" y="467"/>
                        <a:pt x="32" y="611"/>
                      </a:cubicBezTo>
                      <a:cubicBezTo>
                        <a:pt x="27" y="616"/>
                        <a:pt x="21" y="621"/>
                        <a:pt x="16" y="626"/>
                      </a:cubicBezTo>
                      <a:cubicBezTo>
                        <a:pt x="7" y="633"/>
                        <a:pt x="2" y="644"/>
                        <a:pt x="1" y="655"/>
                      </a:cubicBezTo>
                      <a:cubicBezTo>
                        <a:pt x="0" y="666"/>
                        <a:pt x="4" y="677"/>
                        <a:pt x="11" y="686"/>
                      </a:cubicBezTo>
                      <a:cubicBezTo>
                        <a:pt x="12" y="686"/>
                        <a:pt x="12" y="687"/>
                        <a:pt x="13" y="688"/>
                      </a:cubicBezTo>
                      <a:cubicBezTo>
                        <a:pt x="21" y="696"/>
                        <a:pt x="32" y="701"/>
                        <a:pt x="43" y="701"/>
                      </a:cubicBezTo>
                      <a:cubicBezTo>
                        <a:pt x="50" y="701"/>
                        <a:pt x="61" y="699"/>
                        <a:pt x="71" y="691"/>
                      </a:cubicBezTo>
                      <a:cubicBezTo>
                        <a:pt x="78" y="685"/>
                        <a:pt x="84" y="679"/>
                        <a:pt x="91" y="672"/>
                      </a:cubicBezTo>
                      <a:cubicBezTo>
                        <a:pt x="275" y="496"/>
                        <a:pt x="288" y="209"/>
                        <a:pt x="120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9276" name="Freeform 9">
                  <a:extLst>
                    <a:ext uri="{FF2B5EF4-FFF2-40B4-BE49-F238E27FC236}">
                      <a16:creationId xmlns:a16="http://schemas.microsoft.com/office/drawing/2014/main" id="{3B6B096D-ABDF-1879-AD4E-0C5B7E5C50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702522" y="4666210"/>
                  <a:ext cx="139727" cy="339807"/>
                </a:xfrm>
                <a:custGeom>
                  <a:avLst/>
                  <a:gdLst>
                    <a:gd name="T0" fmla="*/ 168 w 288"/>
                    <a:gd name="T1" fmla="*/ 33 h 701"/>
                    <a:gd name="T2" fmla="*/ 190 w 288"/>
                    <a:gd name="T3" fmla="*/ 11 h 701"/>
                    <a:gd name="T4" fmla="*/ 219 w 288"/>
                    <a:gd name="T5" fmla="*/ 0 h 701"/>
                    <a:gd name="T6" fmla="*/ 250 w 288"/>
                    <a:gd name="T7" fmla="*/ 14 h 701"/>
                    <a:gd name="T8" fmla="*/ 261 w 288"/>
                    <a:gd name="T9" fmla="*/ 45 h 701"/>
                    <a:gd name="T10" fmla="*/ 247 w 288"/>
                    <a:gd name="T11" fmla="*/ 74 h 701"/>
                    <a:gd name="T12" fmla="*/ 230 w 288"/>
                    <a:gd name="T13" fmla="*/ 91 h 701"/>
                    <a:gd name="T14" fmla="*/ 256 w 288"/>
                    <a:gd name="T15" fmla="*/ 611 h 701"/>
                    <a:gd name="T16" fmla="*/ 272 w 288"/>
                    <a:gd name="T17" fmla="*/ 626 h 701"/>
                    <a:gd name="T18" fmla="*/ 287 w 288"/>
                    <a:gd name="T19" fmla="*/ 655 h 701"/>
                    <a:gd name="T20" fmla="*/ 277 w 288"/>
                    <a:gd name="T21" fmla="*/ 686 h 701"/>
                    <a:gd name="T22" fmla="*/ 275 w 288"/>
                    <a:gd name="T23" fmla="*/ 688 h 701"/>
                    <a:gd name="T24" fmla="*/ 245 w 288"/>
                    <a:gd name="T25" fmla="*/ 701 h 701"/>
                    <a:gd name="T26" fmla="*/ 217 w 288"/>
                    <a:gd name="T27" fmla="*/ 691 h 701"/>
                    <a:gd name="T28" fmla="*/ 197 w 288"/>
                    <a:gd name="T29" fmla="*/ 672 h 701"/>
                    <a:gd name="T30" fmla="*/ 168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68" y="33"/>
                      </a:moveTo>
                      <a:cubicBezTo>
                        <a:pt x="175" y="25"/>
                        <a:pt x="183" y="18"/>
                        <a:pt x="190" y="11"/>
                      </a:cubicBezTo>
                      <a:cubicBezTo>
                        <a:pt x="198" y="4"/>
                        <a:pt x="208" y="0"/>
                        <a:pt x="219" y="0"/>
                      </a:cubicBezTo>
                      <a:cubicBezTo>
                        <a:pt x="231" y="0"/>
                        <a:pt x="242" y="5"/>
                        <a:pt x="250" y="14"/>
                      </a:cubicBezTo>
                      <a:cubicBezTo>
                        <a:pt x="258" y="23"/>
                        <a:pt x="262" y="33"/>
                        <a:pt x="261" y="45"/>
                      </a:cubicBezTo>
                      <a:cubicBezTo>
                        <a:pt x="261" y="56"/>
                        <a:pt x="256" y="66"/>
                        <a:pt x="247" y="74"/>
                      </a:cubicBezTo>
                      <a:cubicBezTo>
                        <a:pt x="241" y="79"/>
                        <a:pt x="235" y="85"/>
                        <a:pt x="230" y="91"/>
                      </a:cubicBezTo>
                      <a:cubicBezTo>
                        <a:pt x="93" y="234"/>
                        <a:pt x="105" y="467"/>
                        <a:pt x="256" y="611"/>
                      </a:cubicBezTo>
                      <a:cubicBezTo>
                        <a:pt x="261" y="616"/>
                        <a:pt x="267" y="621"/>
                        <a:pt x="272" y="626"/>
                      </a:cubicBezTo>
                      <a:cubicBezTo>
                        <a:pt x="281" y="633"/>
                        <a:pt x="286" y="644"/>
                        <a:pt x="287" y="655"/>
                      </a:cubicBezTo>
                      <a:cubicBezTo>
                        <a:pt x="288" y="666"/>
                        <a:pt x="284" y="677"/>
                        <a:pt x="277" y="686"/>
                      </a:cubicBezTo>
                      <a:cubicBezTo>
                        <a:pt x="276" y="686"/>
                        <a:pt x="276" y="687"/>
                        <a:pt x="275" y="688"/>
                      </a:cubicBezTo>
                      <a:cubicBezTo>
                        <a:pt x="267" y="696"/>
                        <a:pt x="256" y="701"/>
                        <a:pt x="245" y="701"/>
                      </a:cubicBezTo>
                      <a:cubicBezTo>
                        <a:pt x="238" y="701"/>
                        <a:pt x="227" y="699"/>
                        <a:pt x="217" y="691"/>
                      </a:cubicBezTo>
                      <a:cubicBezTo>
                        <a:pt x="210" y="685"/>
                        <a:pt x="204" y="679"/>
                        <a:pt x="197" y="672"/>
                      </a:cubicBezTo>
                      <a:cubicBezTo>
                        <a:pt x="13" y="496"/>
                        <a:pt x="0" y="209"/>
                        <a:pt x="168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9269" name="组合 9268">
                <a:extLst>
                  <a:ext uri="{FF2B5EF4-FFF2-40B4-BE49-F238E27FC236}">
                    <a16:creationId xmlns:a16="http://schemas.microsoft.com/office/drawing/2014/main" id="{631EA338-DB0B-195C-4700-11DAB4B60084}"/>
                  </a:ext>
                </a:extLst>
              </p:cNvPr>
              <p:cNvGrpSpPr/>
              <p:nvPr/>
            </p:nvGrpSpPr>
            <p:grpSpPr>
              <a:xfrm>
                <a:off x="-2940209" y="4552076"/>
                <a:ext cx="1432366" cy="572813"/>
                <a:chOff x="-2938518" y="4552076"/>
                <a:chExt cx="1432366" cy="572813"/>
              </a:xfrm>
              <a:grpFill/>
            </p:grpSpPr>
            <p:sp>
              <p:nvSpPr>
                <p:cNvPr id="9273" name="Freeform 7">
                  <a:extLst>
                    <a:ext uri="{FF2B5EF4-FFF2-40B4-BE49-F238E27FC236}">
                      <a16:creationId xmlns:a16="http://schemas.microsoft.com/office/drawing/2014/main" id="{1B590E80-9114-FB61-F5EA-5F67F58303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13184" y="4552080"/>
                  <a:ext cx="207032" cy="572809"/>
                </a:xfrm>
                <a:custGeom>
                  <a:avLst/>
                  <a:gdLst>
                    <a:gd name="T0" fmla="*/ 121 w 427"/>
                    <a:gd name="T1" fmla="*/ 14 h 1181"/>
                    <a:gd name="T2" fmla="*/ 90 w 427"/>
                    <a:gd name="T3" fmla="*/ 0 h 1181"/>
                    <a:gd name="T4" fmla="*/ 61 w 427"/>
                    <a:gd name="T5" fmla="*/ 12 h 1181"/>
                    <a:gd name="T6" fmla="*/ 59 w 427"/>
                    <a:gd name="T7" fmla="*/ 72 h 1181"/>
                    <a:gd name="T8" fmla="*/ 253 w 427"/>
                    <a:gd name="T9" fmla="*/ 592 h 1181"/>
                    <a:gd name="T10" fmla="*/ 18 w 427"/>
                    <a:gd name="T11" fmla="*/ 1108 h 1181"/>
                    <a:gd name="T12" fmla="*/ 16 w 427"/>
                    <a:gd name="T13" fmla="*/ 1168 h 1181"/>
                    <a:gd name="T14" fmla="*/ 47 w 427"/>
                    <a:gd name="T15" fmla="*/ 1181 h 1181"/>
                    <a:gd name="T16" fmla="*/ 76 w 427"/>
                    <a:gd name="T17" fmla="*/ 1170 h 1181"/>
                    <a:gd name="T18" fmla="*/ 121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121" y="14"/>
                      </a:moveTo>
                      <a:cubicBezTo>
                        <a:pt x="113" y="5"/>
                        <a:pt x="102" y="0"/>
                        <a:pt x="90" y="0"/>
                      </a:cubicBezTo>
                      <a:cubicBezTo>
                        <a:pt x="79" y="0"/>
                        <a:pt x="69" y="5"/>
                        <a:pt x="61" y="12"/>
                      </a:cubicBezTo>
                      <a:cubicBezTo>
                        <a:pt x="44" y="28"/>
                        <a:pt x="43" y="55"/>
                        <a:pt x="59" y="72"/>
                      </a:cubicBezTo>
                      <a:cubicBezTo>
                        <a:pt x="192" y="211"/>
                        <a:pt x="261" y="396"/>
                        <a:pt x="253" y="592"/>
                      </a:cubicBezTo>
                      <a:cubicBezTo>
                        <a:pt x="245" y="788"/>
                        <a:pt x="161" y="971"/>
                        <a:pt x="18" y="1108"/>
                      </a:cubicBezTo>
                      <a:cubicBezTo>
                        <a:pt x="1" y="1124"/>
                        <a:pt x="0" y="1151"/>
                        <a:pt x="16" y="1168"/>
                      </a:cubicBezTo>
                      <a:cubicBezTo>
                        <a:pt x="24" y="1177"/>
                        <a:pt x="35" y="1181"/>
                        <a:pt x="47" y="1181"/>
                      </a:cubicBezTo>
                      <a:cubicBezTo>
                        <a:pt x="58" y="1181"/>
                        <a:pt x="68" y="1177"/>
                        <a:pt x="76" y="1170"/>
                      </a:cubicBezTo>
                      <a:cubicBezTo>
                        <a:pt x="407" y="854"/>
                        <a:pt x="427" y="335"/>
                        <a:pt x="121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9274" name="Freeform 10">
                  <a:extLst>
                    <a:ext uri="{FF2B5EF4-FFF2-40B4-BE49-F238E27FC236}">
                      <a16:creationId xmlns:a16="http://schemas.microsoft.com/office/drawing/2014/main" id="{AF4448EE-3774-C47E-7687-D2F9B6A18C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938518" y="4552076"/>
                  <a:ext cx="207399" cy="572813"/>
                </a:xfrm>
                <a:custGeom>
                  <a:avLst/>
                  <a:gdLst>
                    <a:gd name="T0" fmla="*/ 306 w 427"/>
                    <a:gd name="T1" fmla="*/ 14 h 1181"/>
                    <a:gd name="T2" fmla="*/ 337 w 427"/>
                    <a:gd name="T3" fmla="*/ 0 h 1181"/>
                    <a:gd name="T4" fmla="*/ 366 w 427"/>
                    <a:gd name="T5" fmla="*/ 12 h 1181"/>
                    <a:gd name="T6" fmla="*/ 368 w 427"/>
                    <a:gd name="T7" fmla="*/ 72 h 1181"/>
                    <a:gd name="T8" fmla="*/ 174 w 427"/>
                    <a:gd name="T9" fmla="*/ 592 h 1181"/>
                    <a:gd name="T10" fmla="*/ 409 w 427"/>
                    <a:gd name="T11" fmla="*/ 1108 h 1181"/>
                    <a:gd name="T12" fmla="*/ 411 w 427"/>
                    <a:gd name="T13" fmla="*/ 1168 h 1181"/>
                    <a:gd name="T14" fmla="*/ 380 w 427"/>
                    <a:gd name="T15" fmla="*/ 1181 h 1181"/>
                    <a:gd name="T16" fmla="*/ 351 w 427"/>
                    <a:gd name="T17" fmla="*/ 1170 h 1181"/>
                    <a:gd name="T18" fmla="*/ 306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306" y="14"/>
                      </a:moveTo>
                      <a:cubicBezTo>
                        <a:pt x="314" y="5"/>
                        <a:pt x="325" y="0"/>
                        <a:pt x="337" y="0"/>
                      </a:cubicBezTo>
                      <a:cubicBezTo>
                        <a:pt x="348" y="0"/>
                        <a:pt x="358" y="5"/>
                        <a:pt x="366" y="12"/>
                      </a:cubicBezTo>
                      <a:cubicBezTo>
                        <a:pt x="383" y="28"/>
                        <a:pt x="384" y="55"/>
                        <a:pt x="368" y="72"/>
                      </a:cubicBezTo>
                      <a:cubicBezTo>
                        <a:pt x="235" y="211"/>
                        <a:pt x="166" y="396"/>
                        <a:pt x="174" y="592"/>
                      </a:cubicBezTo>
                      <a:cubicBezTo>
                        <a:pt x="182" y="788"/>
                        <a:pt x="266" y="971"/>
                        <a:pt x="409" y="1108"/>
                      </a:cubicBezTo>
                      <a:cubicBezTo>
                        <a:pt x="426" y="1124"/>
                        <a:pt x="427" y="1151"/>
                        <a:pt x="411" y="1168"/>
                      </a:cubicBezTo>
                      <a:cubicBezTo>
                        <a:pt x="403" y="1177"/>
                        <a:pt x="392" y="1181"/>
                        <a:pt x="380" y="1181"/>
                      </a:cubicBezTo>
                      <a:cubicBezTo>
                        <a:pt x="369" y="1181"/>
                        <a:pt x="359" y="1177"/>
                        <a:pt x="351" y="1170"/>
                      </a:cubicBezTo>
                      <a:cubicBezTo>
                        <a:pt x="20" y="854"/>
                        <a:pt x="0" y="335"/>
                        <a:pt x="306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9270" name="组合 9269">
                <a:extLst>
                  <a:ext uri="{FF2B5EF4-FFF2-40B4-BE49-F238E27FC236}">
                    <a16:creationId xmlns:a16="http://schemas.microsoft.com/office/drawing/2014/main" id="{8B422DA5-1829-E6FF-7BBD-816049C9B074}"/>
                  </a:ext>
                </a:extLst>
              </p:cNvPr>
              <p:cNvGrpSpPr/>
              <p:nvPr/>
            </p:nvGrpSpPr>
            <p:grpSpPr>
              <a:xfrm>
                <a:off x="-3185273" y="4417756"/>
                <a:ext cx="1941883" cy="826749"/>
                <a:chOff x="-3185273" y="4417756"/>
                <a:chExt cx="1941883" cy="826749"/>
              </a:xfrm>
              <a:grpFill/>
            </p:grpSpPr>
            <p:sp>
              <p:nvSpPr>
                <p:cNvPr id="9271" name="Freeform 8">
                  <a:extLst>
                    <a:ext uri="{FF2B5EF4-FFF2-40B4-BE49-F238E27FC236}">
                      <a16:creationId xmlns:a16="http://schemas.microsoft.com/office/drawing/2014/main" id="{E4D68607-7061-2A2D-708A-11C120410E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469807" y="4440155"/>
                  <a:ext cx="226417" cy="804350"/>
                </a:xfrm>
                <a:custGeom>
                  <a:avLst/>
                  <a:gdLst>
                    <a:gd name="T0" fmla="*/ 124 w 467"/>
                    <a:gd name="T1" fmla="*/ 13 h 1659"/>
                    <a:gd name="T2" fmla="*/ 93 w 467"/>
                    <a:gd name="T3" fmla="*/ 0 h 1659"/>
                    <a:gd name="T4" fmla="*/ 64 w 467"/>
                    <a:gd name="T5" fmla="*/ 12 h 1659"/>
                    <a:gd name="T6" fmla="*/ 51 w 467"/>
                    <a:gd name="T7" fmla="*/ 42 h 1659"/>
                    <a:gd name="T8" fmla="*/ 63 w 467"/>
                    <a:gd name="T9" fmla="*/ 72 h 1659"/>
                    <a:gd name="T10" fmla="*/ 13 w 467"/>
                    <a:gd name="T11" fmla="*/ 1586 h 1659"/>
                    <a:gd name="T12" fmla="*/ 0 w 467"/>
                    <a:gd name="T13" fmla="*/ 1615 h 1659"/>
                    <a:gd name="T14" fmla="*/ 12 w 467"/>
                    <a:gd name="T15" fmla="*/ 1646 h 1659"/>
                    <a:gd name="T16" fmla="*/ 43 w 467"/>
                    <a:gd name="T17" fmla="*/ 1659 h 1659"/>
                    <a:gd name="T18" fmla="*/ 43 w 467"/>
                    <a:gd name="T19" fmla="*/ 1659 h 1659"/>
                    <a:gd name="T20" fmla="*/ 72 w 467"/>
                    <a:gd name="T21" fmla="*/ 1647 h 1659"/>
                    <a:gd name="T22" fmla="*/ 436 w 467"/>
                    <a:gd name="T23" fmla="*/ 836 h 1659"/>
                    <a:gd name="T24" fmla="*/ 124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124" y="13"/>
                      </a:moveTo>
                      <a:cubicBezTo>
                        <a:pt x="116" y="5"/>
                        <a:pt x="105" y="0"/>
                        <a:pt x="93" y="0"/>
                      </a:cubicBezTo>
                      <a:cubicBezTo>
                        <a:pt x="82" y="0"/>
                        <a:pt x="72" y="4"/>
                        <a:pt x="64" y="12"/>
                      </a:cubicBezTo>
                      <a:cubicBezTo>
                        <a:pt x="56" y="20"/>
                        <a:pt x="51" y="30"/>
                        <a:pt x="51" y="42"/>
                      </a:cubicBezTo>
                      <a:cubicBezTo>
                        <a:pt x="51" y="53"/>
                        <a:pt x="55" y="64"/>
                        <a:pt x="63" y="72"/>
                      </a:cubicBezTo>
                      <a:cubicBezTo>
                        <a:pt x="467" y="495"/>
                        <a:pt x="445" y="1174"/>
                        <a:pt x="13" y="1586"/>
                      </a:cubicBezTo>
                      <a:cubicBezTo>
                        <a:pt x="5" y="1593"/>
                        <a:pt x="1" y="1604"/>
                        <a:pt x="0" y="1615"/>
                      </a:cubicBezTo>
                      <a:cubicBezTo>
                        <a:pt x="0" y="1627"/>
                        <a:pt x="4" y="1637"/>
                        <a:pt x="12" y="1646"/>
                      </a:cubicBezTo>
                      <a:cubicBezTo>
                        <a:pt x="20" y="1654"/>
                        <a:pt x="31" y="1659"/>
                        <a:pt x="43" y="1659"/>
                      </a:cubicBezTo>
                      <a:cubicBezTo>
                        <a:pt x="43" y="1659"/>
                        <a:pt x="43" y="1659"/>
                        <a:pt x="43" y="1659"/>
                      </a:cubicBezTo>
                      <a:cubicBezTo>
                        <a:pt x="54" y="1659"/>
                        <a:pt x="64" y="1654"/>
                        <a:pt x="72" y="1647"/>
                      </a:cubicBezTo>
                      <a:cubicBezTo>
                        <a:pt x="297" y="1432"/>
                        <a:pt x="427" y="1144"/>
                        <a:pt x="436" y="836"/>
                      </a:cubicBezTo>
                      <a:cubicBezTo>
                        <a:pt x="446" y="527"/>
                        <a:pt x="335" y="235"/>
                        <a:pt x="12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9272" name="Freeform 11">
                  <a:extLst>
                    <a:ext uri="{FF2B5EF4-FFF2-40B4-BE49-F238E27FC236}">
                      <a16:creationId xmlns:a16="http://schemas.microsoft.com/office/drawing/2014/main" id="{34F52F03-07C6-413A-831D-F8A71B7568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85273" y="4417756"/>
                  <a:ext cx="226784" cy="804350"/>
                </a:xfrm>
                <a:custGeom>
                  <a:avLst/>
                  <a:gdLst>
                    <a:gd name="T0" fmla="*/ 343 w 467"/>
                    <a:gd name="T1" fmla="*/ 13 h 1659"/>
                    <a:gd name="T2" fmla="*/ 374 w 467"/>
                    <a:gd name="T3" fmla="*/ 0 h 1659"/>
                    <a:gd name="T4" fmla="*/ 403 w 467"/>
                    <a:gd name="T5" fmla="*/ 12 h 1659"/>
                    <a:gd name="T6" fmla="*/ 416 w 467"/>
                    <a:gd name="T7" fmla="*/ 42 h 1659"/>
                    <a:gd name="T8" fmla="*/ 404 w 467"/>
                    <a:gd name="T9" fmla="*/ 72 h 1659"/>
                    <a:gd name="T10" fmla="*/ 454 w 467"/>
                    <a:gd name="T11" fmla="*/ 1586 h 1659"/>
                    <a:gd name="T12" fmla="*/ 467 w 467"/>
                    <a:gd name="T13" fmla="*/ 1615 h 1659"/>
                    <a:gd name="T14" fmla="*/ 455 w 467"/>
                    <a:gd name="T15" fmla="*/ 1646 h 1659"/>
                    <a:gd name="T16" fmla="*/ 424 w 467"/>
                    <a:gd name="T17" fmla="*/ 1659 h 1659"/>
                    <a:gd name="T18" fmla="*/ 424 w 467"/>
                    <a:gd name="T19" fmla="*/ 1659 h 1659"/>
                    <a:gd name="T20" fmla="*/ 395 w 467"/>
                    <a:gd name="T21" fmla="*/ 1647 h 1659"/>
                    <a:gd name="T22" fmla="*/ 31 w 467"/>
                    <a:gd name="T23" fmla="*/ 836 h 1659"/>
                    <a:gd name="T24" fmla="*/ 343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343" y="13"/>
                      </a:moveTo>
                      <a:cubicBezTo>
                        <a:pt x="351" y="5"/>
                        <a:pt x="362" y="0"/>
                        <a:pt x="374" y="0"/>
                      </a:cubicBezTo>
                      <a:cubicBezTo>
                        <a:pt x="385" y="0"/>
                        <a:pt x="395" y="4"/>
                        <a:pt x="403" y="12"/>
                      </a:cubicBezTo>
                      <a:cubicBezTo>
                        <a:pt x="411" y="20"/>
                        <a:pt x="416" y="30"/>
                        <a:pt x="416" y="42"/>
                      </a:cubicBezTo>
                      <a:cubicBezTo>
                        <a:pt x="416" y="53"/>
                        <a:pt x="412" y="64"/>
                        <a:pt x="404" y="72"/>
                      </a:cubicBezTo>
                      <a:cubicBezTo>
                        <a:pt x="0" y="495"/>
                        <a:pt x="22" y="1174"/>
                        <a:pt x="454" y="1586"/>
                      </a:cubicBezTo>
                      <a:cubicBezTo>
                        <a:pt x="462" y="1593"/>
                        <a:pt x="466" y="1604"/>
                        <a:pt x="467" y="1615"/>
                      </a:cubicBezTo>
                      <a:cubicBezTo>
                        <a:pt x="467" y="1627"/>
                        <a:pt x="463" y="1637"/>
                        <a:pt x="455" y="1646"/>
                      </a:cubicBezTo>
                      <a:cubicBezTo>
                        <a:pt x="447" y="1654"/>
                        <a:pt x="436" y="1659"/>
                        <a:pt x="424" y="1659"/>
                      </a:cubicBezTo>
                      <a:cubicBezTo>
                        <a:pt x="424" y="1659"/>
                        <a:pt x="424" y="1659"/>
                        <a:pt x="424" y="1659"/>
                      </a:cubicBezTo>
                      <a:cubicBezTo>
                        <a:pt x="413" y="1659"/>
                        <a:pt x="403" y="1654"/>
                        <a:pt x="395" y="1647"/>
                      </a:cubicBezTo>
                      <a:cubicBezTo>
                        <a:pt x="170" y="1432"/>
                        <a:pt x="40" y="1144"/>
                        <a:pt x="31" y="836"/>
                      </a:cubicBezTo>
                      <a:cubicBezTo>
                        <a:pt x="21" y="527"/>
                        <a:pt x="132" y="235"/>
                        <a:pt x="343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9251" name="tablet-computer_31138">
              <a:extLst>
                <a:ext uri="{FF2B5EF4-FFF2-40B4-BE49-F238E27FC236}">
                  <a16:creationId xmlns:a16="http://schemas.microsoft.com/office/drawing/2014/main" id="{F530953E-C594-8295-1CFE-E3A7F693698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10278" y="5816326"/>
              <a:ext cx="162441" cy="300116"/>
            </a:xfrm>
            <a:custGeom>
              <a:avLst/>
              <a:gdLst>
                <a:gd name="T0" fmla="*/ 592 w 5249"/>
                <a:gd name="T1" fmla="*/ 42 h 6895"/>
                <a:gd name="T2" fmla="*/ 631 w 5249"/>
                <a:gd name="T3" fmla="*/ 0 h 6895"/>
                <a:gd name="T4" fmla="*/ 1091 w 5249"/>
                <a:gd name="T5" fmla="*/ 0 h 6895"/>
                <a:gd name="T6" fmla="*/ 1131 w 5249"/>
                <a:gd name="T7" fmla="*/ 42 h 6895"/>
                <a:gd name="T8" fmla="*/ 1091 w 5249"/>
                <a:gd name="T9" fmla="*/ 83 h 6895"/>
                <a:gd name="T10" fmla="*/ 631 w 5249"/>
                <a:gd name="T11" fmla="*/ 83 h 6895"/>
                <a:gd name="T12" fmla="*/ 592 w 5249"/>
                <a:gd name="T13" fmla="*/ 42 h 6895"/>
                <a:gd name="T14" fmla="*/ 5249 w 5249"/>
                <a:gd name="T15" fmla="*/ 2122 h 6895"/>
                <a:gd name="T16" fmla="*/ 5215 w 5249"/>
                <a:gd name="T17" fmla="*/ 2186 h 6895"/>
                <a:gd name="T18" fmla="*/ 5249 w 5249"/>
                <a:gd name="T19" fmla="*/ 2255 h 6895"/>
                <a:gd name="T20" fmla="*/ 5249 w 5249"/>
                <a:gd name="T21" fmla="*/ 3057 h 6895"/>
                <a:gd name="T22" fmla="*/ 5201 w 5249"/>
                <a:gd name="T23" fmla="*/ 3108 h 6895"/>
                <a:gd name="T24" fmla="*/ 5153 w 5249"/>
                <a:gd name="T25" fmla="*/ 3057 h 6895"/>
                <a:gd name="T26" fmla="*/ 5153 w 5249"/>
                <a:gd name="T27" fmla="*/ 6509 h 6895"/>
                <a:gd name="T28" fmla="*/ 4784 w 5249"/>
                <a:gd name="T29" fmla="*/ 6895 h 6895"/>
                <a:gd name="T30" fmla="*/ 369 w 5249"/>
                <a:gd name="T31" fmla="*/ 6895 h 6895"/>
                <a:gd name="T32" fmla="*/ 0 w 5249"/>
                <a:gd name="T33" fmla="*/ 6509 h 6895"/>
                <a:gd name="T34" fmla="*/ 0 w 5249"/>
                <a:gd name="T35" fmla="*/ 480 h 6895"/>
                <a:gd name="T36" fmla="*/ 369 w 5249"/>
                <a:gd name="T37" fmla="*/ 94 h 6895"/>
                <a:gd name="T38" fmla="*/ 4784 w 5249"/>
                <a:gd name="T39" fmla="*/ 94 h 6895"/>
                <a:gd name="T40" fmla="*/ 5153 w 5249"/>
                <a:gd name="T41" fmla="*/ 480 h 6895"/>
                <a:gd name="T42" fmla="*/ 5153 w 5249"/>
                <a:gd name="T43" fmla="*/ 1308 h 6895"/>
                <a:gd name="T44" fmla="*/ 5201 w 5249"/>
                <a:gd name="T45" fmla="*/ 1257 h 6895"/>
                <a:gd name="T46" fmla="*/ 5249 w 5249"/>
                <a:gd name="T47" fmla="*/ 1308 h 6895"/>
                <a:gd name="T48" fmla="*/ 5249 w 5249"/>
                <a:gd name="T49" fmla="*/ 2122 h 6895"/>
                <a:gd name="T50" fmla="*/ 2747 w 5249"/>
                <a:gd name="T51" fmla="*/ 6326 h 6895"/>
                <a:gd name="T52" fmla="*/ 2576 w 5249"/>
                <a:gd name="T53" fmla="*/ 6146 h 6895"/>
                <a:gd name="T54" fmla="*/ 2406 w 5249"/>
                <a:gd name="T55" fmla="*/ 6326 h 6895"/>
                <a:gd name="T56" fmla="*/ 2576 w 5249"/>
                <a:gd name="T57" fmla="*/ 6505 h 6895"/>
                <a:gd name="T58" fmla="*/ 2747 w 5249"/>
                <a:gd name="T59" fmla="*/ 6326 h 6895"/>
                <a:gd name="T60" fmla="*/ 4837 w 5249"/>
                <a:gd name="T61" fmla="*/ 480 h 6895"/>
                <a:gd name="T62" fmla="*/ 4784 w 5249"/>
                <a:gd name="T63" fmla="*/ 425 h 6895"/>
                <a:gd name="T64" fmla="*/ 369 w 5249"/>
                <a:gd name="T65" fmla="*/ 425 h 6895"/>
                <a:gd name="T66" fmla="*/ 316 w 5249"/>
                <a:gd name="T67" fmla="*/ 480 h 6895"/>
                <a:gd name="T68" fmla="*/ 316 w 5249"/>
                <a:gd name="T69" fmla="*/ 5818 h 6895"/>
                <a:gd name="T70" fmla="*/ 369 w 5249"/>
                <a:gd name="T71" fmla="*/ 5873 h 6895"/>
                <a:gd name="T72" fmla="*/ 4784 w 5249"/>
                <a:gd name="T73" fmla="*/ 5873 h 6895"/>
                <a:gd name="T74" fmla="*/ 4837 w 5249"/>
                <a:gd name="T75" fmla="*/ 5818 h 6895"/>
                <a:gd name="T76" fmla="*/ 4837 w 5249"/>
                <a:gd name="T77" fmla="*/ 480 h 6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49" h="6895">
                  <a:moveTo>
                    <a:pt x="592" y="42"/>
                  </a:moveTo>
                  <a:cubicBezTo>
                    <a:pt x="592" y="19"/>
                    <a:pt x="610" y="0"/>
                    <a:pt x="631" y="0"/>
                  </a:cubicBezTo>
                  <a:lnTo>
                    <a:pt x="1091" y="0"/>
                  </a:lnTo>
                  <a:cubicBezTo>
                    <a:pt x="1113" y="0"/>
                    <a:pt x="1131" y="19"/>
                    <a:pt x="1131" y="42"/>
                  </a:cubicBezTo>
                  <a:cubicBezTo>
                    <a:pt x="1131" y="64"/>
                    <a:pt x="1113" y="83"/>
                    <a:pt x="1091" y="83"/>
                  </a:cubicBezTo>
                  <a:lnTo>
                    <a:pt x="631" y="83"/>
                  </a:lnTo>
                  <a:cubicBezTo>
                    <a:pt x="610" y="83"/>
                    <a:pt x="592" y="64"/>
                    <a:pt x="592" y="42"/>
                  </a:cubicBezTo>
                  <a:close/>
                  <a:moveTo>
                    <a:pt x="5249" y="2122"/>
                  </a:moveTo>
                  <a:lnTo>
                    <a:pt x="5215" y="2186"/>
                  </a:lnTo>
                  <a:lnTo>
                    <a:pt x="5249" y="2255"/>
                  </a:lnTo>
                  <a:lnTo>
                    <a:pt x="5249" y="3057"/>
                  </a:lnTo>
                  <a:cubicBezTo>
                    <a:pt x="5249" y="3085"/>
                    <a:pt x="5227" y="3108"/>
                    <a:pt x="5201" y="3108"/>
                  </a:cubicBezTo>
                  <a:cubicBezTo>
                    <a:pt x="5174" y="3108"/>
                    <a:pt x="5153" y="3085"/>
                    <a:pt x="5153" y="3057"/>
                  </a:cubicBezTo>
                  <a:lnTo>
                    <a:pt x="5153" y="6509"/>
                  </a:lnTo>
                  <a:cubicBezTo>
                    <a:pt x="5153" y="6722"/>
                    <a:pt x="4987" y="6895"/>
                    <a:pt x="4784" y="6895"/>
                  </a:cubicBezTo>
                  <a:lnTo>
                    <a:pt x="369" y="6895"/>
                  </a:lnTo>
                  <a:cubicBezTo>
                    <a:pt x="166" y="6895"/>
                    <a:pt x="0" y="6722"/>
                    <a:pt x="0" y="6509"/>
                  </a:cubicBezTo>
                  <a:lnTo>
                    <a:pt x="0" y="480"/>
                  </a:lnTo>
                  <a:cubicBezTo>
                    <a:pt x="0" y="267"/>
                    <a:pt x="166" y="94"/>
                    <a:pt x="369" y="94"/>
                  </a:cubicBezTo>
                  <a:lnTo>
                    <a:pt x="4784" y="94"/>
                  </a:lnTo>
                  <a:cubicBezTo>
                    <a:pt x="4987" y="94"/>
                    <a:pt x="5153" y="267"/>
                    <a:pt x="5153" y="480"/>
                  </a:cubicBezTo>
                  <a:lnTo>
                    <a:pt x="5153" y="1308"/>
                  </a:lnTo>
                  <a:cubicBezTo>
                    <a:pt x="5153" y="1280"/>
                    <a:pt x="5174" y="1257"/>
                    <a:pt x="5201" y="1257"/>
                  </a:cubicBezTo>
                  <a:cubicBezTo>
                    <a:pt x="5227" y="1257"/>
                    <a:pt x="5249" y="1280"/>
                    <a:pt x="5249" y="1308"/>
                  </a:cubicBezTo>
                  <a:lnTo>
                    <a:pt x="5249" y="2122"/>
                  </a:lnTo>
                  <a:close/>
                  <a:moveTo>
                    <a:pt x="2747" y="6326"/>
                  </a:moveTo>
                  <a:cubicBezTo>
                    <a:pt x="2747" y="6227"/>
                    <a:pt x="2671" y="6146"/>
                    <a:pt x="2576" y="6146"/>
                  </a:cubicBezTo>
                  <a:cubicBezTo>
                    <a:pt x="2482" y="6146"/>
                    <a:pt x="2406" y="6227"/>
                    <a:pt x="2406" y="6326"/>
                  </a:cubicBezTo>
                  <a:cubicBezTo>
                    <a:pt x="2406" y="6425"/>
                    <a:pt x="2482" y="6505"/>
                    <a:pt x="2576" y="6505"/>
                  </a:cubicBezTo>
                  <a:cubicBezTo>
                    <a:pt x="2671" y="6506"/>
                    <a:pt x="2747" y="6425"/>
                    <a:pt x="2747" y="6326"/>
                  </a:cubicBezTo>
                  <a:close/>
                  <a:moveTo>
                    <a:pt x="4837" y="480"/>
                  </a:moveTo>
                  <a:cubicBezTo>
                    <a:pt x="4837" y="450"/>
                    <a:pt x="4814" y="425"/>
                    <a:pt x="4784" y="425"/>
                  </a:cubicBezTo>
                  <a:lnTo>
                    <a:pt x="369" y="425"/>
                  </a:lnTo>
                  <a:cubicBezTo>
                    <a:pt x="339" y="425"/>
                    <a:pt x="316" y="450"/>
                    <a:pt x="316" y="480"/>
                  </a:cubicBezTo>
                  <a:lnTo>
                    <a:pt x="316" y="5818"/>
                  </a:lnTo>
                  <a:cubicBezTo>
                    <a:pt x="316" y="5848"/>
                    <a:pt x="339" y="5873"/>
                    <a:pt x="369" y="5873"/>
                  </a:cubicBezTo>
                  <a:lnTo>
                    <a:pt x="4784" y="5873"/>
                  </a:lnTo>
                  <a:cubicBezTo>
                    <a:pt x="4814" y="5873"/>
                    <a:pt x="4837" y="5848"/>
                    <a:pt x="4837" y="5818"/>
                  </a:cubicBezTo>
                  <a:lnTo>
                    <a:pt x="4837" y="48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9252" name="组合 9251">
              <a:extLst>
                <a:ext uri="{FF2B5EF4-FFF2-40B4-BE49-F238E27FC236}">
                  <a16:creationId xmlns:a16="http://schemas.microsoft.com/office/drawing/2014/main" id="{EBEEEC97-1338-7905-3DC4-5FDC0383A289}"/>
                </a:ext>
              </a:extLst>
            </p:cNvPr>
            <p:cNvGrpSpPr/>
            <p:nvPr/>
          </p:nvGrpSpPr>
          <p:grpSpPr>
            <a:xfrm>
              <a:off x="2968739" y="4274321"/>
              <a:ext cx="493202" cy="217435"/>
              <a:chOff x="9993354" y="1018364"/>
              <a:chExt cx="1678530" cy="804350"/>
            </a:xfrm>
            <a:solidFill>
              <a:schemeClr val="accent5"/>
            </a:solidFill>
            <a:effectLst>
              <a:reflection blurRad="6350" stA="40000" endPos="7000" dir="5400000" sy="-100000" algn="bl" rotWithShape="0"/>
            </a:effectLst>
          </p:grpSpPr>
          <p:grpSp>
            <p:nvGrpSpPr>
              <p:cNvPr id="9259" name="组合 9258">
                <a:extLst>
                  <a:ext uri="{FF2B5EF4-FFF2-40B4-BE49-F238E27FC236}">
                    <a16:creationId xmlns:a16="http://schemas.microsoft.com/office/drawing/2014/main" id="{983BAEB2-0A95-61A0-2C47-0D73A0EF8010}"/>
                  </a:ext>
                </a:extLst>
              </p:cNvPr>
              <p:cNvGrpSpPr/>
              <p:nvPr/>
            </p:nvGrpSpPr>
            <p:grpSpPr>
              <a:xfrm>
                <a:off x="10570543" y="1244419"/>
                <a:ext cx="524524" cy="339810"/>
                <a:chOff x="10563162" y="1244419"/>
                <a:chExt cx="524524" cy="339810"/>
              </a:xfrm>
              <a:grpFill/>
            </p:grpSpPr>
            <p:sp>
              <p:nvSpPr>
                <p:cNvPr id="9266" name="Freeform 6">
                  <a:extLst>
                    <a:ext uri="{FF2B5EF4-FFF2-40B4-BE49-F238E27FC236}">
                      <a16:creationId xmlns:a16="http://schemas.microsoft.com/office/drawing/2014/main" id="{D40C80AE-BB22-D2BA-2CEB-A62F09819A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47959" y="1244423"/>
                  <a:ext cx="139727" cy="339804"/>
                </a:xfrm>
                <a:custGeom>
                  <a:avLst/>
                  <a:gdLst>
                    <a:gd name="T0" fmla="*/ 120 w 288"/>
                    <a:gd name="T1" fmla="*/ 33 h 701"/>
                    <a:gd name="T2" fmla="*/ 98 w 288"/>
                    <a:gd name="T3" fmla="*/ 11 h 701"/>
                    <a:gd name="T4" fmla="*/ 69 w 288"/>
                    <a:gd name="T5" fmla="*/ 0 h 701"/>
                    <a:gd name="T6" fmla="*/ 38 w 288"/>
                    <a:gd name="T7" fmla="*/ 14 h 701"/>
                    <a:gd name="T8" fmla="*/ 27 w 288"/>
                    <a:gd name="T9" fmla="*/ 45 h 701"/>
                    <a:gd name="T10" fmla="*/ 41 w 288"/>
                    <a:gd name="T11" fmla="*/ 74 h 701"/>
                    <a:gd name="T12" fmla="*/ 58 w 288"/>
                    <a:gd name="T13" fmla="*/ 91 h 701"/>
                    <a:gd name="T14" fmla="*/ 32 w 288"/>
                    <a:gd name="T15" fmla="*/ 611 h 701"/>
                    <a:gd name="T16" fmla="*/ 16 w 288"/>
                    <a:gd name="T17" fmla="*/ 626 h 701"/>
                    <a:gd name="T18" fmla="*/ 1 w 288"/>
                    <a:gd name="T19" fmla="*/ 655 h 701"/>
                    <a:gd name="T20" fmla="*/ 11 w 288"/>
                    <a:gd name="T21" fmla="*/ 686 h 701"/>
                    <a:gd name="T22" fmla="*/ 13 w 288"/>
                    <a:gd name="T23" fmla="*/ 688 h 701"/>
                    <a:gd name="T24" fmla="*/ 43 w 288"/>
                    <a:gd name="T25" fmla="*/ 701 h 701"/>
                    <a:gd name="T26" fmla="*/ 71 w 288"/>
                    <a:gd name="T27" fmla="*/ 691 h 701"/>
                    <a:gd name="T28" fmla="*/ 91 w 288"/>
                    <a:gd name="T29" fmla="*/ 672 h 701"/>
                    <a:gd name="T30" fmla="*/ 120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20" y="33"/>
                      </a:moveTo>
                      <a:cubicBezTo>
                        <a:pt x="113" y="25"/>
                        <a:pt x="105" y="18"/>
                        <a:pt x="98" y="11"/>
                      </a:cubicBezTo>
                      <a:cubicBezTo>
                        <a:pt x="90" y="4"/>
                        <a:pt x="80" y="0"/>
                        <a:pt x="69" y="0"/>
                      </a:cubicBezTo>
                      <a:cubicBezTo>
                        <a:pt x="57" y="0"/>
                        <a:pt x="46" y="5"/>
                        <a:pt x="38" y="14"/>
                      </a:cubicBezTo>
                      <a:cubicBezTo>
                        <a:pt x="30" y="23"/>
                        <a:pt x="26" y="33"/>
                        <a:pt x="27" y="45"/>
                      </a:cubicBezTo>
                      <a:cubicBezTo>
                        <a:pt x="27" y="56"/>
                        <a:pt x="32" y="66"/>
                        <a:pt x="41" y="74"/>
                      </a:cubicBezTo>
                      <a:cubicBezTo>
                        <a:pt x="47" y="79"/>
                        <a:pt x="53" y="85"/>
                        <a:pt x="58" y="91"/>
                      </a:cubicBezTo>
                      <a:cubicBezTo>
                        <a:pt x="195" y="234"/>
                        <a:pt x="183" y="467"/>
                        <a:pt x="32" y="611"/>
                      </a:cubicBezTo>
                      <a:cubicBezTo>
                        <a:pt x="27" y="616"/>
                        <a:pt x="21" y="621"/>
                        <a:pt x="16" y="626"/>
                      </a:cubicBezTo>
                      <a:cubicBezTo>
                        <a:pt x="7" y="633"/>
                        <a:pt x="2" y="644"/>
                        <a:pt x="1" y="655"/>
                      </a:cubicBezTo>
                      <a:cubicBezTo>
                        <a:pt x="0" y="666"/>
                        <a:pt x="4" y="677"/>
                        <a:pt x="11" y="686"/>
                      </a:cubicBezTo>
                      <a:cubicBezTo>
                        <a:pt x="12" y="686"/>
                        <a:pt x="12" y="687"/>
                        <a:pt x="13" y="688"/>
                      </a:cubicBezTo>
                      <a:cubicBezTo>
                        <a:pt x="21" y="696"/>
                        <a:pt x="32" y="701"/>
                        <a:pt x="43" y="701"/>
                      </a:cubicBezTo>
                      <a:cubicBezTo>
                        <a:pt x="50" y="701"/>
                        <a:pt x="61" y="699"/>
                        <a:pt x="71" y="691"/>
                      </a:cubicBezTo>
                      <a:cubicBezTo>
                        <a:pt x="78" y="685"/>
                        <a:pt x="84" y="679"/>
                        <a:pt x="91" y="672"/>
                      </a:cubicBezTo>
                      <a:cubicBezTo>
                        <a:pt x="275" y="496"/>
                        <a:pt x="288" y="209"/>
                        <a:pt x="120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9267" name="Freeform 9">
                  <a:extLst>
                    <a:ext uri="{FF2B5EF4-FFF2-40B4-BE49-F238E27FC236}">
                      <a16:creationId xmlns:a16="http://schemas.microsoft.com/office/drawing/2014/main" id="{11680407-D4D0-7DBE-07FC-2F83033AE7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63162" y="1244419"/>
                  <a:ext cx="139727" cy="339810"/>
                </a:xfrm>
                <a:custGeom>
                  <a:avLst/>
                  <a:gdLst>
                    <a:gd name="T0" fmla="*/ 168 w 288"/>
                    <a:gd name="T1" fmla="*/ 33 h 701"/>
                    <a:gd name="T2" fmla="*/ 190 w 288"/>
                    <a:gd name="T3" fmla="*/ 11 h 701"/>
                    <a:gd name="T4" fmla="*/ 219 w 288"/>
                    <a:gd name="T5" fmla="*/ 0 h 701"/>
                    <a:gd name="T6" fmla="*/ 250 w 288"/>
                    <a:gd name="T7" fmla="*/ 14 h 701"/>
                    <a:gd name="T8" fmla="*/ 261 w 288"/>
                    <a:gd name="T9" fmla="*/ 45 h 701"/>
                    <a:gd name="T10" fmla="*/ 247 w 288"/>
                    <a:gd name="T11" fmla="*/ 74 h 701"/>
                    <a:gd name="T12" fmla="*/ 230 w 288"/>
                    <a:gd name="T13" fmla="*/ 91 h 701"/>
                    <a:gd name="T14" fmla="*/ 256 w 288"/>
                    <a:gd name="T15" fmla="*/ 611 h 701"/>
                    <a:gd name="T16" fmla="*/ 272 w 288"/>
                    <a:gd name="T17" fmla="*/ 626 h 701"/>
                    <a:gd name="T18" fmla="*/ 287 w 288"/>
                    <a:gd name="T19" fmla="*/ 655 h 701"/>
                    <a:gd name="T20" fmla="*/ 277 w 288"/>
                    <a:gd name="T21" fmla="*/ 686 h 701"/>
                    <a:gd name="T22" fmla="*/ 275 w 288"/>
                    <a:gd name="T23" fmla="*/ 688 h 701"/>
                    <a:gd name="T24" fmla="*/ 245 w 288"/>
                    <a:gd name="T25" fmla="*/ 701 h 701"/>
                    <a:gd name="T26" fmla="*/ 217 w 288"/>
                    <a:gd name="T27" fmla="*/ 691 h 701"/>
                    <a:gd name="T28" fmla="*/ 197 w 288"/>
                    <a:gd name="T29" fmla="*/ 672 h 701"/>
                    <a:gd name="T30" fmla="*/ 168 w 288"/>
                    <a:gd name="T31" fmla="*/ 33 h 7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88" h="701">
                      <a:moveTo>
                        <a:pt x="168" y="33"/>
                      </a:moveTo>
                      <a:cubicBezTo>
                        <a:pt x="175" y="25"/>
                        <a:pt x="183" y="18"/>
                        <a:pt x="190" y="11"/>
                      </a:cubicBezTo>
                      <a:cubicBezTo>
                        <a:pt x="198" y="4"/>
                        <a:pt x="208" y="0"/>
                        <a:pt x="219" y="0"/>
                      </a:cubicBezTo>
                      <a:cubicBezTo>
                        <a:pt x="231" y="0"/>
                        <a:pt x="242" y="5"/>
                        <a:pt x="250" y="14"/>
                      </a:cubicBezTo>
                      <a:cubicBezTo>
                        <a:pt x="258" y="23"/>
                        <a:pt x="262" y="33"/>
                        <a:pt x="261" y="45"/>
                      </a:cubicBezTo>
                      <a:cubicBezTo>
                        <a:pt x="261" y="56"/>
                        <a:pt x="256" y="66"/>
                        <a:pt x="247" y="74"/>
                      </a:cubicBezTo>
                      <a:cubicBezTo>
                        <a:pt x="241" y="79"/>
                        <a:pt x="235" y="85"/>
                        <a:pt x="230" y="91"/>
                      </a:cubicBezTo>
                      <a:cubicBezTo>
                        <a:pt x="93" y="234"/>
                        <a:pt x="105" y="467"/>
                        <a:pt x="256" y="611"/>
                      </a:cubicBezTo>
                      <a:cubicBezTo>
                        <a:pt x="261" y="616"/>
                        <a:pt x="267" y="621"/>
                        <a:pt x="272" y="626"/>
                      </a:cubicBezTo>
                      <a:cubicBezTo>
                        <a:pt x="281" y="633"/>
                        <a:pt x="286" y="644"/>
                        <a:pt x="287" y="655"/>
                      </a:cubicBezTo>
                      <a:cubicBezTo>
                        <a:pt x="288" y="666"/>
                        <a:pt x="284" y="677"/>
                        <a:pt x="277" y="686"/>
                      </a:cubicBezTo>
                      <a:cubicBezTo>
                        <a:pt x="276" y="686"/>
                        <a:pt x="276" y="687"/>
                        <a:pt x="275" y="688"/>
                      </a:cubicBezTo>
                      <a:cubicBezTo>
                        <a:pt x="267" y="696"/>
                        <a:pt x="256" y="701"/>
                        <a:pt x="245" y="701"/>
                      </a:cubicBezTo>
                      <a:cubicBezTo>
                        <a:pt x="238" y="701"/>
                        <a:pt x="227" y="699"/>
                        <a:pt x="217" y="691"/>
                      </a:cubicBezTo>
                      <a:cubicBezTo>
                        <a:pt x="210" y="685"/>
                        <a:pt x="204" y="679"/>
                        <a:pt x="197" y="672"/>
                      </a:cubicBezTo>
                      <a:cubicBezTo>
                        <a:pt x="13" y="496"/>
                        <a:pt x="0" y="209"/>
                        <a:pt x="168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9260" name="组合 9259">
                <a:extLst>
                  <a:ext uri="{FF2B5EF4-FFF2-40B4-BE49-F238E27FC236}">
                    <a16:creationId xmlns:a16="http://schemas.microsoft.com/office/drawing/2014/main" id="{2D9A47B0-B986-FF9D-5FC4-B0B51FA04708}"/>
                  </a:ext>
                </a:extLst>
              </p:cNvPr>
              <p:cNvGrpSpPr/>
              <p:nvPr/>
            </p:nvGrpSpPr>
            <p:grpSpPr>
              <a:xfrm>
                <a:off x="10220135" y="1130297"/>
                <a:ext cx="1187295" cy="572813"/>
                <a:chOff x="10221826" y="1130297"/>
                <a:chExt cx="1187295" cy="572813"/>
              </a:xfrm>
              <a:grpFill/>
            </p:grpSpPr>
            <p:sp>
              <p:nvSpPr>
                <p:cNvPr id="9264" name="Freeform 7">
                  <a:extLst>
                    <a:ext uri="{FF2B5EF4-FFF2-40B4-BE49-F238E27FC236}">
                      <a16:creationId xmlns:a16="http://schemas.microsoft.com/office/drawing/2014/main" id="{1A8AAA8C-DF78-1D8D-F9B9-664D6F90B0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202090" y="1130301"/>
                  <a:ext cx="207031" cy="572809"/>
                </a:xfrm>
                <a:custGeom>
                  <a:avLst/>
                  <a:gdLst>
                    <a:gd name="T0" fmla="*/ 121 w 427"/>
                    <a:gd name="T1" fmla="*/ 14 h 1181"/>
                    <a:gd name="T2" fmla="*/ 90 w 427"/>
                    <a:gd name="T3" fmla="*/ 0 h 1181"/>
                    <a:gd name="T4" fmla="*/ 61 w 427"/>
                    <a:gd name="T5" fmla="*/ 12 h 1181"/>
                    <a:gd name="T6" fmla="*/ 59 w 427"/>
                    <a:gd name="T7" fmla="*/ 72 h 1181"/>
                    <a:gd name="T8" fmla="*/ 253 w 427"/>
                    <a:gd name="T9" fmla="*/ 592 h 1181"/>
                    <a:gd name="T10" fmla="*/ 18 w 427"/>
                    <a:gd name="T11" fmla="*/ 1108 h 1181"/>
                    <a:gd name="T12" fmla="*/ 16 w 427"/>
                    <a:gd name="T13" fmla="*/ 1168 h 1181"/>
                    <a:gd name="T14" fmla="*/ 47 w 427"/>
                    <a:gd name="T15" fmla="*/ 1181 h 1181"/>
                    <a:gd name="T16" fmla="*/ 76 w 427"/>
                    <a:gd name="T17" fmla="*/ 1170 h 1181"/>
                    <a:gd name="T18" fmla="*/ 121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121" y="14"/>
                      </a:moveTo>
                      <a:cubicBezTo>
                        <a:pt x="113" y="5"/>
                        <a:pt x="102" y="0"/>
                        <a:pt x="90" y="0"/>
                      </a:cubicBezTo>
                      <a:cubicBezTo>
                        <a:pt x="79" y="0"/>
                        <a:pt x="69" y="5"/>
                        <a:pt x="61" y="12"/>
                      </a:cubicBezTo>
                      <a:cubicBezTo>
                        <a:pt x="44" y="28"/>
                        <a:pt x="43" y="55"/>
                        <a:pt x="59" y="72"/>
                      </a:cubicBezTo>
                      <a:cubicBezTo>
                        <a:pt x="192" y="211"/>
                        <a:pt x="261" y="396"/>
                        <a:pt x="253" y="592"/>
                      </a:cubicBezTo>
                      <a:cubicBezTo>
                        <a:pt x="245" y="788"/>
                        <a:pt x="161" y="971"/>
                        <a:pt x="18" y="1108"/>
                      </a:cubicBezTo>
                      <a:cubicBezTo>
                        <a:pt x="1" y="1124"/>
                        <a:pt x="0" y="1151"/>
                        <a:pt x="16" y="1168"/>
                      </a:cubicBezTo>
                      <a:cubicBezTo>
                        <a:pt x="24" y="1177"/>
                        <a:pt x="35" y="1181"/>
                        <a:pt x="47" y="1181"/>
                      </a:cubicBezTo>
                      <a:cubicBezTo>
                        <a:pt x="58" y="1181"/>
                        <a:pt x="68" y="1177"/>
                        <a:pt x="76" y="1170"/>
                      </a:cubicBezTo>
                      <a:cubicBezTo>
                        <a:pt x="407" y="854"/>
                        <a:pt x="427" y="335"/>
                        <a:pt x="121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9265" name="Freeform 10">
                  <a:extLst>
                    <a:ext uri="{FF2B5EF4-FFF2-40B4-BE49-F238E27FC236}">
                      <a16:creationId xmlns:a16="http://schemas.microsoft.com/office/drawing/2014/main" id="{F96DA86C-F7F0-3135-78FA-C27706E1A0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221826" y="1130297"/>
                  <a:ext cx="207399" cy="572813"/>
                </a:xfrm>
                <a:custGeom>
                  <a:avLst/>
                  <a:gdLst>
                    <a:gd name="T0" fmla="*/ 306 w 427"/>
                    <a:gd name="T1" fmla="*/ 14 h 1181"/>
                    <a:gd name="T2" fmla="*/ 337 w 427"/>
                    <a:gd name="T3" fmla="*/ 0 h 1181"/>
                    <a:gd name="T4" fmla="*/ 366 w 427"/>
                    <a:gd name="T5" fmla="*/ 12 h 1181"/>
                    <a:gd name="T6" fmla="*/ 368 w 427"/>
                    <a:gd name="T7" fmla="*/ 72 h 1181"/>
                    <a:gd name="T8" fmla="*/ 174 w 427"/>
                    <a:gd name="T9" fmla="*/ 592 h 1181"/>
                    <a:gd name="T10" fmla="*/ 409 w 427"/>
                    <a:gd name="T11" fmla="*/ 1108 h 1181"/>
                    <a:gd name="T12" fmla="*/ 411 w 427"/>
                    <a:gd name="T13" fmla="*/ 1168 h 1181"/>
                    <a:gd name="T14" fmla="*/ 380 w 427"/>
                    <a:gd name="T15" fmla="*/ 1181 h 1181"/>
                    <a:gd name="T16" fmla="*/ 351 w 427"/>
                    <a:gd name="T17" fmla="*/ 1170 h 1181"/>
                    <a:gd name="T18" fmla="*/ 306 w 427"/>
                    <a:gd name="T19" fmla="*/ 14 h 1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7" h="1181">
                      <a:moveTo>
                        <a:pt x="306" y="14"/>
                      </a:moveTo>
                      <a:cubicBezTo>
                        <a:pt x="314" y="5"/>
                        <a:pt x="325" y="0"/>
                        <a:pt x="337" y="0"/>
                      </a:cubicBezTo>
                      <a:cubicBezTo>
                        <a:pt x="348" y="0"/>
                        <a:pt x="358" y="5"/>
                        <a:pt x="366" y="12"/>
                      </a:cubicBezTo>
                      <a:cubicBezTo>
                        <a:pt x="383" y="28"/>
                        <a:pt x="384" y="55"/>
                        <a:pt x="368" y="72"/>
                      </a:cubicBezTo>
                      <a:cubicBezTo>
                        <a:pt x="235" y="211"/>
                        <a:pt x="166" y="396"/>
                        <a:pt x="174" y="592"/>
                      </a:cubicBezTo>
                      <a:cubicBezTo>
                        <a:pt x="182" y="788"/>
                        <a:pt x="266" y="971"/>
                        <a:pt x="409" y="1108"/>
                      </a:cubicBezTo>
                      <a:cubicBezTo>
                        <a:pt x="426" y="1124"/>
                        <a:pt x="427" y="1151"/>
                        <a:pt x="411" y="1168"/>
                      </a:cubicBezTo>
                      <a:cubicBezTo>
                        <a:pt x="403" y="1177"/>
                        <a:pt x="392" y="1181"/>
                        <a:pt x="380" y="1181"/>
                      </a:cubicBezTo>
                      <a:cubicBezTo>
                        <a:pt x="369" y="1181"/>
                        <a:pt x="359" y="1177"/>
                        <a:pt x="351" y="1170"/>
                      </a:cubicBezTo>
                      <a:cubicBezTo>
                        <a:pt x="20" y="854"/>
                        <a:pt x="0" y="335"/>
                        <a:pt x="306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9261" name="组合 9260">
                <a:extLst>
                  <a:ext uri="{FF2B5EF4-FFF2-40B4-BE49-F238E27FC236}">
                    <a16:creationId xmlns:a16="http://schemas.microsoft.com/office/drawing/2014/main" id="{460668BC-E84F-F719-D9E8-497D1C152355}"/>
                  </a:ext>
                </a:extLst>
              </p:cNvPr>
              <p:cNvGrpSpPr/>
              <p:nvPr/>
            </p:nvGrpSpPr>
            <p:grpSpPr>
              <a:xfrm>
                <a:off x="9993354" y="1018364"/>
                <a:ext cx="1678530" cy="804350"/>
                <a:chOff x="9993354" y="1018364"/>
                <a:chExt cx="1678530" cy="804350"/>
              </a:xfrm>
              <a:grpFill/>
            </p:grpSpPr>
            <p:sp>
              <p:nvSpPr>
                <p:cNvPr id="9262" name="Freeform 8">
                  <a:extLst>
                    <a:ext uri="{FF2B5EF4-FFF2-40B4-BE49-F238E27FC236}">
                      <a16:creationId xmlns:a16="http://schemas.microsoft.com/office/drawing/2014/main" id="{DDE1B527-4B9F-AF82-F13E-0698C67F6B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45467" y="1018364"/>
                  <a:ext cx="226417" cy="804350"/>
                </a:xfrm>
                <a:custGeom>
                  <a:avLst/>
                  <a:gdLst>
                    <a:gd name="T0" fmla="*/ 124 w 467"/>
                    <a:gd name="T1" fmla="*/ 13 h 1659"/>
                    <a:gd name="T2" fmla="*/ 93 w 467"/>
                    <a:gd name="T3" fmla="*/ 0 h 1659"/>
                    <a:gd name="T4" fmla="*/ 64 w 467"/>
                    <a:gd name="T5" fmla="*/ 12 h 1659"/>
                    <a:gd name="T6" fmla="*/ 51 w 467"/>
                    <a:gd name="T7" fmla="*/ 42 h 1659"/>
                    <a:gd name="T8" fmla="*/ 63 w 467"/>
                    <a:gd name="T9" fmla="*/ 72 h 1659"/>
                    <a:gd name="T10" fmla="*/ 13 w 467"/>
                    <a:gd name="T11" fmla="*/ 1586 h 1659"/>
                    <a:gd name="T12" fmla="*/ 0 w 467"/>
                    <a:gd name="T13" fmla="*/ 1615 h 1659"/>
                    <a:gd name="T14" fmla="*/ 12 w 467"/>
                    <a:gd name="T15" fmla="*/ 1646 h 1659"/>
                    <a:gd name="T16" fmla="*/ 43 w 467"/>
                    <a:gd name="T17" fmla="*/ 1659 h 1659"/>
                    <a:gd name="T18" fmla="*/ 43 w 467"/>
                    <a:gd name="T19" fmla="*/ 1659 h 1659"/>
                    <a:gd name="T20" fmla="*/ 72 w 467"/>
                    <a:gd name="T21" fmla="*/ 1647 h 1659"/>
                    <a:gd name="T22" fmla="*/ 436 w 467"/>
                    <a:gd name="T23" fmla="*/ 836 h 1659"/>
                    <a:gd name="T24" fmla="*/ 124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124" y="13"/>
                      </a:moveTo>
                      <a:cubicBezTo>
                        <a:pt x="116" y="5"/>
                        <a:pt x="105" y="0"/>
                        <a:pt x="93" y="0"/>
                      </a:cubicBezTo>
                      <a:cubicBezTo>
                        <a:pt x="82" y="0"/>
                        <a:pt x="72" y="4"/>
                        <a:pt x="64" y="12"/>
                      </a:cubicBezTo>
                      <a:cubicBezTo>
                        <a:pt x="56" y="20"/>
                        <a:pt x="51" y="30"/>
                        <a:pt x="51" y="42"/>
                      </a:cubicBezTo>
                      <a:cubicBezTo>
                        <a:pt x="51" y="53"/>
                        <a:pt x="55" y="64"/>
                        <a:pt x="63" y="72"/>
                      </a:cubicBezTo>
                      <a:cubicBezTo>
                        <a:pt x="467" y="495"/>
                        <a:pt x="445" y="1174"/>
                        <a:pt x="13" y="1586"/>
                      </a:cubicBezTo>
                      <a:cubicBezTo>
                        <a:pt x="5" y="1593"/>
                        <a:pt x="1" y="1604"/>
                        <a:pt x="0" y="1615"/>
                      </a:cubicBezTo>
                      <a:cubicBezTo>
                        <a:pt x="0" y="1627"/>
                        <a:pt x="4" y="1637"/>
                        <a:pt x="12" y="1646"/>
                      </a:cubicBezTo>
                      <a:cubicBezTo>
                        <a:pt x="20" y="1654"/>
                        <a:pt x="31" y="1659"/>
                        <a:pt x="43" y="1659"/>
                      </a:cubicBezTo>
                      <a:cubicBezTo>
                        <a:pt x="43" y="1659"/>
                        <a:pt x="43" y="1659"/>
                        <a:pt x="43" y="1659"/>
                      </a:cubicBezTo>
                      <a:cubicBezTo>
                        <a:pt x="54" y="1659"/>
                        <a:pt x="64" y="1654"/>
                        <a:pt x="72" y="1647"/>
                      </a:cubicBezTo>
                      <a:cubicBezTo>
                        <a:pt x="297" y="1432"/>
                        <a:pt x="427" y="1144"/>
                        <a:pt x="436" y="836"/>
                      </a:cubicBezTo>
                      <a:cubicBezTo>
                        <a:pt x="446" y="527"/>
                        <a:pt x="335" y="235"/>
                        <a:pt x="12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  <p:sp>
              <p:nvSpPr>
                <p:cNvPr id="9263" name="Freeform 11">
                  <a:extLst>
                    <a:ext uri="{FF2B5EF4-FFF2-40B4-BE49-F238E27FC236}">
                      <a16:creationId xmlns:a16="http://schemas.microsoft.com/office/drawing/2014/main" id="{F2B1CDA7-330C-6F57-D59F-5CB9150CE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93354" y="1018364"/>
                  <a:ext cx="226784" cy="804350"/>
                </a:xfrm>
                <a:custGeom>
                  <a:avLst/>
                  <a:gdLst>
                    <a:gd name="T0" fmla="*/ 343 w 467"/>
                    <a:gd name="T1" fmla="*/ 13 h 1659"/>
                    <a:gd name="T2" fmla="*/ 374 w 467"/>
                    <a:gd name="T3" fmla="*/ 0 h 1659"/>
                    <a:gd name="T4" fmla="*/ 403 w 467"/>
                    <a:gd name="T5" fmla="*/ 12 h 1659"/>
                    <a:gd name="T6" fmla="*/ 416 w 467"/>
                    <a:gd name="T7" fmla="*/ 42 h 1659"/>
                    <a:gd name="T8" fmla="*/ 404 w 467"/>
                    <a:gd name="T9" fmla="*/ 72 h 1659"/>
                    <a:gd name="T10" fmla="*/ 454 w 467"/>
                    <a:gd name="T11" fmla="*/ 1586 h 1659"/>
                    <a:gd name="T12" fmla="*/ 467 w 467"/>
                    <a:gd name="T13" fmla="*/ 1615 h 1659"/>
                    <a:gd name="T14" fmla="*/ 455 w 467"/>
                    <a:gd name="T15" fmla="*/ 1646 h 1659"/>
                    <a:gd name="T16" fmla="*/ 424 w 467"/>
                    <a:gd name="T17" fmla="*/ 1659 h 1659"/>
                    <a:gd name="T18" fmla="*/ 424 w 467"/>
                    <a:gd name="T19" fmla="*/ 1659 h 1659"/>
                    <a:gd name="T20" fmla="*/ 395 w 467"/>
                    <a:gd name="T21" fmla="*/ 1647 h 1659"/>
                    <a:gd name="T22" fmla="*/ 31 w 467"/>
                    <a:gd name="T23" fmla="*/ 836 h 1659"/>
                    <a:gd name="T24" fmla="*/ 343 w 467"/>
                    <a:gd name="T25" fmla="*/ 13 h 16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7" h="1659">
                      <a:moveTo>
                        <a:pt x="343" y="13"/>
                      </a:moveTo>
                      <a:cubicBezTo>
                        <a:pt x="351" y="5"/>
                        <a:pt x="362" y="0"/>
                        <a:pt x="374" y="0"/>
                      </a:cubicBezTo>
                      <a:cubicBezTo>
                        <a:pt x="385" y="0"/>
                        <a:pt x="395" y="4"/>
                        <a:pt x="403" y="12"/>
                      </a:cubicBezTo>
                      <a:cubicBezTo>
                        <a:pt x="411" y="20"/>
                        <a:pt x="416" y="30"/>
                        <a:pt x="416" y="42"/>
                      </a:cubicBezTo>
                      <a:cubicBezTo>
                        <a:pt x="416" y="53"/>
                        <a:pt x="412" y="64"/>
                        <a:pt x="404" y="72"/>
                      </a:cubicBezTo>
                      <a:cubicBezTo>
                        <a:pt x="0" y="495"/>
                        <a:pt x="22" y="1174"/>
                        <a:pt x="454" y="1586"/>
                      </a:cubicBezTo>
                      <a:cubicBezTo>
                        <a:pt x="462" y="1593"/>
                        <a:pt x="466" y="1604"/>
                        <a:pt x="467" y="1615"/>
                      </a:cubicBezTo>
                      <a:cubicBezTo>
                        <a:pt x="467" y="1627"/>
                        <a:pt x="463" y="1637"/>
                        <a:pt x="455" y="1646"/>
                      </a:cubicBezTo>
                      <a:cubicBezTo>
                        <a:pt x="447" y="1654"/>
                        <a:pt x="436" y="1659"/>
                        <a:pt x="424" y="1659"/>
                      </a:cubicBezTo>
                      <a:cubicBezTo>
                        <a:pt x="424" y="1659"/>
                        <a:pt x="424" y="1659"/>
                        <a:pt x="424" y="1659"/>
                      </a:cubicBezTo>
                      <a:cubicBezTo>
                        <a:pt x="413" y="1659"/>
                        <a:pt x="403" y="1654"/>
                        <a:pt x="395" y="1647"/>
                      </a:cubicBezTo>
                      <a:cubicBezTo>
                        <a:pt x="170" y="1432"/>
                        <a:pt x="40" y="1144"/>
                        <a:pt x="31" y="836"/>
                      </a:cubicBezTo>
                      <a:cubicBezTo>
                        <a:pt x="21" y="527"/>
                        <a:pt x="132" y="235"/>
                        <a:pt x="343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endParaRPr>
                </a:p>
              </p:txBody>
            </p:sp>
          </p:grpSp>
        </p:grpSp>
        <p:cxnSp>
          <p:nvCxnSpPr>
            <p:cNvPr id="9253" name="直接箭头连接符 9252">
              <a:extLst>
                <a:ext uri="{FF2B5EF4-FFF2-40B4-BE49-F238E27FC236}">
                  <a16:creationId xmlns:a16="http://schemas.microsoft.com/office/drawing/2014/main" id="{E824CF1B-2601-AE9E-9789-FF81E3173421}"/>
                </a:ext>
              </a:extLst>
            </p:cNvPr>
            <p:cNvCxnSpPr>
              <a:cxnSpLocks/>
            </p:cNvCxnSpPr>
            <p:nvPr/>
          </p:nvCxnSpPr>
          <p:spPr>
            <a:xfrm>
              <a:off x="3257123" y="5146711"/>
              <a:ext cx="155036" cy="594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54" name="直接箭头连接符 9253">
              <a:extLst>
                <a:ext uri="{FF2B5EF4-FFF2-40B4-BE49-F238E27FC236}">
                  <a16:creationId xmlns:a16="http://schemas.microsoft.com/office/drawing/2014/main" id="{8F409F90-8944-1A38-AF22-4DB8ADD427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68660" y="5119635"/>
              <a:ext cx="957401" cy="7583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55" name="直接箭头连接符 9254">
              <a:extLst>
                <a:ext uri="{FF2B5EF4-FFF2-40B4-BE49-F238E27FC236}">
                  <a16:creationId xmlns:a16="http://schemas.microsoft.com/office/drawing/2014/main" id="{913B807D-48D4-1402-E943-E25B13D648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65064" y="5138329"/>
              <a:ext cx="145214" cy="574770"/>
            </a:xfrm>
            <a:prstGeom prst="straightConnector1">
              <a:avLst/>
            </a:prstGeom>
            <a:ln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56" name="文本框 82">
              <a:extLst>
                <a:ext uri="{FF2B5EF4-FFF2-40B4-BE49-F238E27FC236}">
                  <a16:creationId xmlns:a16="http://schemas.microsoft.com/office/drawing/2014/main" id="{6F31BF51-3FDD-D977-24A8-9E9545B1BB19}"/>
                </a:ext>
              </a:extLst>
            </p:cNvPr>
            <p:cNvSpPr txBox="1"/>
            <p:nvPr/>
          </p:nvSpPr>
          <p:spPr>
            <a:xfrm>
              <a:off x="3270801" y="5203129"/>
              <a:ext cx="4411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000" dirty="0"/>
                <a:t>pilot</a:t>
              </a:r>
              <a:endParaRPr lang="zh-CN" altLang="en-US" sz="1000" dirty="0"/>
            </a:p>
          </p:txBody>
        </p:sp>
        <p:sp>
          <p:nvSpPr>
            <p:cNvPr id="9257" name="文本框 83">
              <a:extLst>
                <a:ext uri="{FF2B5EF4-FFF2-40B4-BE49-F238E27FC236}">
                  <a16:creationId xmlns:a16="http://schemas.microsoft.com/office/drawing/2014/main" id="{0AC3F7C6-E679-B791-1A5F-C2CD3EFFF4B1}"/>
                </a:ext>
              </a:extLst>
            </p:cNvPr>
            <p:cNvSpPr txBox="1"/>
            <p:nvPr/>
          </p:nvSpPr>
          <p:spPr>
            <a:xfrm>
              <a:off x="3786267" y="5096807"/>
              <a:ext cx="4187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000" dirty="0"/>
                <a:t>pilot</a:t>
              </a:r>
              <a:endParaRPr lang="zh-CN" altLang="en-US" sz="1000" dirty="0"/>
            </a:p>
          </p:txBody>
        </p:sp>
        <p:sp>
          <p:nvSpPr>
            <p:cNvPr id="9258" name="文本框 84">
              <a:extLst>
                <a:ext uri="{FF2B5EF4-FFF2-40B4-BE49-F238E27FC236}">
                  <a16:creationId xmlns:a16="http://schemas.microsoft.com/office/drawing/2014/main" id="{8F49A142-8FC8-F40C-4794-F613B9D32D47}"/>
                </a:ext>
              </a:extLst>
            </p:cNvPr>
            <p:cNvSpPr txBox="1"/>
            <p:nvPr/>
          </p:nvSpPr>
          <p:spPr>
            <a:xfrm>
              <a:off x="2686851" y="5238306"/>
              <a:ext cx="573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000" dirty="0">
                  <a:solidFill>
                    <a:srgbClr val="FF0000"/>
                  </a:solidFill>
                </a:rPr>
                <a:t>Step 1:</a:t>
              </a:r>
            </a:p>
            <a:p>
              <a:r>
                <a:rPr lang="en-US" altLang="zh-CN" sz="1000" dirty="0">
                  <a:solidFill>
                    <a:srgbClr val="FF0000"/>
                  </a:solidFill>
                </a:rPr>
                <a:t>Report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9278" name="直接连接符 9277">
            <a:extLst>
              <a:ext uri="{FF2B5EF4-FFF2-40B4-BE49-F238E27FC236}">
                <a16:creationId xmlns:a16="http://schemas.microsoft.com/office/drawing/2014/main" id="{9EEFCDDC-3D32-DCCB-2326-2FF5D9D8B48D}"/>
              </a:ext>
            </a:extLst>
          </p:cNvPr>
          <p:cNvCxnSpPr>
            <a:cxnSpLocks/>
          </p:cNvCxnSpPr>
          <p:nvPr/>
        </p:nvCxnSpPr>
        <p:spPr bwMode="auto">
          <a:xfrm>
            <a:off x="9177058" y="2909651"/>
            <a:ext cx="1258814" cy="712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sp>
        <p:nvSpPr>
          <p:cNvPr id="9279" name="文本框 133">
            <a:extLst>
              <a:ext uri="{FF2B5EF4-FFF2-40B4-BE49-F238E27FC236}">
                <a16:creationId xmlns:a16="http://schemas.microsoft.com/office/drawing/2014/main" id="{7F1C3261-40E4-54C3-031B-322DEF3CDA0C}"/>
              </a:ext>
            </a:extLst>
          </p:cNvPr>
          <p:cNvSpPr txBox="1"/>
          <p:nvPr/>
        </p:nvSpPr>
        <p:spPr>
          <a:xfrm rot="181798">
            <a:off x="9262172" y="2705837"/>
            <a:ext cx="1167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/>
              <a:t>non-ideal backhaul</a:t>
            </a:r>
            <a:endParaRPr lang="zh-CN" altLang="en-US" sz="1000" dirty="0"/>
          </a:p>
        </p:txBody>
      </p:sp>
      <p:pic>
        <p:nvPicPr>
          <p:cNvPr id="9280" name="图片 9279">
            <a:extLst>
              <a:ext uri="{FF2B5EF4-FFF2-40B4-BE49-F238E27FC236}">
                <a16:creationId xmlns:a16="http://schemas.microsoft.com/office/drawing/2014/main" id="{5E2D2436-C822-D69B-DE41-0E1EDAFC6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165" y="2786766"/>
            <a:ext cx="288260" cy="276999"/>
          </a:xfrm>
          <a:prstGeom prst="rect">
            <a:avLst/>
          </a:prstGeom>
        </p:spPr>
      </p:pic>
      <p:pic>
        <p:nvPicPr>
          <p:cNvPr id="9281" name="图片 9280">
            <a:extLst>
              <a:ext uri="{FF2B5EF4-FFF2-40B4-BE49-F238E27FC236}">
                <a16:creationId xmlns:a16="http://schemas.microsoft.com/office/drawing/2014/main" id="{6C3A8152-74C2-A444-0818-BBBCA0A1C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5961" y="2812030"/>
            <a:ext cx="288260" cy="276999"/>
          </a:xfrm>
          <a:prstGeom prst="rect">
            <a:avLst/>
          </a:prstGeom>
        </p:spPr>
      </p:pic>
      <p:pic>
        <p:nvPicPr>
          <p:cNvPr id="9282" name="图片 9281">
            <a:extLst>
              <a:ext uri="{FF2B5EF4-FFF2-40B4-BE49-F238E27FC236}">
                <a16:creationId xmlns:a16="http://schemas.microsoft.com/office/drawing/2014/main" id="{3A79A706-ADF9-CCD7-7FA8-4BADE5A1E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2507" y="3697279"/>
            <a:ext cx="288260" cy="276999"/>
          </a:xfrm>
          <a:prstGeom prst="rect">
            <a:avLst/>
          </a:prstGeom>
        </p:spPr>
      </p:pic>
      <p:cxnSp>
        <p:nvCxnSpPr>
          <p:cNvPr id="9283" name="直接箭头连接符 9282">
            <a:extLst>
              <a:ext uri="{FF2B5EF4-FFF2-40B4-BE49-F238E27FC236}">
                <a16:creationId xmlns:a16="http://schemas.microsoft.com/office/drawing/2014/main" id="{1177211A-42DE-8375-7B31-325BE4A1C4E4}"/>
              </a:ext>
            </a:extLst>
          </p:cNvPr>
          <p:cNvCxnSpPr>
            <a:cxnSpLocks/>
          </p:cNvCxnSpPr>
          <p:nvPr/>
        </p:nvCxnSpPr>
        <p:spPr>
          <a:xfrm>
            <a:off x="7434197" y="3923831"/>
            <a:ext cx="1512211" cy="254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4" name="Freeform 6">
            <a:extLst>
              <a:ext uri="{FF2B5EF4-FFF2-40B4-BE49-F238E27FC236}">
                <a16:creationId xmlns:a16="http://schemas.microsoft.com/office/drawing/2014/main" id="{E51786E0-27E3-0FB4-2846-BA029E9C0402}"/>
              </a:ext>
            </a:extLst>
          </p:cNvPr>
          <p:cNvSpPr>
            <a:spLocks/>
          </p:cNvSpPr>
          <p:nvPr/>
        </p:nvSpPr>
        <p:spPr bwMode="auto">
          <a:xfrm>
            <a:off x="10750455" y="2661854"/>
            <a:ext cx="41056" cy="91858"/>
          </a:xfrm>
          <a:custGeom>
            <a:avLst/>
            <a:gdLst>
              <a:gd name="T0" fmla="*/ 120 w 288"/>
              <a:gd name="T1" fmla="*/ 33 h 701"/>
              <a:gd name="T2" fmla="*/ 98 w 288"/>
              <a:gd name="T3" fmla="*/ 11 h 701"/>
              <a:gd name="T4" fmla="*/ 69 w 288"/>
              <a:gd name="T5" fmla="*/ 0 h 701"/>
              <a:gd name="T6" fmla="*/ 38 w 288"/>
              <a:gd name="T7" fmla="*/ 14 h 701"/>
              <a:gd name="T8" fmla="*/ 27 w 288"/>
              <a:gd name="T9" fmla="*/ 45 h 701"/>
              <a:gd name="T10" fmla="*/ 41 w 288"/>
              <a:gd name="T11" fmla="*/ 74 h 701"/>
              <a:gd name="T12" fmla="*/ 58 w 288"/>
              <a:gd name="T13" fmla="*/ 91 h 701"/>
              <a:gd name="T14" fmla="*/ 32 w 288"/>
              <a:gd name="T15" fmla="*/ 611 h 701"/>
              <a:gd name="T16" fmla="*/ 16 w 288"/>
              <a:gd name="T17" fmla="*/ 626 h 701"/>
              <a:gd name="T18" fmla="*/ 1 w 288"/>
              <a:gd name="T19" fmla="*/ 655 h 701"/>
              <a:gd name="T20" fmla="*/ 11 w 288"/>
              <a:gd name="T21" fmla="*/ 686 h 701"/>
              <a:gd name="T22" fmla="*/ 13 w 288"/>
              <a:gd name="T23" fmla="*/ 688 h 701"/>
              <a:gd name="T24" fmla="*/ 43 w 288"/>
              <a:gd name="T25" fmla="*/ 701 h 701"/>
              <a:gd name="T26" fmla="*/ 71 w 288"/>
              <a:gd name="T27" fmla="*/ 691 h 701"/>
              <a:gd name="T28" fmla="*/ 91 w 288"/>
              <a:gd name="T29" fmla="*/ 672 h 701"/>
              <a:gd name="T30" fmla="*/ 120 w 288"/>
              <a:gd name="T31" fmla="*/ 33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" h="701">
                <a:moveTo>
                  <a:pt x="120" y="33"/>
                </a:moveTo>
                <a:cubicBezTo>
                  <a:pt x="113" y="25"/>
                  <a:pt x="105" y="18"/>
                  <a:pt x="98" y="11"/>
                </a:cubicBezTo>
                <a:cubicBezTo>
                  <a:pt x="90" y="4"/>
                  <a:pt x="80" y="0"/>
                  <a:pt x="69" y="0"/>
                </a:cubicBezTo>
                <a:cubicBezTo>
                  <a:pt x="57" y="0"/>
                  <a:pt x="46" y="5"/>
                  <a:pt x="38" y="14"/>
                </a:cubicBezTo>
                <a:cubicBezTo>
                  <a:pt x="30" y="23"/>
                  <a:pt x="26" y="33"/>
                  <a:pt x="27" y="45"/>
                </a:cubicBezTo>
                <a:cubicBezTo>
                  <a:pt x="27" y="56"/>
                  <a:pt x="32" y="66"/>
                  <a:pt x="41" y="74"/>
                </a:cubicBezTo>
                <a:cubicBezTo>
                  <a:pt x="47" y="79"/>
                  <a:pt x="53" y="85"/>
                  <a:pt x="58" y="91"/>
                </a:cubicBezTo>
                <a:cubicBezTo>
                  <a:pt x="195" y="234"/>
                  <a:pt x="183" y="467"/>
                  <a:pt x="32" y="611"/>
                </a:cubicBezTo>
                <a:cubicBezTo>
                  <a:pt x="27" y="616"/>
                  <a:pt x="21" y="621"/>
                  <a:pt x="16" y="626"/>
                </a:cubicBezTo>
                <a:cubicBezTo>
                  <a:pt x="7" y="633"/>
                  <a:pt x="2" y="644"/>
                  <a:pt x="1" y="655"/>
                </a:cubicBezTo>
                <a:cubicBezTo>
                  <a:pt x="0" y="666"/>
                  <a:pt x="4" y="677"/>
                  <a:pt x="11" y="686"/>
                </a:cubicBezTo>
                <a:cubicBezTo>
                  <a:pt x="12" y="686"/>
                  <a:pt x="12" y="687"/>
                  <a:pt x="13" y="688"/>
                </a:cubicBezTo>
                <a:cubicBezTo>
                  <a:pt x="21" y="696"/>
                  <a:pt x="32" y="701"/>
                  <a:pt x="43" y="701"/>
                </a:cubicBezTo>
                <a:cubicBezTo>
                  <a:pt x="50" y="701"/>
                  <a:pt x="61" y="699"/>
                  <a:pt x="71" y="691"/>
                </a:cubicBezTo>
                <a:cubicBezTo>
                  <a:pt x="78" y="685"/>
                  <a:pt x="84" y="679"/>
                  <a:pt x="91" y="672"/>
                </a:cubicBezTo>
                <a:cubicBezTo>
                  <a:pt x="275" y="496"/>
                  <a:pt x="288" y="209"/>
                  <a:pt x="120" y="3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85" name="Freeform 9">
            <a:extLst>
              <a:ext uri="{FF2B5EF4-FFF2-40B4-BE49-F238E27FC236}">
                <a16:creationId xmlns:a16="http://schemas.microsoft.com/office/drawing/2014/main" id="{EF6C1B21-098E-8AB8-48A9-34AD44E67940}"/>
              </a:ext>
            </a:extLst>
          </p:cNvPr>
          <p:cNvSpPr>
            <a:spLocks/>
          </p:cNvSpPr>
          <p:nvPr/>
        </p:nvSpPr>
        <p:spPr bwMode="auto">
          <a:xfrm>
            <a:off x="10534431" y="2661854"/>
            <a:ext cx="41056" cy="91858"/>
          </a:xfrm>
          <a:custGeom>
            <a:avLst/>
            <a:gdLst>
              <a:gd name="T0" fmla="*/ 168 w 288"/>
              <a:gd name="T1" fmla="*/ 33 h 701"/>
              <a:gd name="T2" fmla="*/ 190 w 288"/>
              <a:gd name="T3" fmla="*/ 11 h 701"/>
              <a:gd name="T4" fmla="*/ 219 w 288"/>
              <a:gd name="T5" fmla="*/ 0 h 701"/>
              <a:gd name="T6" fmla="*/ 250 w 288"/>
              <a:gd name="T7" fmla="*/ 14 h 701"/>
              <a:gd name="T8" fmla="*/ 261 w 288"/>
              <a:gd name="T9" fmla="*/ 45 h 701"/>
              <a:gd name="T10" fmla="*/ 247 w 288"/>
              <a:gd name="T11" fmla="*/ 74 h 701"/>
              <a:gd name="T12" fmla="*/ 230 w 288"/>
              <a:gd name="T13" fmla="*/ 91 h 701"/>
              <a:gd name="T14" fmla="*/ 256 w 288"/>
              <a:gd name="T15" fmla="*/ 611 h 701"/>
              <a:gd name="T16" fmla="*/ 272 w 288"/>
              <a:gd name="T17" fmla="*/ 626 h 701"/>
              <a:gd name="T18" fmla="*/ 287 w 288"/>
              <a:gd name="T19" fmla="*/ 655 h 701"/>
              <a:gd name="T20" fmla="*/ 277 w 288"/>
              <a:gd name="T21" fmla="*/ 686 h 701"/>
              <a:gd name="T22" fmla="*/ 275 w 288"/>
              <a:gd name="T23" fmla="*/ 688 h 701"/>
              <a:gd name="T24" fmla="*/ 245 w 288"/>
              <a:gd name="T25" fmla="*/ 701 h 701"/>
              <a:gd name="T26" fmla="*/ 217 w 288"/>
              <a:gd name="T27" fmla="*/ 691 h 701"/>
              <a:gd name="T28" fmla="*/ 197 w 288"/>
              <a:gd name="T29" fmla="*/ 672 h 701"/>
              <a:gd name="T30" fmla="*/ 168 w 288"/>
              <a:gd name="T31" fmla="*/ 33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" h="701">
                <a:moveTo>
                  <a:pt x="168" y="33"/>
                </a:moveTo>
                <a:cubicBezTo>
                  <a:pt x="175" y="25"/>
                  <a:pt x="183" y="18"/>
                  <a:pt x="190" y="11"/>
                </a:cubicBezTo>
                <a:cubicBezTo>
                  <a:pt x="198" y="4"/>
                  <a:pt x="208" y="0"/>
                  <a:pt x="219" y="0"/>
                </a:cubicBezTo>
                <a:cubicBezTo>
                  <a:pt x="231" y="0"/>
                  <a:pt x="242" y="5"/>
                  <a:pt x="250" y="14"/>
                </a:cubicBezTo>
                <a:cubicBezTo>
                  <a:pt x="258" y="23"/>
                  <a:pt x="262" y="33"/>
                  <a:pt x="261" y="45"/>
                </a:cubicBezTo>
                <a:cubicBezTo>
                  <a:pt x="261" y="56"/>
                  <a:pt x="256" y="66"/>
                  <a:pt x="247" y="74"/>
                </a:cubicBezTo>
                <a:cubicBezTo>
                  <a:pt x="241" y="79"/>
                  <a:pt x="235" y="85"/>
                  <a:pt x="230" y="91"/>
                </a:cubicBezTo>
                <a:cubicBezTo>
                  <a:pt x="93" y="234"/>
                  <a:pt x="105" y="467"/>
                  <a:pt x="256" y="611"/>
                </a:cubicBezTo>
                <a:cubicBezTo>
                  <a:pt x="261" y="616"/>
                  <a:pt x="267" y="621"/>
                  <a:pt x="272" y="626"/>
                </a:cubicBezTo>
                <a:cubicBezTo>
                  <a:pt x="281" y="633"/>
                  <a:pt x="286" y="644"/>
                  <a:pt x="287" y="655"/>
                </a:cubicBezTo>
                <a:cubicBezTo>
                  <a:pt x="288" y="666"/>
                  <a:pt x="284" y="677"/>
                  <a:pt x="277" y="686"/>
                </a:cubicBezTo>
                <a:cubicBezTo>
                  <a:pt x="276" y="686"/>
                  <a:pt x="276" y="687"/>
                  <a:pt x="275" y="688"/>
                </a:cubicBezTo>
                <a:cubicBezTo>
                  <a:pt x="267" y="696"/>
                  <a:pt x="256" y="701"/>
                  <a:pt x="245" y="701"/>
                </a:cubicBezTo>
                <a:cubicBezTo>
                  <a:pt x="238" y="701"/>
                  <a:pt x="227" y="699"/>
                  <a:pt x="217" y="691"/>
                </a:cubicBezTo>
                <a:cubicBezTo>
                  <a:pt x="210" y="685"/>
                  <a:pt x="204" y="679"/>
                  <a:pt x="197" y="672"/>
                </a:cubicBezTo>
                <a:cubicBezTo>
                  <a:pt x="13" y="496"/>
                  <a:pt x="0" y="209"/>
                  <a:pt x="168" y="3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86" name="Freeform 7">
            <a:extLst>
              <a:ext uri="{FF2B5EF4-FFF2-40B4-BE49-F238E27FC236}">
                <a16:creationId xmlns:a16="http://schemas.microsoft.com/office/drawing/2014/main" id="{228B6E90-ABB0-13BB-B7F3-C1D6C3C860EE}"/>
              </a:ext>
            </a:extLst>
          </p:cNvPr>
          <p:cNvSpPr>
            <a:spLocks/>
          </p:cNvSpPr>
          <p:nvPr/>
        </p:nvSpPr>
        <p:spPr bwMode="auto">
          <a:xfrm>
            <a:off x="10822463" y="2631004"/>
            <a:ext cx="60832" cy="154845"/>
          </a:xfrm>
          <a:custGeom>
            <a:avLst/>
            <a:gdLst>
              <a:gd name="T0" fmla="*/ 121 w 427"/>
              <a:gd name="T1" fmla="*/ 14 h 1181"/>
              <a:gd name="T2" fmla="*/ 90 w 427"/>
              <a:gd name="T3" fmla="*/ 0 h 1181"/>
              <a:gd name="T4" fmla="*/ 61 w 427"/>
              <a:gd name="T5" fmla="*/ 12 h 1181"/>
              <a:gd name="T6" fmla="*/ 59 w 427"/>
              <a:gd name="T7" fmla="*/ 72 h 1181"/>
              <a:gd name="T8" fmla="*/ 253 w 427"/>
              <a:gd name="T9" fmla="*/ 592 h 1181"/>
              <a:gd name="T10" fmla="*/ 18 w 427"/>
              <a:gd name="T11" fmla="*/ 1108 h 1181"/>
              <a:gd name="T12" fmla="*/ 16 w 427"/>
              <a:gd name="T13" fmla="*/ 1168 h 1181"/>
              <a:gd name="T14" fmla="*/ 47 w 427"/>
              <a:gd name="T15" fmla="*/ 1181 h 1181"/>
              <a:gd name="T16" fmla="*/ 76 w 427"/>
              <a:gd name="T17" fmla="*/ 1170 h 1181"/>
              <a:gd name="T18" fmla="*/ 121 w 427"/>
              <a:gd name="T19" fmla="*/ 14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7" h="1181">
                <a:moveTo>
                  <a:pt x="121" y="14"/>
                </a:moveTo>
                <a:cubicBezTo>
                  <a:pt x="113" y="5"/>
                  <a:pt x="102" y="0"/>
                  <a:pt x="90" y="0"/>
                </a:cubicBezTo>
                <a:cubicBezTo>
                  <a:pt x="79" y="0"/>
                  <a:pt x="69" y="5"/>
                  <a:pt x="61" y="12"/>
                </a:cubicBezTo>
                <a:cubicBezTo>
                  <a:pt x="44" y="28"/>
                  <a:pt x="43" y="55"/>
                  <a:pt x="59" y="72"/>
                </a:cubicBezTo>
                <a:cubicBezTo>
                  <a:pt x="192" y="211"/>
                  <a:pt x="261" y="396"/>
                  <a:pt x="253" y="592"/>
                </a:cubicBezTo>
                <a:cubicBezTo>
                  <a:pt x="245" y="788"/>
                  <a:pt x="161" y="971"/>
                  <a:pt x="18" y="1108"/>
                </a:cubicBezTo>
                <a:cubicBezTo>
                  <a:pt x="1" y="1124"/>
                  <a:pt x="0" y="1151"/>
                  <a:pt x="16" y="1168"/>
                </a:cubicBezTo>
                <a:cubicBezTo>
                  <a:pt x="24" y="1177"/>
                  <a:pt x="35" y="1181"/>
                  <a:pt x="47" y="1181"/>
                </a:cubicBezTo>
                <a:cubicBezTo>
                  <a:pt x="58" y="1181"/>
                  <a:pt x="68" y="1177"/>
                  <a:pt x="76" y="1170"/>
                </a:cubicBezTo>
                <a:cubicBezTo>
                  <a:pt x="407" y="854"/>
                  <a:pt x="427" y="335"/>
                  <a:pt x="121" y="1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87" name="Freeform 10">
            <a:extLst>
              <a:ext uri="{FF2B5EF4-FFF2-40B4-BE49-F238E27FC236}">
                <a16:creationId xmlns:a16="http://schemas.microsoft.com/office/drawing/2014/main" id="{125FA0A2-22E5-1CEA-C3AE-A14FEA4678E4}"/>
              </a:ext>
            </a:extLst>
          </p:cNvPr>
          <p:cNvSpPr>
            <a:spLocks/>
          </p:cNvSpPr>
          <p:nvPr/>
        </p:nvSpPr>
        <p:spPr bwMode="auto">
          <a:xfrm>
            <a:off x="10462423" y="2631004"/>
            <a:ext cx="60940" cy="154845"/>
          </a:xfrm>
          <a:custGeom>
            <a:avLst/>
            <a:gdLst>
              <a:gd name="T0" fmla="*/ 306 w 427"/>
              <a:gd name="T1" fmla="*/ 14 h 1181"/>
              <a:gd name="T2" fmla="*/ 337 w 427"/>
              <a:gd name="T3" fmla="*/ 0 h 1181"/>
              <a:gd name="T4" fmla="*/ 366 w 427"/>
              <a:gd name="T5" fmla="*/ 12 h 1181"/>
              <a:gd name="T6" fmla="*/ 368 w 427"/>
              <a:gd name="T7" fmla="*/ 72 h 1181"/>
              <a:gd name="T8" fmla="*/ 174 w 427"/>
              <a:gd name="T9" fmla="*/ 592 h 1181"/>
              <a:gd name="T10" fmla="*/ 409 w 427"/>
              <a:gd name="T11" fmla="*/ 1108 h 1181"/>
              <a:gd name="T12" fmla="*/ 411 w 427"/>
              <a:gd name="T13" fmla="*/ 1168 h 1181"/>
              <a:gd name="T14" fmla="*/ 380 w 427"/>
              <a:gd name="T15" fmla="*/ 1181 h 1181"/>
              <a:gd name="T16" fmla="*/ 351 w 427"/>
              <a:gd name="T17" fmla="*/ 1170 h 1181"/>
              <a:gd name="T18" fmla="*/ 306 w 427"/>
              <a:gd name="T19" fmla="*/ 14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7" h="1181">
                <a:moveTo>
                  <a:pt x="306" y="14"/>
                </a:moveTo>
                <a:cubicBezTo>
                  <a:pt x="314" y="5"/>
                  <a:pt x="325" y="0"/>
                  <a:pt x="337" y="0"/>
                </a:cubicBezTo>
                <a:cubicBezTo>
                  <a:pt x="348" y="0"/>
                  <a:pt x="358" y="5"/>
                  <a:pt x="366" y="12"/>
                </a:cubicBezTo>
                <a:cubicBezTo>
                  <a:pt x="383" y="28"/>
                  <a:pt x="384" y="55"/>
                  <a:pt x="368" y="72"/>
                </a:cubicBezTo>
                <a:cubicBezTo>
                  <a:pt x="235" y="211"/>
                  <a:pt x="166" y="396"/>
                  <a:pt x="174" y="592"/>
                </a:cubicBezTo>
                <a:cubicBezTo>
                  <a:pt x="182" y="788"/>
                  <a:pt x="266" y="971"/>
                  <a:pt x="409" y="1108"/>
                </a:cubicBezTo>
                <a:cubicBezTo>
                  <a:pt x="426" y="1124"/>
                  <a:pt x="427" y="1151"/>
                  <a:pt x="411" y="1168"/>
                </a:cubicBezTo>
                <a:cubicBezTo>
                  <a:pt x="403" y="1177"/>
                  <a:pt x="392" y="1181"/>
                  <a:pt x="380" y="1181"/>
                </a:cubicBezTo>
                <a:cubicBezTo>
                  <a:pt x="369" y="1181"/>
                  <a:pt x="359" y="1177"/>
                  <a:pt x="351" y="1170"/>
                </a:cubicBezTo>
                <a:cubicBezTo>
                  <a:pt x="20" y="854"/>
                  <a:pt x="0" y="335"/>
                  <a:pt x="306" y="1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88" name="Freeform 8">
            <a:extLst>
              <a:ext uri="{FF2B5EF4-FFF2-40B4-BE49-F238E27FC236}">
                <a16:creationId xmlns:a16="http://schemas.microsoft.com/office/drawing/2014/main" id="{AF98004A-2003-B631-D660-981E4F2C6D80}"/>
              </a:ext>
            </a:extLst>
          </p:cNvPr>
          <p:cNvSpPr>
            <a:spLocks/>
          </p:cNvSpPr>
          <p:nvPr/>
        </p:nvSpPr>
        <p:spPr bwMode="auto">
          <a:xfrm>
            <a:off x="10894471" y="2600747"/>
            <a:ext cx="66528" cy="217435"/>
          </a:xfrm>
          <a:custGeom>
            <a:avLst/>
            <a:gdLst>
              <a:gd name="T0" fmla="*/ 124 w 467"/>
              <a:gd name="T1" fmla="*/ 13 h 1659"/>
              <a:gd name="T2" fmla="*/ 93 w 467"/>
              <a:gd name="T3" fmla="*/ 0 h 1659"/>
              <a:gd name="T4" fmla="*/ 64 w 467"/>
              <a:gd name="T5" fmla="*/ 12 h 1659"/>
              <a:gd name="T6" fmla="*/ 51 w 467"/>
              <a:gd name="T7" fmla="*/ 42 h 1659"/>
              <a:gd name="T8" fmla="*/ 63 w 467"/>
              <a:gd name="T9" fmla="*/ 72 h 1659"/>
              <a:gd name="T10" fmla="*/ 13 w 467"/>
              <a:gd name="T11" fmla="*/ 1586 h 1659"/>
              <a:gd name="T12" fmla="*/ 0 w 467"/>
              <a:gd name="T13" fmla="*/ 1615 h 1659"/>
              <a:gd name="T14" fmla="*/ 12 w 467"/>
              <a:gd name="T15" fmla="*/ 1646 h 1659"/>
              <a:gd name="T16" fmla="*/ 43 w 467"/>
              <a:gd name="T17" fmla="*/ 1659 h 1659"/>
              <a:gd name="T18" fmla="*/ 43 w 467"/>
              <a:gd name="T19" fmla="*/ 1659 h 1659"/>
              <a:gd name="T20" fmla="*/ 72 w 467"/>
              <a:gd name="T21" fmla="*/ 1647 h 1659"/>
              <a:gd name="T22" fmla="*/ 436 w 467"/>
              <a:gd name="T23" fmla="*/ 836 h 1659"/>
              <a:gd name="T24" fmla="*/ 124 w 467"/>
              <a:gd name="T25" fmla="*/ 13 h 1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7" h="1659">
                <a:moveTo>
                  <a:pt x="124" y="13"/>
                </a:moveTo>
                <a:cubicBezTo>
                  <a:pt x="116" y="5"/>
                  <a:pt x="105" y="0"/>
                  <a:pt x="93" y="0"/>
                </a:cubicBezTo>
                <a:cubicBezTo>
                  <a:pt x="82" y="0"/>
                  <a:pt x="72" y="4"/>
                  <a:pt x="64" y="12"/>
                </a:cubicBezTo>
                <a:cubicBezTo>
                  <a:pt x="56" y="20"/>
                  <a:pt x="51" y="30"/>
                  <a:pt x="51" y="42"/>
                </a:cubicBezTo>
                <a:cubicBezTo>
                  <a:pt x="51" y="53"/>
                  <a:pt x="55" y="64"/>
                  <a:pt x="63" y="72"/>
                </a:cubicBezTo>
                <a:cubicBezTo>
                  <a:pt x="467" y="495"/>
                  <a:pt x="445" y="1174"/>
                  <a:pt x="13" y="1586"/>
                </a:cubicBezTo>
                <a:cubicBezTo>
                  <a:pt x="5" y="1593"/>
                  <a:pt x="1" y="1604"/>
                  <a:pt x="0" y="1615"/>
                </a:cubicBezTo>
                <a:cubicBezTo>
                  <a:pt x="0" y="1627"/>
                  <a:pt x="4" y="1637"/>
                  <a:pt x="12" y="1646"/>
                </a:cubicBezTo>
                <a:cubicBezTo>
                  <a:pt x="20" y="1654"/>
                  <a:pt x="31" y="1659"/>
                  <a:pt x="43" y="1659"/>
                </a:cubicBezTo>
                <a:cubicBezTo>
                  <a:pt x="43" y="1659"/>
                  <a:pt x="43" y="1659"/>
                  <a:pt x="43" y="1659"/>
                </a:cubicBezTo>
                <a:cubicBezTo>
                  <a:pt x="54" y="1659"/>
                  <a:pt x="64" y="1654"/>
                  <a:pt x="72" y="1647"/>
                </a:cubicBezTo>
                <a:cubicBezTo>
                  <a:pt x="297" y="1432"/>
                  <a:pt x="427" y="1144"/>
                  <a:pt x="436" y="836"/>
                </a:cubicBezTo>
                <a:cubicBezTo>
                  <a:pt x="446" y="527"/>
                  <a:pt x="335" y="235"/>
                  <a:pt x="124" y="1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89" name="Freeform 11">
            <a:extLst>
              <a:ext uri="{FF2B5EF4-FFF2-40B4-BE49-F238E27FC236}">
                <a16:creationId xmlns:a16="http://schemas.microsoft.com/office/drawing/2014/main" id="{D5EC9BB8-4C29-89DD-409A-E5D574FDF147}"/>
              </a:ext>
            </a:extLst>
          </p:cNvPr>
          <p:cNvSpPr>
            <a:spLocks/>
          </p:cNvSpPr>
          <p:nvPr/>
        </p:nvSpPr>
        <p:spPr bwMode="auto">
          <a:xfrm>
            <a:off x="10390415" y="2594692"/>
            <a:ext cx="66636" cy="217435"/>
          </a:xfrm>
          <a:custGeom>
            <a:avLst/>
            <a:gdLst>
              <a:gd name="T0" fmla="*/ 343 w 467"/>
              <a:gd name="T1" fmla="*/ 13 h 1659"/>
              <a:gd name="T2" fmla="*/ 374 w 467"/>
              <a:gd name="T3" fmla="*/ 0 h 1659"/>
              <a:gd name="T4" fmla="*/ 403 w 467"/>
              <a:gd name="T5" fmla="*/ 12 h 1659"/>
              <a:gd name="T6" fmla="*/ 416 w 467"/>
              <a:gd name="T7" fmla="*/ 42 h 1659"/>
              <a:gd name="T8" fmla="*/ 404 w 467"/>
              <a:gd name="T9" fmla="*/ 72 h 1659"/>
              <a:gd name="T10" fmla="*/ 454 w 467"/>
              <a:gd name="T11" fmla="*/ 1586 h 1659"/>
              <a:gd name="T12" fmla="*/ 467 w 467"/>
              <a:gd name="T13" fmla="*/ 1615 h 1659"/>
              <a:gd name="T14" fmla="*/ 455 w 467"/>
              <a:gd name="T15" fmla="*/ 1646 h 1659"/>
              <a:gd name="T16" fmla="*/ 424 w 467"/>
              <a:gd name="T17" fmla="*/ 1659 h 1659"/>
              <a:gd name="T18" fmla="*/ 424 w 467"/>
              <a:gd name="T19" fmla="*/ 1659 h 1659"/>
              <a:gd name="T20" fmla="*/ 395 w 467"/>
              <a:gd name="T21" fmla="*/ 1647 h 1659"/>
              <a:gd name="T22" fmla="*/ 31 w 467"/>
              <a:gd name="T23" fmla="*/ 836 h 1659"/>
              <a:gd name="T24" fmla="*/ 343 w 467"/>
              <a:gd name="T25" fmla="*/ 13 h 1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7" h="1659">
                <a:moveTo>
                  <a:pt x="343" y="13"/>
                </a:moveTo>
                <a:cubicBezTo>
                  <a:pt x="351" y="5"/>
                  <a:pt x="362" y="0"/>
                  <a:pt x="374" y="0"/>
                </a:cubicBezTo>
                <a:cubicBezTo>
                  <a:pt x="385" y="0"/>
                  <a:pt x="395" y="4"/>
                  <a:pt x="403" y="12"/>
                </a:cubicBezTo>
                <a:cubicBezTo>
                  <a:pt x="411" y="20"/>
                  <a:pt x="416" y="30"/>
                  <a:pt x="416" y="42"/>
                </a:cubicBezTo>
                <a:cubicBezTo>
                  <a:pt x="416" y="53"/>
                  <a:pt x="412" y="64"/>
                  <a:pt x="404" y="72"/>
                </a:cubicBezTo>
                <a:cubicBezTo>
                  <a:pt x="0" y="495"/>
                  <a:pt x="22" y="1174"/>
                  <a:pt x="454" y="1586"/>
                </a:cubicBezTo>
                <a:cubicBezTo>
                  <a:pt x="462" y="1593"/>
                  <a:pt x="466" y="1604"/>
                  <a:pt x="467" y="1615"/>
                </a:cubicBezTo>
                <a:cubicBezTo>
                  <a:pt x="467" y="1627"/>
                  <a:pt x="463" y="1637"/>
                  <a:pt x="455" y="1646"/>
                </a:cubicBezTo>
                <a:cubicBezTo>
                  <a:pt x="447" y="1654"/>
                  <a:pt x="436" y="1659"/>
                  <a:pt x="424" y="1659"/>
                </a:cubicBezTo>
                <a:cubicBezTo>
                  <a:pt x="424" y="1659"/>
                  <a:pt x="424" y="1659"/>
                  <a:pt x="424" y="1659"/>
                </a:cubicBezTo>
                <a:cubicBezTo>
                  <a:pt x="413" y="1659"/>
                  <a:pt x="403" y="1654"/>
                  <a:pt x="395" y="1647"/>
                </a:cubicBezTo>
                <a:cubicBezTo>
                  <a:pt x="170" y="1432"/>
                  <a:pt x="40" y="1144"/>
                  <a:pt x="31" y="836"/>
                </a:cubicBezTo>
                <a:cubicBezTo>
                  <a:pt x="21" y="527"/>
                  <a:pt x="132" y="235"/>
                  <a:pt x="343" y="1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290" name="文本框 82">
            <a:extLst>
              <a:ext uri="{FF2B5EF4-FFF2-40B4-BE49-F238E27FC236}">
                <a16:creationId xmlns:a16="http://schemas.microsoft.com/office/drawing/2014/main" id="{5B65A4A8-D553-4538-8279-EF7F86E9A6F4}"/>
              </a:ext>
            </a:extLst>
          </p:cNvPr>
          <p:cNvSpPr txBox="1"/>
          <p:nvPr/>
        </p:nvSpPr>
        <p:spPr>
          <a:xfrm>
            <a:off x="7998675" y="3782117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/>
              <a:t>pilot</a:t>
            </a:r>
            <a:endParaRPr lang="zh-CN" altLang="en-US" sz="1000" dirty="0"/>
          </a:p>
        </p:txBody>
      </p:sp>
      <p:sp>
        <p:nvSpPr>
          <p:cNvPr id="9294" name="文本框 133">
            <a:extLst>
              <a:ext uri="{FF2B5EF4-FFF2-40B4-BE49-F238E27FC236}">
                <a16:creationId xmlns:a16="http://schemas.microsoft.com/office/drawing/2014/main" id="{CABE058E-D39D-DCDF-92DA-A7E1520AE19F}"/>
              </a:ext>
            </a:extLst>
          </p:cNvPr>
          <p:cNvSpPr txBox="1"/>
          <p:nvPr/>
        </p:nvSpPr>
        <p:spPr>
          <a:xfrm rot="19908531">
            <a:off x="7479719" y="3140675"/>
            <a:ext cx="1167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/>
              <a:t>non-ideal backhaul</a:t>
            </a:r>
            <a:endParaRPr lang="zh-CN" altLang="en-US" sz="1000" dirty="0"/>
          </a:p>
        </p:txBody>
      </p:sp>
      <p:cxnSp>
        <p:nvCxnSpPr>
          <p:cNvPr id="9295" name="直接连接符 9294">
            <a:extLst>
              <a:ext uri="{FF2B5EF4-FFF2-40B4-BE49-F238E27FC236}">
                <a16:creationId xmlns:a16="http://schemas.microsoft.com/office/drawing/2014/main" id="{133A7442-4E99-6068-8DD8-646D5DE7550E}"/>
              </a:ext>
            </a:extLst>
          </p:cNvPr>
          <p:cNvCxnSpPr>
            <a:cxnSpLocks/>
          </p:cNvCxnSpPr>
          <p:nvPr/>
        </p:nvCxnSpPr>
        <p:spPr bwMode="auto">
          <a:xfrm flipV="1">
            <a:off x="7428709" y="3019271"/>
            <a:ext cx="1294984" cy="7628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296" name="直接连接符 9295">
            <a:extLst>
              <a:ext uri="{FF2B5EF4-FFF2-40B4-BE49-F238E27FC236}">
                <a16:creationId xmlns:a16="http://schemas.microsoft.com/office/drawing/2014/main" id="{11A42457-1A88-9A19-F337-9E0CD21FD278}"/>
              </a:ext>
            </a:extLst>
          </p:cNvPr>
          <p:cNvCxnSpPr>
            <a:cxnSpLocks/>
          </p:cNvCxnSpPr>
          <p:nvPr/>
        </p:nvCxnSpPr>
        <p:spPr bwMode="auto">
          <a:xfrm flipV="1">
            <a:off x="1908689" y="3068365"/>
            <a:ext cx="1294984" cy="7628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9297" name="文本框 84">
            <a:extLst>
              <a:ext uri="{FF2B5EF4-FFF2-40B4-BE49-F238E27FC236}">
                <a16:creationId xmlns:a16="http://schemas.microsoft.com/office/drawing/2014/main" id="{6A2D3596-74D2-677B-E997-71B3118DA8A7}"/>
              </a:ext>
            </a:extLst>
          </p:cNvPr>
          <p:cNvSpPr txBox="1"/>
          <p:nvPr/>
        </p:nvSpPr>
        <p:spPr>
          <a:xfrm rot="19747074">
            <a:off x="1963687" y="3364395"/>
            <a:ext cx="139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2: air-based calibration among APs</a:t>
            </a:r>
          </a:p>
        </p:txBody>
      </p:sp>
      <p:cxnSp>
        <p:nvCxnSpPr>
          <p:cNvPr id="9298" name="直接连接符 9297">
            <a:extLst>
              <a:ext uri="{FF2B5EF4-FFF2-40B4-BE49-F238E27FC236}">
                <a16:creationId xmlns:a16="http://schemas.microsoft.com/office/drawing/2014/main" id="{D3576D77-15CF-F9B6-5C34-0828E5EC74A1}"/>
              </a:ext>
            </a:extLst>
          </p:cNvPr>
          <p:cNvCxnSpPr>
            <a:cxnSpLocks/>
          </p:cNvCxnSpPr>
          <p:nvPr/>
        </p:nvCxnSpPr>
        <p:spPr bwMode="auto">
          <a:xfrm>
            <a:off x="3594102" y="2981205"/>
            <a:ext cx="1616388" cy="881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9299" name="文本框 84">
            <a:extLst>
              <a:ext uri="{FF2B5EF4-FFF2-40B4-BE49-F238E27FC236}">
                <a16:creationId xmlns:a16="http://schemas.microsoft.com/office/drawing/2014/main" id="{5816AA77-C713-4AA3-D46F-7814B35614F8}"/>
              </a:ext>
            </a:extLst>
          </p:cNvPr>
          <p:cNvSpPr txBox="1"/>
          <p:nvPr/>
        </p:nvSpPr>
        <p:spPr>
          <a:xfrm rot="201351">
            <a:off x="3776702" y="3007617"/>
            <a:ext cx="1433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2: air-based calibration among APs</a:t>
            </a:r>
          </a:p>
        </p:txBody>
      </p:sp>
      <p:cxnSp>
        <p:nvCxnSpPr>
          <p:cNvPr id="9303" name="直接箭头连接符 9302">
            <a:extLst>
              <a:ext uri="{FF2B5EF4-FFF2-40B4-BE49-F238E27FC236}">
                <a16:creationId xmlns:a16="http://schemas.microsoft.com/office/drawing/2014/main" id="{61E5F9AA-27A1-4496-BF04-A476D78B51D1}"/>
              </a:ext>
            </a:extLst>
          </p:cNvPr>
          <p:cNvCxnSpPr>
            <a:cxnSpLocks/>
          </p:cNvCxnSpPr>
          <p:nvPr/>
        </p:nvCxnSpPr>
        <p:spPr>
          <a:xfrm flipH="1" flipV="1">
            <a:off x="7428709" y="4037572"/>
            <a:ext cx="1438414" cy="24613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06" name="文本框 84">
            <a:extLst>
              <a:ext uri="{FF2B5EF4-FFF2-40B4-BE49-F238E27FC236}">
                <a16:creationId xmlns:a16="http://schemas.microsoft.com/office/drawing/2014/main" id="{ADF5E0E7-4EE9-CBF7-92E8-8EA13F988866}"/>
              </a:ext>
            </a:extLst>
          </p:cNvPr>
          <p:cNvSpPr txBox="1"/>
          <p:nvPr/>
        </p:nvSpPr>
        <p:spPr>
          <a:xfrm>
            <a:off x="7792309" y="4139578"/>
            <a:ext cx="56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1:</a:t>
            </a:r>
          </a:p>
          <a:p>
            <a:r>
              <a:rPr lang="en-US" altLang="zh-CN" sz="1000" dirty="0">
                <a:solidFill>
                  <a:srgbClr val="FF0000"/>
                </a:solidFill>
              </a:rPr>
              <a:t>Report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9308" name="文本框 133">
            <a:extLst>
              <a:ext uri="{FF2B5EF4-FFF2-40B4-BE49-F238E27FC236}">
                <a16:creationId xmlns:a16="http://schemas.microsoft.com/office/drawing/2014/main" id="{33E997EB-EDD9-2827-6F71-84109DD043E4}"/>
              </a:ext>
            </a:extLst>
          </p:cNvPr>
          <p:cNvSpPr txBox="1"/>
          <p:nvPr/>
        </p:nvSpPr>
        <p:spPr>
          <a:xfrm>
            <a:off x="5076453" y="3060791"/>
            <a:ext cx="803425" cy="353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AP3</a:t>
            </a:r>
          </a:p>
          <a:p>
            <a:pPr>
              <a:lnSpc>
                <a:spcPts val="800"/>
              </a:lnSpc>
            </a:pPr>
            <a:r>
              <a:rPr lang="en-US" altLang="zh-CN" sz="1000" dirty="0"/>
              <a:t>(shared AP)</a:t>
            </a:r>
            <a:endParaRPr lang="zh-CN" altLang="en-US" sz="1000" dirty="0"/>
          </a:p>
        </p:txBody>
      </p:sp>
      <p:cxnSp>
        <p:nvCxnSpPr>
          <p:cNvPr id="9309" name="直接箭头连接符 9308">
            <a:extLst>
              <a:ext uri="{FF2B5EF4-FFF2-40B4-BE49-F238E27FC236}">
                <a16:creationId xmlns:a16="http://schemas.microsoft.com/office/drawing/2014/main" id="{6D8DCCD6-31C4-0B65-85AD-562E7964A4B3}"/>
              </a:ext>
            </a:extLst>
          </p:cNvPr>
          <p:cNvCxnSpPr>
            <a:cxnSpLocks/>
          </p:cNvCxnSpPr>
          <p:nvPr/>
        </p:nvCxnSpPr>
        <p:spPr>
          <a:xfrm flipV="1">
            <a:off x="9426649" y="3471758"/>
            <a:ext cx="917561" cy="74933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2" name="文本框 84">
            <a:extLst>
              <a:ext uri="{FF2B5EF4-FFF2-40B4-BE49-F238E27FC236}">
                <a16:creationId xmlns:a16="http://schemas.microsoft.com/office/drawing/2014/main" id="{67E11818-E5F2-A626-50A5-7AFEB0A56AE7}"/>
              </a:ext>
            </a:extLst>
          </p:cNvPr>
          <p:cNvSpPr txBox="1"/>
          <p:nvPr/>
        </p:nvSpPr>
        <p:spPr>
          <a:xfrm>
            <a:off x="10000392" y="3693607"/>
            <a:ext cx="56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1:</a:t>
            </a:r>
          </a:p>
          <a:p>
            <a:r>
              <a:rPr lang="en-US" altLang="zh-CN" sz="1000" dirty="0">
                <a:solidFill>
                  <a:srgbClr val="FF0000"/>
                </a:solidFill>
              </a:rPr>
              <a:t>Report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9313" name="文本框 84">
            <a:extLst>
              <a:ext uri="{FF2B5EF4-FFF2-40B4-BE49-F238E27FC236}">
                <a16:creationId xmlns:a16="http://schemas.microsoft.com/office/drawing/2014/main" id="{15713818-2FA9-2A17-F24C-AE74D8864263}"/>
              </a:ext>
            </a:extLst>
          </p:cNvPr>
          <p:cNvSpPr txBox="1"/>
          <p:nvPr/>
        </p:nvSpPr>
        <p:spPr>
          <a:xfrm>
            <a:off x="6731633" y="3097146"/>
            <a:ext cx="104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2:</a:t>
            </a:r>
          </a:p>
          <a:p>
            <a:r>
              <a:rPr lang="en-US" altLang="zh-CN" sz="1000" dirty="0">
                <a:solidFill>
                  <a:srgbClr val="FF0000"/>
                </a:solidFill>
              </a:rPr>
              <a:t>Self-calibration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9314" name="文本框 84">
            <a:extLst>
              <a:ext uri="{FF2B5EF4-FFF2-40B4-BE49-F238E27FC236}">
                <a16:creationId xmlns:a16="http://schemas.microsoft.com/office/drawing/2014/main" id="{92EF9A18-6D2B-1F6A-A71D-384CCD1DC018}"/>
              </a:ext>
            </a:extLst>
          </p:cNvPr>
          <p:cNvSpPr txBox="1"/>
          <p:nvPr/>
        </p:nvSpPr>
        <p:spPr>
          <a:xfrm>
            <a:off x="8604719" y="2180711"/>
            <a:ext cx="1071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2:</a:t>
            </a:r>
          </a:p>
          <a:p>
            <a:r>
              <a:rPr lang="en-US" altLang="zh-CN" sz="1000" dirty="0">
                <a:solidFill>
                  <a:srgbClr val="FF0000"/>
                </a:solidFill>
              </a:rPr>
              <a:t>Self-calibration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9315" name="文本框 84">
            <a:extLst>
              <a:ext uri="{FF2B5EF4-FFF2-40B4-BE49-F238E27FC236}">
                <a16:creationId xmlns:a16="http://schemas.microsoft.com/office/drawing/2014/main" id="{123B1D0E-4B81-838F-73D0-B1CB3FF71E52}"/>
              </a:ext>
            </a:extLst>
          </p:cNvPr>
          <p:cNvSpPr txBox="1"/>
          <p:nvPr/>
        </p:nvSpPr>
        <p:spPr>
          <a:xfrm>
            <a:off x="10278372" y="2236145"/>
            <a:ext cx="1071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dirty="0">
                <a:solidFill>
                  <a:srgbClr val="FF0000"/>
                </a:solidFill>
              </a:rPr>
              <a:t>Step 2:</a:t>
            </a:r>
          </a:p>
          <a:p>
            <a:r>
              <a:rPr lang="en-US" altLang="zh-CN" sz="1000" dirty="0">
                <a:solidFill>
                  <a:srgbClr val="FF0000"/>
                </a:solidFill>
              </a:rPr>
              <a:t>Self-calibration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9317" name="文本框 133">
            <a:extLst>
              <a:ext uri="{FF2B5EF4-FFF2-40B4-BE49-F238E27FC236}">
                <a16:creationId xmlns:a16="http://schemas.microsoft.com/office/drawing/2014/main" id="{80179BCF-693A-6882-9103-031243096F28}"/>
              </a:ext>
            </a:extLst>
          </p:cNvPr>
          <p:cNvSpPr txBox="1"/>
          <p:nvPr/>
        </p:nvSpPr>
        <p:spPr>
          <a:xfrm>
            <a:off x="6764208" y="3948193"/>
            <a:ext cx="803425" cy="353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AP1</a:t>
            </a:r>
          </a:p>
          <a:p>
            <a:pPr>
              <a:lnSpc>
                <a:spcPts val="800"/>
              </a:lnSpc>
            </a:pPr>
            <a:r>
              <a:rPr lang="en-US" altLang="zh-CN" sz="1000" dirty="0"/>
              <a:t>(shared AP)</a:t>
            </a:r>
            <a:endParaRPr lang="zh-CN" altLang="en-US" sz="1000" dirty="0"/>
          </a:p>
        </p:txBody>
      </p:sp>
      <p:sp>
        <p:nvSpPr>
          <p:cNvPr id="9318" name="文本框 133">
            <a:extLst>
              <a:ext uri="{FF2B5EF4-FFF2-40B4-BE49-F238E27FC236}">
                <a16:creationId xmlns:a16="http://schemas.microsoft.com/office/drawing/2014/main" id="{A53DBB00-ECBF-3D37-7F0A-C9748988EB8E}"/>
              </a:ext>
            </a:extLst>
          </p:cNvPr>
          <p:cNvSpPr txBox="1"/>
          <p:nvPr/>
        </p:nvSpPr>
        <p:spPr>
          <a:xfrm>
            <a:off x="8560853" y="3012585"/>
            <a:ext cx="845103" cy="353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AP2</a:t>
            </a:r>
          </a:p>
          <a:p>
            <a:pPr>
              <a:lnSpc>
                <a:spcPts val="800"/>
              </a:lnSpc>
            </a:pPr>
            <a:r>
              <a:rPr lang="en-US" altLang="zh-CN" sz="1000" dirty="0"/>
              <a:t>(sharing AP)</a:t>
            </a:r>
            <a:endParaRPr lang="zh-CN" altLang="en-US" sz="1000" dirty="0"/>
          </a:p>
        </p:txBody>
      </p:sp>
      <p:sp>
        <p:nvSpPr>
          <p:cNvPr id="9319" name="文本框 133">
            <a:extLst>
              <a:ext uri="{FF2B5EF4-FFF2-40B4-BE49-F238E27FC236}">
                <a16:creationId xmlns:a16="http://schemas.microsoft.com/office/drawing/2014/main" id="{F5AB3516-A9DE-B7B1-419F-B795DCBE3586}"/>
              </a:ext>
            </a:extLst>
          </p:cNvPr>
          <p:cNvSpPr txBox="1"/>
          <p:nvPr/>
        </p:nvSpPr>
        <p:spPr>
          <a:xfrm>
            <a:off x="10303457" y="3042210"/>
            <a:ext cx="803425" cy="353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AP3</a:t>
            </a:r>
          </a:p>
          <a:p>
            <a:pPr>
              <a:lnSpc>
                <a:spcPts val="800"/>
              </a:lnSpc>
            </a:pPr>
            <a:r>
              <a:rPr lang="en-US" altLang="zh-CN" sz="1000" dirty="0"/>
              <a:t>(shared AP)</a:t>
            </a:r>
            <a:endParaRPr lang="zh-CN" altLang="en-US" sz="1000" dirty="0"/>
          </a:p>
        </p:txBody>
      </p:sp>
      <p:sp>
        <p:nvSpPr>
          <p:cNvPr id="9326" name="文本框 133">
            <a:extLst>
              <a:ext uri="{FF2B5EF4-FFF2-40B4-BE49-F238E27FC236}">
                <a16:creationId xmlns:a16="http://schemas.microsoft.com/office/drawing/2014/main" id="{B01843D2-B1FA-C37D-B636-43B3B35BD0A3}"/>
              </a:ext>
            </a:extLst>
          </p:cNvPr>
          <p:cNvSpPr txBox="1"/>
          <p:nvPr/>
        </p:nvSpPr>
        <p:spPr>
          <a:xfrm>
            <a:off x="6509793" y="4551511"/>
            <a:ext cx="5149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dirty="0"/>
              <a:t>Alterative 2: STA reports 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 information to each coordinated AP,  which then independently completes self-calibration </a:t>
            </a:r>
            <a:endParaRPr lang="zh-CN" altLang="en-US" sz="1400" dirty="0"/>
          </a:p>
        </p:txBody>
      </p:sp>
      <p:sp>
        <p:nvSpPr>
          <p:cNvPr id="9327" name="文本框 133">
            <a:extLst>
              <a:ext uri="{FF2B5EF4-FFF2-40B4-BE49-F238E27FC236}">
                <a16:creationId xmlns:a16="http://schemas.microsoft.com/office/drawing/2014/main" id="{9C904537-8E0D-A1AD-17BB-638A3FBF5BF6}"/>
              </a:ext>
            </a:extLst>
          </p:cNvPr>
          <p:cNvSpPr txBox="1"/>
          <p:nvPr/>
        </p:nvSpPr>
        <p:spPr>
          <a:xfrm>
            <a:off x="3280577" y="4330248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STA</a:t>
            </a:r>
            <a:endParaRPr lang="zh-CN" altLang="en-US" sz="1000" dirty="0"/>
          </a:p>
        </p:txBody>
      </p:sp>
      <p:sp>
        <p:nvSpPr>
          <p:cNvPr id="9328" name="文本框 133">
            <a:extLst>
              <a:ext uri="{FF2B5EF4-FFF2-40B4-BE49-F238E27FC236}">
                <a16:creationId xmlns:a16="http://schemas.microsoft.com/office/drawing/2014/main" id="{F7F589E7-BB3F-D89F-CE0A-7CA71BC9524F}"/>
              </a:ext>
            </a:extLst>
          </p:cNvPr>
          <p:cNvSpPr txBox="1"/>
          <p:nvPr/>
        </p:nvSpPr>
        <p:spPr>
          <a:xfrm>
            <a:off x="8935721" y="4342562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dirty="0"/>
              <a:t>STA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1013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46957"/>
            <a:ext cx="10805007" cy="331236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sz="2000" dirty="0"/>
              <a:t>STA-assisted calibration for multi-AP </a:t>
            </a:r>
            <a:r>
              <a:rPr lang="en-GB" altLang="zh-CN" sz="2000" dirty="0"/>
              <a:t>coordination</a:t>
            </a:r>
            <a:r>
              <a:rPr lang="en-US" sz="200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dirty="0">
                <a:solidFill>
                  <a:schemeClr val="tx1"/>
                </a:solidFill>
              </a:rPr>
              <a:t>It is beneficial to introduce STA-assisted synchronization and calibration for multi-AP coordination (especially CJT) with non-ideal backhaul and non-ideal synchronization.</a:t>
            </a:r>
          </a:p>
          <a:p>
            <a:pPr marL="0" indent="0"/>
            <a:endParaRPr lang="en-US" sz="2000" b="0" dirty="0"/>
          </a:p>
          <a:p>
            <a:pPr>
              <a:buFont typeface="Times New Roman" pitchFamily="16" charset="0"/>
              <a:buChar char="•"/>
            </a:pPr>
            <a:r>
              <a:rPr lang="en-US" altLang="zh-CN" sz="2000" dirty="0"/>
              <a:t>Details of STA-assisted calibration for multi-AP </a:t>
            </a:r>
            <a:r>
              <a:rPr lang="en-GB" altLang="zh-CN" sz="2000" dirty="0"/>
              <a:t>coordination</a:t>
            </a:r>
            <a:r>
              <a:rPr lang="en-US" altLang="zh-CN" sz="2000" dirty="0"/>
              <a:t> need further study, including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Necessary m</a:t>
            </a:r>
            <a:r>
              <a:rPr lang="en-GB" sz="1600" b="0" dirty="0"/>
              <a:t>easurements, signalling/mechanism(s)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dirty="0"/>
              <a:t>Reporting configuration/content/format/</a:t>
            </a:r>
            <a:r>
              <a:rPr lang="en-GB" sz="1600" dirty="0"/>
              <a:t>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dirty="0"/>
              <a:t>Calibration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…</a:t>
            </a: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1607257" y="1752600"/>
            <a:ext cx="9273083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that </a:t>
            </a:r>
            <a:r>
              <a:rPr lang="en-US" sz="2000" dirty="0" err="1"/>
              <a:t>TGbn</a:t>
            </a:r>
            <a:r>
              <a:rPr lang="en-US" sz="2000" dirty="0"/>
              <a:t> will introduce </a:t>
            </a:r>
            <a:r>
              <a:rPr lang="en-US" altLang="zh-CN" sz="2000" dirty="0"/>
              <a:t>STA-assisted calibration for multi-AP </a:t>
            </a:r>
            <a:r>
              <a:rPr lang="en-GB" altLang="zh-CN" sz="2000" dirty="0"/>
              <a:t>coordination</a:t>
            </a:r>
            <a:r>
              <a:rPr lang="en-US" sz="2000" dirty="0"/>
              <a:t>?</a:t>
            </a:r>
          </a:p>
          <a:p>
            <a:endParaRPr lang="en-US" dirty="0"/>
          </a:p>
          <a:p>
            <a:pPr marL="457200" lvl="1" indent="0"/>
            <a:r>
              <a:rPr lang="en-US" dirty="0"/>
              <a:t>Yes:</a:t>
            </a:r>
          </a:p>
          <a:p>
            <a:pPr marL="457200" lvl="1" indent="0"/>
            <a:r>
              <a:rPr lang="en-US" dirty="0"/>
              <a:t>No:</a:t>
            </a:r>
          </a:p>
          <a:p>
            <a:pPr marL="457200" lvl="1" indent="0"/>
            <a:r>
              <a:rPr lang="en-US" dirty="0"/>
              <a:t>Abstain:</a:t>
            </a:r>
          </a:p>
          <a:p>
            <a:pPr lvl="1"/>
            <a:endParaRPr lang="en-US" sz="16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1066800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E4B22E3-A731-597F-1231-A0E2807791FD}"/>
              </a:ext>
            </a:extLst>
          </p:cNvPr>
          <p:cNvSpPr txBox="1">
            <a:spLocks/>
          </p:cNvSpPr>
          <p:nvPr/>
        </p:nvSpPr>
        <p:spPr>
          <a:xfrm>
            <a:off x="839416" y="231327"/>
            <a:ext cx="1535682" cy="46136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>
                <a:solidFill>
                  <a:srgbClr val="000000"/>
                </a:solidFill>
              </a:rPr>
              <a:t>March</a:t>
            </a:r>
            <a:r>
              <a:rPr lang="en-US" altLang="zh-CN" dirty="0"/>
              <a:t> </a:t>
            </a:r>
            <a:r>
              <a:rPr lang="en-US" altLang="zh-CN" sz="1800" b="1" dirty="0">
                <a:solidFill>
                  <a:srgbClr val="000000"/>
                </a:solidFill>
              </a:rPr>
              <a:t>2024</a:t>
            </a:r>
            <a:endParaRPr lang="en-GB" altLang="zh-CN" sz="1800" b="1" dirty="0">
              <a:solidFill>
                <a:srgbClr val="000000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973461C-02A2-DAE9-A60F-6029C26B632D}"/>
              </a:ext>
            </a:extLst>
          </p:cNvPr>
          <p:cNvSpPr txBox="1">
            <a:spLocks/>
          </p:cNvSpPr>
          <p:nvPr/>
        </p:nvSpPr>
        <p:spPr>
          <a:xfrm>
            <a:off x="9048328" y="6453336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it-IT" altLang="zh-CN" sz="1200" dirty="0">
                <a:solidFill>
                  <a:srgbClr val="000000"/>
                </a:solidFill>
              </a:rPr>
              <a:t>Ke Zhong</a:t>
            </a:r>
            <a:r>
              <a:rPr lang="it-IT" sz="1200" dirty="0">
                <a:solidFill>
                  <a:srgbClr val="000000"/>
                </a:solidFill>
              </a:rPr>
              <a:t>, Ruijie Networks Co., Ltd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1158263" cy="1231775"/>
          </a:xfrm>
        </p:spPr>
        <p:txBody>
          <a:bodyPr/>
          <a:lstStyle/>
          <a:p>
            <a:r>
              <a:rPr lang="en-GB" altLang="zh-CN" sz="2000" b="0" dirty="0"/>
              <a:t>[1] IEEE 802.11-23/0480r3, UHR proposed PAR, Laurent </a:t>
            </a:r>
            <a:r>
              <a:rPr lang="en-GB" altLang="zh-CN" sz="2000" b="0" dirty="0" err="1"/>
              <a:t>Cariou</a:t>
            </a:r>
            <a:r>
              <a:rPr lang="en-GB" altLang="zh-CN" sz="2000" b="0" dirty="0"/>
              <a:t> (Intel)</a:t>
            </a:r>
          </a:p>
          <a:p>
            <a:endParaRPr lang="en-GB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8028</TotalTime>
  <Words>1102</Words>
  <Application>Microsoft Office PowerPoint</Application>
  <PresentationFormat>宽屏</PresentationFormat>
  <Paragraphs>155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微软雅黑</vt:lpstr>
      <vt:lpstr>Arial</vt:lpstr>
      <vt:lpstr>Times New Roman</vt:lpstr>
      <vt:lpstr>Office 主题</vt:lpstr>
      <vt:lpstr>STA-assisted Calibration for Multi-AP Coordination</vt:lpstr>
      <vt:lpstr>Abstract</vt:lpstr>
      <vt:lpstr>Introduction</vt:lpstr>
      <vt:lpstr>Calibration issue for Multi-AP coordination </vt:lpstr>
      <vt:lpstr> STA-assisted Calibration for Multi-AP Coordination   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胡 晓堃</cp:lastModifiedBy>
  <cp:revision>275</cp:revision>
  <cp:lastPrinted>1601-01-01T00:00:00Z</cp:lastPrinted>
  <dcterms:created xsi:type="dcterms:W3CDTF">2023-10-25T06:39:10Z</dcterms:created>
  <dcterms:modified xsi:type="dcterms:W3CDTF">2024-03-08T09:53:48Z</dcterms:modified>
  <cp:category>Hui Che, Ruijie Networks Co., Ltd</cp:category>
</cp:coreProperties>
</file>