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1263" r:id="rId2"/>
    <p:sldId id="1266" r:id="rId3"/>
    <p:sldId id="1267" r:id="rId4"/>
    <p:sldId id="1310" r:id="rId5"/>
    <p:sldId id="1311" r:id="rId6"/>
    <p:sldId id="1312" r:id="rId7"/>
    <p:sldId id="1313" r:id="rId8"/>
    <p:sldId id="1320" r:id="rId9"/>
    <p:sldId id="1321" r:id="rId10"/>
    <p:sldId id="1323" r:id="rId11"/>
    <p:sldId id="1322" r:id="rId12"/>
    <p:sldId id="1324" r:id="rId13"/>
    <p:sldId id="1325" r:id="rId14"/>
    <p:sldId id="1326" r:id="rId15"/>
    <p:sldId id="1327" r:id="rId16"/>
    <p:sldId id="1337" r:id="rId17"/>
    <p:sldId id="1338" r:id="rId18"/>
    <p:sldId id="1339" r:id="rId19"/>
    <p:sldId id="1340" r:id="rId20"/>
    <p:sldId id="1314" r:id="rId21"/>
    <p:sldId id="1315" r:id="rId22"/>
    <p:sldId id="1316" r:id="rId23"/>
    <p:sldId id="1317" r:id="rId24"/>
    <p:sldId id="1318" r:id="rId25"/>
    <p:sldId id="1319" r:id="rId26"/>
    <p:sldId id="1328" r:id="rId27"/>
    <p:sldId id="1329" r:id="rId28"/>
    <p:sldId id="1341" r:id="rId29"/>
    <p:sldId id="1342" r:id="rId30"/>
    <p:sldId id="1343" r:id="rId31"/>
    <p:sldId id="1344" r:id="rId32"/>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93" autoAdjust="0"/>
    <p:restoredTop sz="95405"/>
  </p:normalViewPr>
  <p:slideViewPr>
    <p:cSldViewPr showGuides="1">
      <p:cViewPr>
        <p:scale>
          <a:sx n="90" d="100"/>
          <a:sy n="90" d="100"/>
        </p:scale>
        <p:origin x="44" y="-2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Nov 2023</a:t>
            </a:r>
            <a:endParaRPr lang="en-US" dirty="0"/>
          </a:p>
        </p:txBody>
      </p:sp>
      <p:sp>
        <p:nvSpPr>
          <p:cNvPr id="5" name="页脚占位符 4"/>
          <p:cNvSpPr>
            <a:spLocks noGrp="1"/>
          </p:cNvSpPr>
          <p:nvPr>
            <p:ph type="ft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Sep 2023</a:t>
            </a:r>
            <a:endParaRPr lang="en-US" dirty="0"/>
          </a:p>
        </p:txBody>
      </p:sp>
      <p:sp>
        <p:nvSpPr>
          <p:cNvPr id="5" name="页脚占位符 4"/>
          <p:cNvSpPr>
            <a:spLocks noGrp="1"/>
          </p:cNvSpPr>
          <p:nvPr>
            <p:ph type="ftr" sz="quarter" idx="11"/>
          </p:nvPr>
        </p:nvSpPr>
        <p:spPr/>
        <p:txBody>
          <a:bodyPr/>
          <a:lstStyle/>
          <a:p>
            <a:pPr eaLnBrk="0" hangingPunct="0">
              <a:defRPr/>
            </a:pPr>
            <a:r>
              <a:rPr lang="en-US" dirty="0" smtClean="0"/>
              <a:t>Bo Sun (</a:t>
            </a:r>
            <a:r>
              <a:rPr lang="en-US" dirty="0" err="1" smtClean="0"/>
              <a:t>Sanechips</a:t>
            </a:r>
            <a:r>
              <a:rPr lang="en-US" dirty="0" smtClean="0"/>
              <a:t>)</a:t>
            </a:r>
            <a:endParaRPr lang="en-US" dirty="0"/>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Sep 2023</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2023</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Mar 2024</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eaLnBrk="0" hangingPunct="0">
              <a:defRPr/>
            </a:pPr>
            <a:r>
              <a:rPr lang="en-US" dirty="0" smtClean="0"/>
              <a:t>Bo Sun (</a:t>
            </a:r>
            <a:r>
              <a:rPr lang="en-US" dirty="0" err="1" smtClean="0"/>
              <a:t>Sanechips</a:t>
            </a:r>
            <a:r>
              <a:rPr lang="en-US" dirty="0" smtClean="0"/>
              <a:t>)</a:t>
            </a:r>
            <a:endParaRPr lang="en-US" dirty="0"/>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Mar 2024</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eaLnBrk="0" hangingPunct="0">
              <a:defRPr/>
            </a:pPr>
            <a:r>
              <a:rPr lang="en-US" dirty="0" smtClean="0"/>
              <a:t>Bo Sun (</a:t>
            </a:r>
            <a:r>
              <a:rPr lang="en-US" dirty="0" err="1" smtClean="0"/>
              <a:t>Sanechips</a:t>
            </a:r>
            <a:r>
              <a:rPr lang="en-US" dirty="0" smtClean="0"/>
              <a:t>)</a:t>
            </a:r>
            <a:endParaRPr lang="en-US" dirty="0"/>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41529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GB"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rPr>
              <a:t>Report</a:t>
            </a:r>
            <a:endParaRPr kumimoji="0" lang="en-GB" altLang="zh-CN" sz="1200" b="0" i="0" u="none" strike="noStrike" kern="1200" cap="none" spc="0" normalizeH="0" baseline="0" noProof="0" dirty="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24</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0479</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r5</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hyperlink" Target="https://mentor.ieee.org/802.11/dcn/23/11-23-1212-03-0amp-ieee-802-11-amp-sg-proposed-csd.docx" TargetMode="External"/><Relationship Id="rId2" Type="http://schemas.openxmlformats.org/officeDocument/2006/relationships/hyperlink" Target="https://mentor.ieee.org/802.11/dcn/23/11-23-1006-05-0amp-ieee-802-11-amp-sg-proposed-par.docx" TargetMode="Externa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占位符 3"/>
          <p:cNvSpPr>
            <a:spLocks noGrp="1"/>
          </p:cNvSpPr>
          <p:nvPr>
            <p:ph type="dt" idx="10"/>
          </p:nvPr>
        </p:nvSpPr>
        <p:spPr/>
        <p:txBody>
          <a:bodyPr/>
          <a:lstStyle/>
          <a:p>
            <a:pPr eaLnBrk="0" hangingPunct="0">
              <a:defRPr/>
            </a:pPr>
            <a:r>
              <a:rPr lang="en-US" dirty="0" smtClean="0"/>
              <a:t>Mar 2024</a:t>
            </a:r>
            <a:endParaRPr lang="en-US" dirty="0"/>
          </a:p>
        </p:txBody>
      </p:sp>
      <p:sp>
        <p:nvSpPr>
          <p:cNvPr id="5" name="页脚占位符 4"/>
          <p:cNvSpPr>
            <a:spLocks noGrp="1"/>
          </p:cNvSpPr>
          <p:nvPr>
            <p:ph type="ftr" idx="11"/>
          </p:nvPr>
        </p:nvSpPr>
        <p:spPr/>
        <p:txBody>
          <a:bodyPr/>
          <a:lstStyle/>
          <a:p>
            <a:pPr eaLnBrk="0" hangingPunct="0">
              <a:defRPr/>
            </a:pPr>
            <a:r>
              <a:rPr lang="en-US" smtClean="0"/>
              <a:t>Bo Sun (Sanechips)</a:t>
            </a:r>
            <a:endParaRPr lang="en-US" dirty="0"/>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PAR/CSD Comments and Resolutions</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2024-03-07</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9" name="Object 11"/>
          <p:cNvGraphicFramePr>
            <a:graphicFrameLocks noChangeAspect="1"/>
          </p:cNvGraphicFramePr>
          <p:nvPr/>
        </p:nvGraphicFramePr>
        <p:xfrm>
          <a:off x="1481931" y="3267075"/>
          <a:ext cx="9326563" cy="1138237"/>
        </p:xfrm>
        <a:graphic>
          <a:graphicData uri="http://schemas.openxmlformats.org/presentationml/2006/ole">
            <mc:AlternateContent xmlns:mc="http://schemas.openxmlformats.org/markup-compatibility/2006">
              <mc:Choice xmlns:v="urn:schemas-microsoft-com:vml" Requires="v">
                <p:oleObj spid="_x0000_s5374" name="Document" r:id="rId3" imgW="8336280" imgH="1019810" progId="Word.Document.8">
                  <p:embed/>
                </p:oleObj>
              </mc:Choice>
              <mc:Fallback>
                <p:oleObj name="Document" r:id="rId3" imgW="8336280" imgH="1019810" progId="Word.Document.8">
                  <p:embed/>
                  <p:pic>
                    <p:nvPicPr>
                      <p:cNvPr id="0" name="Object 11"/>
                      <p:cNvPicPr/>
                      <p:nvPr/>
                    </p:nvPicPr>
                    <p:blipFill>
                      <a:blip r:embed="rId4"/>
                      <a:stretch>
                        <a:fillRect/>
                      </a:stretch>
                    </p:blipFill>
                    <p:spPr>
                      <a:xfrm>
                        <a:off x="1481931" y="3267075"/>
                        <a:ext cx="9326563" cy="1138237"/>
                      </a:xfrm>
                      <a:prstGeom prst="rect">
                        <a:avLst/>
                      </a:prstGeom>
                      <a:noFill/>
                      <a:ln w="38100">
                        <a:noFill/>
                        <a:miter/>
                      </a:ln>
                    </p:spPr>
                  </p:pic>
                </p:oleObj>
              </mc:Fallback>
            </mc:AlternateContent>
          </a:graphicData>
        </a:graphic>
      </p:graphicFrame>
      <p:sp>
        <p:nvSpPr>
          <p:cNvPr id="10" name="Rectangle 12"/>
          <p:cNvSpPr/>
          <p:nvPr/>
        </p:nvSpPr>
        <p:spPr>
          <a:xfrm>
            <a:off x="1454944" y="2613025"/>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828842"/>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Proposed resolutions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to </a:t>
            </a:r>
            <a:r>
              <a:rPr kumimoji="0" lang="en-US"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PC10 - </a:t>
            </a: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Operation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Gigahertz (GHz) and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is defined. Specifically, at 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sub-1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a:t>
            </a:r>
            <a:r>
              <a:rPr kumimoji="0" lang="en-US" sz="18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least one mode of data communication in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 2.4 </a:t>
            </a: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GHz band with the AMP communication access category (AC) being set to AC_BK (background) is </a:t>
            </a:r>
            <a:r>
              <a:rPr kumimoji="0" lang="en-US" sz="18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defined, and at least one mode of wireless power transfer in the sub-1 GHz band is defined to support RF energy harvesting.</a:t>
            </a: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97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5.4:</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In Sec. 5.4, the second paragraph seems to apply to the Amendment for AMP, and seems to be missing a noun, such as "operations" after "requirements to maintenance-free, ....".</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Consider adding "operations" and changing "requirements to" to "requirements for", such as: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"However, there are still many use cases and applications that cannot be addressed using existing IEEE 802.11 based WLAN IoT technologies due to requirements for maintenance-free operation, ultra-low complexity, very small size, very long lifecycle, and the limitations of conventional batteries.""</a:t>
            </a: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solidFill>
                  <a:srgbClr val="00B050"/>
                </a:solidFill>
                <a:effectLst/>
                <a:uLnTx/>
                <a:uFillTx/>
                <a:sym typeface="+mn-ea"/>
              </a:rPr>
              <a:t>Resolution (Dorothy suggested): Accepted </a:t>
            </a:r>
            <a:r>
              <a:rPr lang="en-US" kern="0" noProof="0" dirty="0">
                <a:ln>
                  <a:noFill/>
                </a:ln>
                <a:solidFill>
                  <a:srgbClr val="00B050"/>
                </a:solidFill>
                <a:effectLst/>
                <a:uLnTx/>
                <a:uFillTx/>
                <a:sym typeface="+mn-ea"/>
              </a:rPr>
              <a:t>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altLang="zh-CN" sz="2000" i="0" u="none" strike="noStrike" kern="0" cap="none" spc="0" normalizeH="0" baseline="0" noProof="0" dirty="0">
              <a:ln>
                <a:noFill/>
              </a:ln>
              <a:solidFill>
                <a:srgbClr val="00B050"/>
              </a:solidFill>
              <a:effectLst/>
              <a:uLnTx/>
              <a:uFillTx/>
            </a:endParaRPr>
          </a:p>
          <a:p>
            <a:pPr marL="457200" marR="0" lvl="1"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2.1 </a:t>
            </a:r>
            <a:r>
              <a:rPr lang="en-US" altLang="zh-CN" kern="0" dirty="0" smtClean="0"/>
              <a:t>Title</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There is not a definition of Ambient Power Communication –it appears that this project might include power transfer, so the title is misleading</a:t>
            </a:r>
            <a:r>
              <a:rPr lang="zh-CN" altLang="en-US" kern="0" dirty="0"/>
              <a:t>.</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for the comment. The title “Ambient Power Communication” is the shorter name for what has been described in the scope of project. It highlights </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that the </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fundamental character of the proposed amendment is to enable ambient </a:t>
            </a:r>
            <a:r>
              <a:rPr lang="en-US" kern="0" dirty="0" smtClean="0">
                <a:solidFill>
                  <a:srgbClr val="00B050"/>
                </a:solidFill>
              </a:rPr>
              <a:t>power-enabled devices </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communication in the 802.11 scope.</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talks about “energy harvesting”, then in 8.1 “power transfer” is mentioned. If power transfer is part of the project, then it should be included in the </a:t>
            </a:r>
            <a:r>
              <a:rPr lang="en-GB" altLang="zh-CN" kern="0" dirty="0" smtClean="0"/>
              <a:t>scope</a:t>
            </a:r>
            <a:endParaRPr lang="zh-CN" altLang="en-US" sz="2000" kern="0" noProof="0" dirty="0" smtClean="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solidFill>
                  <a:srgbClr val="00B050"/>
                </a:solidFill>
                <a:effectLst/>
                <a:uLnTx/>
                <a:uFillTx/>
                <a:sym typeface="+mn-ea"/>
              </a:rPr>
              <a:t>Resolution: </a:t>
            </a:r>
            <a:r>
              <a:rPr lang="en-US" kern="0" noProof="0" dirty="0" smtClean="0">
                <a:ln>
                  <a:noFill/>
                </a:ln>
                <a:solidFill>
                  <a:srgbClr val="00B050"/>
                </a:solidFill>
                <a:effectLst/>
                <a:uLnTx/>
                <a:uFillTx/>
                <a:sym typeface="+mn-ea"/>
              </a:rPr>
              <a:t>Accepted and the AMP PAR document will be modified accordingly</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00248"/>
            <a:ext cx="9753600" cy="4903745"/>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smtClean="0">
                <a:sym typeface="+mn-ea"/>
              </a:rPr>
              <a:t>5.2.b </a:t>
            </a:r>
            <a:r>
              <a:rPr lang="en-US" altLang="zh-CN" kern="0" dirty="0">
                <a:sym typeface="+mn-ea"/>
              </a:rPr>
              <a:t>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The scope mentions coexistence with 802.11-2020:  will it be interoperable with 802.11-2020</a:t>
            </a:r>
            <a:r>
              <a:rPr lang="en-GB" altLang="zh-CN" kern="0" dirty="0" smtClean="0"/>
              <a:t>?</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question. </a:t>
            </a:r>
            <a:r>
              <a:rPr lang="en-US" kern="0" dirty="0" smtClean="0">
                <a:solidFill>
                  <a:srgbClr val="00B050"/>
                </a:solidFill>
              </a:rPr>
              <a:t>T</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he answer is interoperability with 802.11-2020</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is not the target of the proposed amendment therefore it is not specified in the PAR. </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How will the project ensure coexistence with other 802 standards operating in the bands, e.g. 802.15.4 and 802.15.6.  This is particularly concerning as we understand that power transfer using a downlink is under consideration (doc 11-24-0163), despite not being included in the scope of the project. How will coexistence with the 100s of millions of 802.15.4 devices using sub 1GHz, as well as sub 1 GHz (802.11ah) be managed</a:t>
            </a:r>
            <a:r>
              <a:rPr lang="en-GB" altLang="zh-CN" sz="2100" kern="0" dirty="0" smtClean="0"/>
              <a:t>?</a:t>
            </a:r>
          </a:p>
          <a:p>
            <a:pPr marR="0" lvl="1" algn="l" defTabSz="914400" rtl="0" eaLnBrk="0" fontAlgn="base" latinLnBrk="0" hangingPunct="0">
              <a:lnSpc>
                <a:spcPct val="100000"/>
              </a:lnSpc>
              <a:spcBef>
                <a:spcPct val="20000"/>
              </a:spcBef>
              <a:spcAft>
                <a:spcPct val="0"/>
              </a:spcAft>
              <a:buClrTx/>
              <a:buSzTx/>
              <a:defRPr/>
            </a:pPr>
            <a:r>
              <a:rPr lang="en-US" sz="2000" kern="0" noProof="0" dirty="0" smtClean="0">
                <a:ln>
                  <a:noFill/>
                </a:ln>
                <a:solidFill>
                  <a:srgbClr val="00B050"/>
                </a:solidFill>
                <a:effectLst/>
                <a:uLnTx/>
                <a:uFillTx/>
                <a:sym typeface="+mn-ea"/>
              </a:rPr>
              <a:t>Resolution: </a:t>
            </a:r>
            <a:r>
              <a:rPr lang="en-US" kern="0" dirty="0" smtClean="0">
                <a:solidFill>
                  <a:srgbClr val="00B050"/>
                </a:solidFill>
                <a:sym typeface="+mn-ea"/>
              </a:rPr>
              <a:t>Thanks for the question. The power transfer is included in the updated AMP PAR document. 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approved.</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677035"/>
            <a:ext cx="9753600" cy="4979354"/>
          </a:xfrm>
          <a:prstGeom prst="rect">
            <a:avLst/>
          </a:prstGeom>
        </p:spPr>
        <p:txBody>
          <a:bodyPr>
            <a:normAutofit fontScale="8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PC18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We suggest adding: This amendment shall defines mechanisms for coexistence for an AMP device and deployed devices compliant with IEEE </a:t>
            </a:r>
            <a:r>
              <a:rPr lang="en-GB" altLang="zh-CN" kern="0" dirty="0" err="1"/>
              <a:t>Std</a:t>
            </a:r>
            <a:r>
              <a:rPr lang="en-GB" altLang="zh-CN" kern="0" dirty="0"/>
              <a:t> 802.15.4TM that operate in the same radio frequency band as the AMP device</a:t>
            </a:r>
            <a:endParaRPr lang="zh-CN" altLang="en-US" kern="0" dirty="0"/>
          </a:p>
          <a:p>
            <a:pPr lvl="1">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t>
            </a:r>
            <a:r>
              <a:rPr lang="en-US" altLang="zh-CN" kern="0" dirty="0">
                <a:solidFill>
                  <a:srgbClr val="00B050"/>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t>
            </a:r>
            <a:r>
              <a:rPr lang="en-US" altLang="zh-CN" kern="0" dirty="0" smtClean="0">
                <a:solidFill>
                  <a:srgbClr val="00B050"/>
                </a:solidFill>
                <a:sym typeface="+mn-ea"/>
              </a:rPr>
              <a:t>approved. The group is willing to discuss with 802.15 experts on the coexisting issue in the future.</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a:t>
            </a:r>
            <a:r>
              <a:rPr lang="en-US" altLang="zh-CN" sz="2400" b="1" kern="0" noProof="0" dirty="0" smtClean="0">
                <a:ln>
                  <a:noFill/>
                </a:ln>
                <a:effectLst/>
                <a:uLnTx/>
                <a:uFillTx/>
                <a:sym typeface="+mn-ea"/>
              </a:rPr>
              <a:t>PC19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5.2.b Scope of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kern="0" dirty="0"/>
              <a:t>Currently there is no indication of range / distance for power transfer – please specify</a:t>
            </a:r>
            <a:endParaRPr lang="zh-CN" altLang="en-US" kern="0" dirty="0">
              <a:sym typeface="+mn-ea"/>
            </a:endParaRPr>
          </a:p>
          <a:p>
            <a:pPr lvl="1">
              <a:defRPr/>
            </a:pPr>
            <a:r>
              <a:rPr lang="en-US" sz="2000" kern="0" noProof="0" dirty="0" smtClean="0">
                <a:ln>
                  <a:noFill/>
                </a:ln>
                <a:solidFill>
                  <a:srgbClr val="00B050"/>
                </a:solidFill>
                <a:effectLst/>
                <a:uLnTx/>
                <a:uFillTx/>
                <a:sym typeface="+mn-ea"/>
              </a:rPr>
              <a:t>Resolution: Thanks </a:t>
            </a:r>
            <a:r>
              <a:rPr lang="en-US" sz="2000" kern="0" noProof="0" dirty="0" err="1" smtClean="0">
                <a:ln>
                  <a:noFill/>
                </a:ln>
                <a:solidFill>
                  <a:srgbClr val="00B050"/>
                </a:solidFill>
                <a:effectLst/>
                <a:uLnTx/>
                <a:uFillTx/>
                <a:sym typeface="+mn-ea"/>
              </a:rPr>
              <a:t>fo</a:t>
            </a:r>
            <a:r>
              <a:rPr lang="en-US" kern="0" dirty="0" smtClean="0">
                <a:solidFill>
                  <a:srgbClr val="00B050"/>
                </a:solidFill>
                <a:sym typeface="+mn-ea"/>
              </a:rPr>
              <a:t>r the comment. The range/distance for power transfer is analyzed in the tech </a:t>
            </a:r>
            <a:r>
              <a:rPr lang="en-US" kern="0" dirty="0">
                <a:solidFill>
                  <a:srgbClr val="00B050"/>
                </a:solidFill>
                <a:sym typeface="+mn-ea"/>
              </a:rPr>
              <a:t>report (https://mentor.ieee.org/802.11/dcn/23/11-23-2203-01-0amp-updated-technical-report-on-support-of-amp-iot-devices-in-wlan.docx) </a:t>
            </a:r>
            <a:r>
              <a:rPr lang="en-US" kern="0" dirty="0" smtClean="0">
                <a:solidFill>
                  <a:srgbClr val="00B050"/>
                </a:solidFill>
                <a:sym typeface="+mn-ea"/>
              </a:rPr>
              <a:t>and is subject to various applications/use scenarios/implementations. Therefore it is not specified in the PAR.</a:t>
            </a:r>
            <a:endParaRPr kumimoji="0" lang="zh-CN" altLang="en-US" sz="2400" i="0" u="none" strike="noStrike" kern="0" cap="none" spc="0" normalizeH="0" baseline="0" noProof="0" dirty="0">
              <a:ln>
                <a:noFill/>
              </a:ln>
              <a:solidFill>
                <a:srgbClr val="00B05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PC20</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Also note regulatory constraints including safety (i.e. human body)</a:t>
            </a:r>
            <a:endParaRPr lang="zh-CN" altLang="en-US" kern="0" dirty="0"/>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 Thanks for the comments and reminding.</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The proposed amendment will be compliant with current applicable regulation policy/requirements by-default, including safety (i.e. human body) like other proposed amendments. Therefore it’s not specifically listed in the PAR.</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0">
              <a:defRPr/>
            </a:pPr>
            <a:r>
              <a:rPr lang="en-US" altLang="zh-CN" kern="0" dirty="0">
                <a:sym typeface="+mn-ea"/>
              </a:rPr>
              <a:t>Comments </a:t>
            </a:r>
            <a:r>
              <a:rPr lang="en-US" altLang="zh-CN" kern="0" dirty="0" smtClean="0">
                <a:sym typeface="+mn-ea"/>
              </a:rPr>
              <a:t>PC21</a:t>
            </a:r>
            <a:endParaRPr lang="en-US" altLang="zh-CN" kern="0" dirty="0"/>
          </a:p>
          <a:p>
            <a:pPr lvl="1">
              <a:defRPr/>
            </a:pPr>
            <a:r>
              <a:rPr lang="en-US" altLang="zh-CN" kern="0" dirty="0">
                <a:sym typeface="+mn-ea"/>
              </a:rPr>
              <a:t>Comments: </a:t>
            </a:r>
            <a:endParaRPr lang="en-US" altLang="zh-CN" kern="0" dirty="0"/>
          </a:p>
          <a:p>
            <a:pPr marL="457200" lvl="1" indent="0">
              <a:buNone/>
              <a:defRPr/>
            </a:pPr>
            <a:r>
              <a:rPr lang="en-US" altLang="zh-CN" kern="0" dirty="0" smtClean="0">
                <a:sym typeface="+mn-ea"/>
              </a:rPr>
              <a:t>8.1 :</a:t>
            </a:r>
            <a:endParaRPr lang="en-US" altLang="zh-CN" kern="0" dirty="0"/>
          </a:p>
          <a:p>
            <a:pPr marL="457200" lvl="1" indent="0">
              <a:buNone/>
              <a:defRPr/>
            </a:pPr>
            <a:r>
              <a:rPr lang="en-GB" altLang="zh-CN" kern="0" dirty="0" smtClean="0"/>
              <a:t>First mention of power transfer; should include this in the scope.</a:t>
            </a:r>
            <a:endParaRPr lang="zh-CN" altLang="en-US" kern="0" dirty="0">
              <a:sym typeface="+mn-ea"/>
            </a:endParaRPr>
          </a:p>
          <a:p>
            <a:pPr lvl="1">
              <a:defRPr/>
            </a:pPr>
            <a:r>
              <a:rPr lang="en-US" altLang="zh-CN" kern="0" dirty="0">
                <a:solidFill>
                  <a:srgbClr val="00B050"/>
                </a:solidFill>
                <a:sym typeface="+mn-ea"/>
              </a:rPr>
              <a:t>Resolution: </a:t>
            </a:r>
            <a:r>
              <a:rPr lang="en-US" altLang="zh-CN" kern="0" dirty="0" smtClean="0">
                <a:solidFill>
                  <a:srgbClr val="00B050"/>
                </a:solidFill>
                <a:sym typeface="+mn-ea"/>
              </a:rPr>
              <a:t>Accepted and the AMP PAR document will be modified accordingly.</a:t>
            </a:r>
            <a:endParaRPr lang="zh-CN" altLang="en-US" sz="2400" kern="0" dirty="0">
              <a:solidFill>
                <a:srgbClr val="00B050"/>
              </a:solidFill>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Suggest rewording the last sentence from “This amendment shall define” to </a:t>
            </a:r>
          </a:p>
          <a:p>
            <a:pPr marL="457200" lvl="1" indent="0">
              <a:lnSpc>
                <a:spcPct val="90000"/>
              </a:lnSpc>
              <a:buNone/>
              <a:defRPr/>
            </a:pPr>
            <a:r>
              <a:rPr lang="en-GB" altLang="zh-CN" kern="0" dirty="0"/>
              <a:t>“This amendment defines”</a:t>
            </a:r>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lang="en-US" altLang="zh-CN" kern="0" dirty="0" smtClean="0">
                <a:solidFill>
                  <a:srgbClr val="00B050"/>
                </a:solidFill>
                <a:sym typeface="+mn-ea"/>
              </a:rPr>
              <a:t>Accepted and the addressed sentence will be modified to “This proposed amendment defines”</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buClrTx/>
              <a:buSzTx/>
              <a:buNone/>
              <a:defRPr/>
            </a:pPr>
            <a:endParaRPr kumimoji="0" lang="zh-CN" altLang="en-US" sz="2400" i="0" u="none" strike="noStrike" kern="0" cap="none" spc="0" normalizeH="0" baseline="0" noProof="0" dirty="0">
              <a:ln>
                <a:noFill/>
              </a:ln>
              <a:solidFill>
                <a:srgbClr val="FF0000"/>
              </a:solidFill>
              <a:effectLst/>
              <a:uLnTx/>
              <a:uFillTx/>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76140"/>
          </a:xfrm>
          <a:prstGeom prst="rect">
            <a:avLst/>
          </a:prstGeom>
        </p:spPr>
        <p:txBody>
          <a:bodyPr>
            <a:normAutofit fontScale="8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sym typeface="+mn-ea"/>
              </a:rPr>
              <a:t>5.2.b Scope of Project </a:t>
            </a: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lnSpc>
                <a:spcPct val="90000"/>
              </a:lnSpc>
              <a:buNone/>
              <a:defRPr/>
            </a:pPr>
            <a:r>
              <a:rPr lang="en-GB" altLang="zh-CN" kern="0" dirty="0"/>
              <a:t>Coexistence with other STAs for 802.11 is required, but not</a:t>
            </a:r>
            <a:r>
              <a:rPr lang="en-US" altLang="en-GB" kern="0" dirty="0"/>
              <a:t> </a:t>
            </a:r>
            <a:r>
              <a:rPr lang="en-GB" altLang="zh-CN" kern="0" dirty="0"/>
              <a:t>for IEEE 802.15.4 devices.   I suggest adding to the end of the scope</a:t>
            </a:r>
            <a:r>
              <a:rPr lang="en-US" altLang="en-GB" kern="0" dirty="0"/>
              <a:t> </a:t>
            </a:r>
            <a:r>
              <a:rPr lang="en-GB" altLang="zh-CN" kern="0" dirty="0"/>
              <a:t>the following:</a:t>
            </a:r>
          </a:p>
          <a:p>
            <a:pPr marL="457200" lvl="1" indent="0">
              <a:lnSpc>
                <a:spcPct val="90000"/>
              </a:lnSpc>
              <a:buNone/>
              <a:defRPr/>
            </a:pPr>
            <a:endParaRPr lang="en-GB" altLang="zh-CN" kern="0" dirty="0"/>
          </a:p>
          <a:p>
            <a:pPr marL="457200" lvl="1" indent="0">
              <a:lnSpc>
                <a:spcPct val="90000"/>
              </a:lnSpc>
              <a:buNone/>
              <a:defRPr/>
            </a:pPr>
            <a:r>
              <a:rPr lang="en-GB" altLang="zh-CN" kern="0" dirty="0"/>
              <a:t>"The amendment defines mechanisms for coexistence of an AMP STA with</a:t>
            </a:r>
            <a:r>
              <a:rPr lang="en-US" altLang="en-GB" kern="0" dirty="0"/>
              <a:t> </a:t>
            </a:r>
            <a:r>
              <a:rPr lang="en-GB" altLang="zh-CN" kern="0" dirty="0"/>
              <a:t>deployed STAs compliant with IEEE Std 802.11-2020 and devices compliant</a:t>
            </a:r>
            <a:r>
              <a:rPr lang="en-US" altLang="en-GB" kern="0" dirty="0"/>
              <a:t> </a:t>
            </a:r>
            <a:r>
              <a:rPr lang="en-GB" altLang="zh-CN" kern="0" dirty="0"/>
              <a:t>with IEEE Std 802.15.4-2020."</a:t>
            </a:r>
          </a:p>
          <a:p>
            <a:pPr marL="457200" lvl="1" indent="0">
              <a:lnSpc>
                <a:spcPct val="90000"/>
              </a:lnSpc>
              <a:buNone/>
              <a:defRPr/>
            </a:pPr>
            <a:endParaRPr lang="en-GB" altLang="zh-CN" kern="0" dirty="0"/>
          </a:p>
          <a:p>
            <a:pPr marL="457200" lvl="1" indent="0">
              <a:lnSpc>
                <a:spcPct val="90000"/>
              </a:lnSpc>
              <a:buNone/>
              <a:defRPr/>
            </a:pPr>
            <a:r>
              <a:rPr lang="en-GB" altLang="zh-CN" kern="0" dirty="0"/>
              <a:t>and add 802.15.4's title in 8.1.</a:t>
            </a:r>
          </a:p>
          <a:p>
            <a:pPr marL="457200" lvl="1" indent="0">
              <a:lnSpc>
                <a:spcPct val="90000"/>
              </a:lnSpc>
              <a:buNone/>
              <a:defRPr/>
            </a:pPr>
            <a:endParaRPr lang="en-GB" altLang="zh-CN" kern="0" dirty="0"/>
          </a:p>
          <a:p>
            <a:pPr marL="457200" lvl="1" indent="0">
              <a:lnSpc>
                <a:spcPct val="90000"/>
              </a:lnSpc>
              <a:buNone/>
              <a:defRPr/>
            </a:pPr>
            <a:r>
              <a:rPr lang="en-GB" altLang="zh-CN" kern="0" dirty="0"/>
              <a:t>(NesCom and others have already pointed out that the "shall" can't be in</a:t>
            </a:r>
            <a:r>
              <a:rPr lang="en-US" altLang="en-GB" kern="0" dirty="0"/>
              <a:t> </a:t>
            </a:r>
            <a:r>
              <a:rPr lang="en-GB" altLang="zh-CN" kern="0" dirty="0"/>
              <a:t>the scope)</a:t>
            </a:r>
            <a:r>
              <a:rPr kumimoji="0" lang="en-US"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smtClean="0">
                <a:ln>
                  <a:noFill/>
                </a:ln>
                <a:solidFill>
                  <a:srgbClr val="00B050"/>
                </a:solidFill>
                <a:effectLst/>
                <a:uLnTx/>
                <a:uFillTx/>
                <a:sym typeface="+mn-ea"/>
              </a:rPr>
              <a:t>Thanks for the comment. </a:t>
            </a:r>
            <a:r>
              <a:rPr lang="en-US" altLang="zh-CN" kern="0" dirty="0">
                <a:solidFill>
                  <a:srgbClr val="00B050"/>
                </a:solidFill>
                <a:sym typeface="+mn-ea"/>
              </a:rPr>
              <a:t>The proposed amendment will respect and be compliant with current spectrum regulation by-default to provide coexistence with other wireless technologies working on the interested spectrum bands. And the group will continue to consider the improvement of coexistence during the amendment development, if </a:t>
            </a:r>
            <a:r>
              <a:rPr lang="en-US" altLang="zh-CN" kern="0" dirty="0" smtClean="0">
                <a:solidFill>
                  <a:srgbClr val="00B050"/>
                </a:solidFill>
                <a:sym typeface="+mn-ea"/>
              </a:rPr>
              <a:t>approved. The group is willing to discuss with 802.15 experts on the coexisting issue in the future. The “shall” will be removed from the scope of AMP PAR document.</a:t>
            </a:r>
            <a:endParaRPr kumimoji="0" lang="en-US" sz="2000" b="1" i="0" u="none" strike="noStrike" kern="0" cap="none" spc="0" normalizeH="0" baseline="0" noProof="0" dirty="0">
              <a:ln>
                <a:noFill/>
              </a:ln>
              <a:solidFill>
                <a:srgbClr val="00B050"/>
              </a:solidFill>
              <a:effectLst/>
              <a:uLnTx/>
              <a:uFillTx/>
            </a:endParaRPr>
          </a:p>
          <a:p>
            <a:pPr marL="0" marR="0" lvl="0" indent="0" algn="l" defTabSz="914400" rtl="0" eaLnBrk="0" fontAlgn="base" latinLnBrk="0" hangingPunct="0">
              <a:lnSpc>
                <a:spcPct val="100000"/>
              </a:lnSpc>
              <a:spcBef>
                <a:spcPct val="20000"/>
              </a:spcBef>
              <a:buClrTx/>
              <a:buSzTx/>
              <a:buNone/>
              <a:defRPr/>
            </a:pPr>
            <a:endPar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733550"/>
            <a:ext cx="10389235" cy="460883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18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PC24</a:t>
            </a:r>
            <a:endPar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16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sz="1600" kern="0" dirty="0">
                <a:sym typeface="+mn-ea"/>
              </a:rPr>
              <a:t>8.1 </a:t>
            </a:r>
            <a:r>
              <a:rPr kumimoji="0" lang="en-US" altLang="zh-CN" sz="16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a:t>
            </a:r>
            <a:r>
              <a:rPr sz="1600" kern="0" dirty="0"/>
              <a:t>These aren't really explanatory notes, it seems like they are</a:t>
            </a:r>
            <a:r>
              <a:rPr lang="en-US" sz="1600" kern="0" dirty="0"/>
              <a:t> </a:t>
            </a:r>
            <a:r>
              <a:rPr sz="1600" kern="0" dirty="0"/>
              <a:t>scope items that got removed for some reason.  I would think that they</a:t>
            </a:r>
            <a:r>
              <a:rPr lang="en-US" sz="1600" kern="0" dirty="0"/>
              <a:t> </a:t>
            </a:r>
            <a:r>
              <a:rPr sz="1600" kern="0" dirty="0"/>
              <a:t>should be deleted as they don't affect the project.  Only the scope does</a:t>
            </a:r>
            <a:r>
              <a:rPr lang="en-US" sz="1600" kern="0" dirty="0"/>
              <a:t>.</a:t>
            </a:r>
            <a:endParaRPr sz="1600" kern="0" dirty="0"/>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kumimoji="0" lang="en-US" sz="16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sz="1600" kern="0" noProof="0" dirty="0" smtClean="0">
                <a:ln>
                  <a:noFill/>
                </a:ln>
                <a:solidFill>
                  <a:srgbClr val="00B050"/>
                </a:solidFill>
                <a:effectLst/>
                <a:uLnTx/>
                <a:uFillTx/>
                <a:sym typeface="+mn-ea"/>
              </a:rPr>
              <a:t>Thanks for the comment. </a:t>
            </a:r>
            <a:r>
              <a:rPr lang="en-US" altLang="zh-CN" sz="1600" kern="0" dirty="0">
                <a:solidFill>
                  <a:srgbClr val="00B050"/>
                </a:solidFill>
                <a:sym typeface="+mn-ea"/>
              </a:rPr>
              <a:t>The addressed content will be moved to Scope section of the AMP PAR document</a:t>
            </a:r>
            <a:r>
              <a:rPr lang="en-US" altLang="zh-CN" sz="1600" kern="0" dirty="0" smtClean="0">
                <a:solidFill>
                  <a:srgbClr val="00B050"/>
                </a:solidFill>
                <a:sym typeface="+mn-ea"/>
              </a:rPr>
              <a:t>.</a:t>
            </a:r>
          </a:p>
          <a:p>
            <a:pPr marR="0" lvl="1" algn="l" defTabSz="914400" rtl="0" eaLnBrk="0" fontAlgn="base" latinLnBrk="0" hangingPunct="0">
              <a:lnSpc>
                <a:spcPct val="100000"/>
              </a:lnSpc>
              <a:spcBef>
                <a:spcPct val="20000"/>
              </a:spcBef>
              <a:spcAft>
                <a:spcPct val="0"/>
              </a:spcAft>
              <a:buClrTx/>
              <a:buSzTx/>
              <a:defRPr/>
            </a:pPr>
            <a:endParaRPr lang="en-US" altLang="zh-CN" sz="1600" kern="0" dirty="0" smtClean="0">
              <a:solidFill>
                <a:schemeClr val="tx1"/>
              </a:solidFill>
              <a:sym typeface="+mn-ea"/>
            </a:endParaRPr>
          </a:p>
          <a:p>
            <a:pPr marR="0" lvl="0" algn="l" defTabSz="914400" rtl="0" eaLnBrk="0" fontAlgn="base" latinLnBrk="0" hangingPunct="0">
              <a:lnSpc>
                <a:spcPct val="100000"/>
              </a:lnSpc>
              <a:spcBef>
                <a:spcPct val="20000"/>
              </a:spcBef>
              <a:buClrTx/>
              <a:buSzTx/>
              <a:buFontTx/>
              <a:defRPr/>
            </a:pPr>
            <a:r>
              <a:rPr lang="en-US" altLang="zh-CN" sz="1800" b="1" kern="0" noProof="0" dirty="0">
                <a:ln>
                  <a:noFill/>
                </a:ln>
                <a:effectLst/>
                <a:uLnTx/>
                <a:uFillTx/>
                <a:sym typeface="+mn-ea"/>
              </a:rPr>
              <a:t>Comments PC25</a:t>
            </a:r>
            <a:endParaRPr kumimoji="0" lang="en-US" altLang="zh-CN"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1600" b="1" kern="0" noProof="0" dirty="0">
                <a:ln>
                  <a:noFill/>
                </a:ln>
                <a:effectLst/>
                <a:uLnTx/>
                <a:uFillTx/>
                <a:sym typeface="+mn-ea"/>
              </a:rPr>
              <a:t>Comment</a:t>
            </a:r>
            <a:r>
              <a:rPr lang="en-US" altLang="zh-CN" sz="1600" kern="0" noProof="0" dirty="0">
                <a:ln>
                  <a:noFill/>
                </a:ln>
                <a:effectLst/>
                <a:uLnTx/>
                <a:uFillTx/>
                <a:sym typeface="+mn-ea"/>
              </a:rPr>
              <a:t>: </a:t>
            </a:r>
            <a:endParaRPr kumimoji="0" lang="en-US" altLang="zh-CN" sz="16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1600" kern="0" dirty="0">
                <a:sym typeface="+mn-ea"/>
              </a:rPr>
              <a:t>8.1 </a:t>
            </a:r>
            <a:r>
              <a:rPr lang="en-US" altLang="zh-CN" sz="1600" kern="0" noProof="0" dirty="0" smtClean="0">
                <a:ln>
                  <a:noFill/>
                </a:ln>
                <a:effectLst/>
                <a:uLnTx/>
                <a:uFillTx/>
                <a:sym typeface="+mn-ea"/>
              </a:rPr>
              <a:t>:  </a:t>
            </a:r>
            <a:r>
              <a:rPr sz="1600" kern="0" dirty="0">
                <a:sym typeface="+mn-ea"/>
              </a:rPr>
              <a:t>Wireless power transfer is either ambient power nor RF energy</a:t>
            </a:r>
            <a:r>
              <a:rPr lang="en-US" sz="1600" kern="0" dirty="0">
                <a:sym typeface="+mn-ea"/>
              </a:rPr>
              <a:t> </a:t>
            </a:r>
            <a:r>
              <a:rPr sz="1600" kern="0" dirty="0">
                <a:sym typeface="+mn-ea"/>
              </a:rPr>
              <a:t>harvesting.  If the intent is to do something like an active RFID</a:t>
            </a:r>
          </a:p>
          <a:p>
            <a:pPr marL="457200" lvl="1" indent="0">
              <a:lnSpc>
                <a:spcPct val="90000"/>
              </a:lnSpc>
              <a:buNone/>
              <a:defRPr/>
            </a:pPr>
            <a:r>
              <a:rPr sz="1600" kern="0" dirty="0">
                <a:sym typeface="+mn-ea"/>
              </a:rPr>
              <a:t>powered by a reader, then that should be in the scope and the name would</a:t>
            </a:r>
            <a:r>
              <a:rPr lang="en-US" sz="1600" kern="0" dirty="0">
                <a:sym typeface="+mn-ea"/>
              </a:rPr>
              <a:t> </a:t>
            </a:r>
            <a:r>
              <a:rPr sz="1600" kern="0" dirty="0">
                <a:sym typeface="+mn-ea"/>
              </a:rPr>
              <a:t>need to change.  I recommend deleting "at least one mode of wireless</a:t>
            </a:r>
            <a:r>
              <a:rPr lang="en-US" sz="1600" kern="0" dirty="0">
                <a:sym typeface="+mn-ea"/>
              </a:rPr>
              <a:t> </a:t>
            </a:r>
            <a:r>
              <a:rPr sz="1600" kern="0" dirty="0">
                <a:sym typeface="+mn-ea"/>
              </a:rPr>
              <a:t>power ... RF energy harvesting."</a:t>
            </a:r>
          </a:p>
          <a:p>
            <a:pPr marL="457200" lvl="1" indent="0">
              <a:lnSpc>
                <a:spcPct val="90000"/>
              </a:lnSpc>
              <a:buNone/>
              <a:defRPr/>
            </a:pPr>
            <a:endParaRPr lang="en-GB" altLang="zh-CN" sz="1600" kern="0" dirty="0"/>
          </a:p>
          <a:p>
            <a:pPr marR="0" lvl="1" algn="l" defTabSz="914400" rtl="0" eaLnBrk="0" fontAlgn="base" latinLnBrk="0" hangingPunct="0">
              <a:lnSpc>
                <a:spcPct val="100000"/>
              </a:lnSpc>
              <a:spcBef>
                <a:spcPct val="20000"/>
              </a:spcBef>
              <a:spcAft>
                <a:spcPct val="0"/>
              </a:spcAft>
              <a:buClrTx/>
              <a:buSzTx/>
              <a:defRPr/>
            </a:pPr>
            <a:r>
              <a:rPr lang="en-US" sz="1600" b="1" kern="0" noProof="0" dirty="0">
                <a:ln>
                  <a:noFill/>
                </a:ln>
                <a:solidFill>
                  <a:srgbClr val="00B050"/>
                </a:solidFill>
                <a:effectLst/>
                <a:uLnTx/>
                <a:uFillTx/>
                <a:sym typeface="+mn-ea"/>
              </a:rPr>
              <a:t>Resolution: </a:t>
            </a:r>
            <a:r>
              <a:rPr lang="en-US" sz="1600" kern="0" noProof="0" dirty="0" smtClean="0">
                <a:ln>
                  <a:noFill/>
                </a:ln>
                <a:solidFill>
                  <a:srgbClr val="00B050"/>
                </a:solidFill>
                <a:effectLst/>
                <a:uLnTx/>
                <a:uFillTx/>
                <a:sym typeface="+mn-ea"/>
              </a:rPr>
              <a:t>Thanks for the comment. </a:t>
            </a:r>
            <a:r>
              <a:rPr lang="en-US" altLang="zh-CN" sz="1600" kern="0" dirty="0">
                <a:solidFill>
                  <a:srgbClr val="00B050"/>
                </a:solidFill>
                <a:sym typeface="+mn-ea"/>
              </a:rPr>
              <a:t>The addressed content will be moved to Scope section of the AMP PAR document</a:t>
            </a:r>
            <a:r>
              <a:rPr lang="en-US" altLang="zh-CN" sz="1600" kern="0" dirty="0" smtClean="0">
                <a:solidFill>
                  <a:srgbClr val="00B050"/>
                </a:solidFill>
                <a:sym typeface="+mn-ea"/>
              </a:rPr>
              <a:t>. </a:t>
            </a:r>
            <a:endParaRPr kumimoji="0" lang="en-US" altLang="zh-CN" sz="1600" b="1" i="0" u="none" strike="noStrike" kern="0" cap="none" spc="0" normalizeH="0" baseline="0" noProof="0" dirty="0" smtClean="0">
              <a:ln>
                <a:noFill/>
              </a:ln>
              <a:solidFill>
                <a:srgbClr val="00B050"/>
              </a:solidFill>
              <a:effectLst/>
              <a:uLnTx/>
              <a:uFillTx/>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19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James 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77900" y="1685290"/>
            <a:ext cx="10389235" cy="365633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PC26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lvl="1" indent="0">
              <a:buNone/>
              <a:defRPr/>
            </a:pPr>
            <a:r>
              <a:rPr lang="en-US" altLang="zh-CN" kern="0" dirty="0"/>
              <a:t>"sub-1 Gigahertz (GHz)" should be "sub-1 GHz"  You have a number, hence the abbreviation of the unit is used.  If it was spelled out, it would be gigahertz and would not be followed with "(GHz)"</a:t>
            </a:r>
            <a:r>
              <a:rPr lang="en-US" kern="0" dirty="0"/>
              <a:t>.</a:t>
            </a:r>
            <a:endParaRPr kern="0" dirty="0"/>
          </a:p>
          <a:p>
            <a:pPr marL="457200" lvl="1" indent="0">
              <a:lnSpc>
                <a:spcPct val="90000"/>
              </a:lnSpc>
              <a:buNone/>
              <a:defRPr/>
            </a:pPr>
            <a:endParaRPr lang="en-GB" altLang="zh-CN" kern="0" dirty="0"/>
          </a:p>
          <a:p>
            <a:pPr lvl="1">
              <a:defRPr/>
            </a:pPr>
            <a:r>
              <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kumimoji="0" lang="en-US" sz="2000" b="1"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Thanks for the </a:t>
            </a:r>
            <a:r>
              <a:rPr lang="en-US" b="1" kern="0" dirty="0">
                <a:solidFill>
                  <a:srgbClr val="00B050"/>
                </a:solidFill>
              </a:rPr>
              <a:t>comment. The acronym abbreviation is expanded, as </a:t>
            </a:r>
            <a:r>
              <a:rPr lang="en-US" b="1" kern="0" dirty="0" smtClean="0">
                <a:solidFill>
                  <a:srgbClr val="00B050"/>
                </a:solidFill>
              </a:rPr>
              <a:t>per </a:t>
            </a:r>
            <a:r>
              <a:rPr lang="en-US" b="1" kern="0" dirty="0">
                <a:solidFill>
                  <a:srgbClr val="00B050"/>
                </a:solidFill>
              </a:rPr>
              <a:t>the </a:t>
            </a:r>
            <a:r>
              <a:rPr lang="en-US" b="1" kern="0" dirty="0" err="1">
                <a:solidFill>
                  <a:srgbClr val="00B050"/>
                </a:solidFill>
              </a:rPr>
              <a:t>NesCom</a:t>
            </a:r>
            <a:r>
              <a:rPr lang="en-US" b="1" kern="0" dirty="0">
                <a:solidFill>
                  <a:srgbClr val="00B050"/>
                </a:solidFill>
              </a:rPr>
              <a:t> conventions, https://standards.ieee.org/about/sasb/nescom/conv/ Item 4, “All acronyms shall be spelled out at first use</a:t>
            </a:r>
            <a:r>
              <a:rPr lang="en-US" b="1" kern="0" dirty="0" smtClean="0">
                <a:solidFill>
                  <a:srgbClr val="00B050"/>
                </a:solidFill>
              </a:rPr>
              <a:t>.”</a:t>
            </a:r>
            <a:endParaRPr kumimoji="0" lang="en-US" altLang="zh-CN" sz="2000" b="1" i="0" u="none" strike="noStrike" kern="0" cap="none" spc="0" normalizeH="0" baseline="0" noProof="0" dirty="0" smtClean="0">
              <a:ln>
                <a:noFill/>
              </a:ln>
              <a:solidFill>
                <a:srgbClr val="00B050"/>
              </a:solidFill>
              <a:effectLst/>
              <a:uLnTx/>
              <a:uFillTx/>
              <a:sym typeface="+mn-ea"/>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内容占位符 2"/>
          <p:cNvSpPr txBox="1"/>
          <p:nvPr/>
        </p:nvSpPr>
        <p:spPr>
          <a:xfrm>
            <a:off x="1219200" y="1676400"/>
            <a:ext cx="9829800" cy="4228465"/>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This document contains comments collected for AMP PAR/CSD documents and the resolution proposed by AMP SG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9 PAR comments and 10 CSD comments from 802.3 WG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4 PAR comments from </a:t>
            </a:r>
            <a:r>
              <a:rPr kumimoji="0" lang="en-US" altLang="en-US" sz="2400" b="1" i="0" u="none" strike="noStrike" kern="0" cap="none" spc="0" normalizeH="0" baseline="0" noProof="0" dirty="0" err="1" smtClean="0">
                <a:ln>
                  <a:noFill/>
                </a:ln>
                <a:solidFill>
                  <a:schemeClr val="tx1"/>
                </a:solidFill>
                <a:effectLst/>
                <a:uLnTx/>
                <a:uFillTx/>
                <a:latin typeface="+mn-lt"/>
                <a:ea typeface="MS PGothic" panose="020B0600070205080204" pitchFamily="34" charset="-128"/>
                <a:cs typeface="MS PGothic" panose="020B0600070205080204" pitchFamily="34" charset="-128"/>
              </a:rPr>
              <a:t>NesCom</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8 PAR comments and 4 CSD comments from 802.15 WG</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sym typeface="+mn-ea"/>
              </a:rPr>
              <a:t>1 PAR comment and 3 CSD comments from 802.1 WG</a:t>
            </a:r>
            <a:endParaRPr lang="en-US" altLang="en-US" kern="0" dirty="0" smtClean="0"/>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sym typeface="+mn-ea"/>
              </a:rPr>
              <a:t>4 PAR comments and 2 CSD comments from James Gilb</a:t>
            </a:r>
            <a:endParaRPr kumimoji="0" lang="en-US" altLang="en-US"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lang="en-US" altLang="en-US" kern="0" dirty="0" smtClean="0"/>
              <a:t>Resolutions marked in green has been reviewed in the group</a:t>
            </a:r>
            <a:endParaRPr kumimoji="0" lang="en-US" altLang="en-US"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and CSD documents under review:</a:t>
            </a: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PAR: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ction="ppaction://hlinkfile"/>
              </a:rPr>
              <a:t>https://mentor.ieee.org/802.11/dcn/23/11-23-1006-05-0amp-ieee-802-11-amp-sg-proposed-par.docx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800100" marR="0" lvl="1" indent="-342900" algn="l" defTabSz="914400" rtl="0" eaLnBrk="0" fontAlgn="base" latinLnBrk="0" hangingPunct="0">
              <a:lnSpc>
                <a:spcPct val="100000"/>
              </a:lnSpc>
              <a:spcBef>
                <a:spcPct val="20000"/>
              </a:spcBef>
              <a:spcAft>
                <a:spcPct val="0"/>
              </a:spcAft>
              <a:buClrTx/>
              <a:buSzTx/>
              <a:buFontTx/>
              <a:buChar char="•"/>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CSD: </a:t>
            </a:r>
            <a:r>
              <a:rPr kumimoji="0" lang="en-US" altLang="zh-CN" sz="20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ction="ppaction://hlinkfile"/>
              </a:rPr>
              <a:t>https://mentor.ieee.org/802.11/dcn/23/11-23-1212-03-0amp-ieee-802-11-amp-sg-proposed-csd.docx</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标题 1"/>
          <p:cNvSpPr txBox="1"/>
          <p:nvPr/>
        </p:nvSpPr>
        <p:spPr>
          <a:xfrm>
            <a:off x="914400" y="610235"/>
            <a:ext cx="10361613" cy="1065213"/>
          </a:xfrm>
          <a:prstGeom prst="rect">
            <a:avLst/>
          </a:prstGeom>
        </p:spPr>
        <p:txBody>
          <a:bodyPr vert="horz" wrap="square" lIns="92160" tIns="46080" rIns="92160" bIns="46080" anchor="ctr" anchorCtr="0"/>
          <a:lst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a:lstStyle>
          <a:p>
            <a:pPr eaLnBrk="1" hangingPunct="1"/>
            <a:r>
              <a:rPr lang="en-US" altLang="en-US" sz="3200" kern="0" smtClean="0"/>
              <a:t>Abstract</a:t>
            </a:r>
            <a:endParaRPr lang="zh-CN" altLang="en-US" sz="3200" kern="0" dirty="0"/>
          </a:p>
        </p:txBody>
      </p:sp>
      <p:sp>
        <p:nvSpPr>
          <p:cNvPr id="8"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b – multiple vendors and numerous users:  There is no supporting information on the amount of interest from potential Task Force participants.  For example, the number of people in the IEEE 802.11 Ambient Power (AMP) TIG/SG that would participate in the project, if approved.</a:t>
            </a:r>
          </a:p>
          <a:p>
            <a:pPr marR="0" lvl="1" algn="l" defTabSz="914400" rtl="0" eaLnBrk="0" fontAlgn="base" latinLnBrk="0" hangingPunct="0">
              <a:lnSpc>
                <a:spcPct val="100000"/>
              </a:lnSpc>
              <a:spcBef>
                <a:spcPct val="20000"/>
              </a:spcBef>
              <a:spcAft>
                <a:spcPct val="0"/>
              </a:spcAft>
              <a:buClrTx/>
              <a:buSzTx/>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The AMP CSD document will be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modified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with supporting information on the amount of interest from potential participants. According to the participation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history during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AMP TIG/SG,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it’s expected</a:t>
            </a:r>
            <a:r>
              <a:rPr kumimoji="0" lang="en-US"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there </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will be around 50 experts participating in the </a:t>
            </a:r>
            <a:r>
              <a:rPr kumimoji="0" lang="en-US"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proposed project</a:t>
            </a: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 if approved.</a:t>
            </a: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CC2</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'AMP Communication tackles addresses ...' to 'AMP Communication addresses ...' or 'AMP Communication tackles...'.</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t>
            </a:r>
            <a:r>
              <a:rPr lang="en-US" altLang="zh-CN" kern="0" dirty="0" smtClean="0">
                <a:solidFill>
                  <a:srgbClr val="00B050"/>
                </a:solidFill>
                <a:sym typeface="+mn-ea"/>
              </a:rPr>
              <a:t>text </a:t>
            </a:r>
            <a:r>
              <a:rPr lang="en-US" altLang="zh-CN" kern="0" noProof="0" dirty="0" smtClean="0">
                <a:ln>
                  <a:noFill/>
                </a:ln>
                <a:solidFill>
                  <a:srgbClr val="00B050"/>
                </a:solidFill>
                <a:effectLst/>
                <a:uLnTx/>
                <a:uFillTx/>
                <a:sym typeface="+mn-ea"/>
              </a:rPr>
              <a:t>will be modified to </a:t>
            </a:r>
            <a:r>
              <a:rPr lang="en-US" altLang="zh-CN" kern="0" noProof="0" dirty="0">
                <a:ln>
                  <a:noFill/>
                </a:ln>
                <a:solidFill>
                  <a:srgbClr val="00B050"/>
                </a:solidFill>
                <a:effectLst/>
                <a:uLnTx/>
                <a:uFillTx/>
                <a:sym typeface="+mn-ea"/>
              </a:rPr>
              <a:t>“AMP Communication tackles...”</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CC3</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to support creation of ...' to '... to support the creation of ...'.</a:t>
            </a: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22</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CC4</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and thus maintenance free ...' to '... and thus maintenance-free ...'</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CC5</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 CAGR of 11.9% from 2022 to 2030 Error! Reference source not found.', need to add missing reference</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sz="2000" kern="0" noProof="0" dirty="0" smtClean="0">
                <a:ln>
                  <a:noFill/>
                </a:ln>
                <a:solidFill>
                  <a:srgbClr val="00B050"/>
                </a:solidFill>
                <a:effectLst/>
                <a:uLnTx/>
                <a:uFillTx/>
                <a:sym typeface="+mn-ea"/>
              </a:rPr>
              <a:t>Accepted </a:t>
            </a:r>
            <a:r>
              <a:rPr lang="en-US" sz="2000" kern="0" noProof="0" dirty="0">
                <a:ln>
                  <a:noFill/>
                </a:ln>
                <a:solidFill>
                  <a:srgbClr val="00B050"/>
                </a:solidFill>
                <a:effectLst/>
                <a:uLnTx/>
                <a:uFillTx/>
                <a:sym typeface="+mn-ea"/>
              </a:rPr>
              <a:t>and the AMP CSD document will </a:t>
            </a:r>
            <a:r>
              <a:rPr lang="en-US" kern="0" dirty="0" smtClean="0">
                <a:solidFill>
                  <a:srgbClr val="00B050"/>
                </a:solidFill>
                <a:sym typeface="+mn-ea"/>
              </a:rPr>
              <a:t>correct</a:t>
            </a:r>
            <a:r>
              <a:rPr lang="en-US" sz="2000" kern="0" noProof="0" dirty="0" smtClean="0">
                <a:ln>
                  <a:noFill/>
                </a:ln>
                <a:solidFill>
                  <a:srgbClr val="00B050"/>
                </a:solidFill>
                <a:effectLst/>
                <a:uLnTx/>
                <a:uFillTx/>
                <a:sym typeface="+mn-ea"/>
              </a:rPr>
              <a:t> </a:t>
            </a:r>
            <a:r>
              <a:rPr lang="en-US" sz="2000" kern="0" noProof="0" dirty="0">
                <a:ln>
                  <a:noFill/>
                </a:ln>
                <a:solidFill>
                  <a:srgbClr val="00B050"/>
                </a:solidFill>
                <a:effectLst/>
                <a:uLnTx/>
                <a:uFillTx/>
                <a:sym typeface="+mn-ea"/>
              </a:rPr>
              <a:t>the </a:t>
            </a:r>
            <a:r>
              <a:rPr lang="en-US" sz="2000" kern="0" noProof="0" dirty="0" smtClean="0">
                <a:ln>
                  <a:noFill/>
                </a:ln>
                <a:solidFill>
                  <a:srgbClr val="00B050"/>
                </a:solidFill>
                <a:effectLst/>
                <a:uLnTx/>
                <a:uFillTx/>
                <a:sym typeface="+mn-ea"/>
              </a:rPr>
              <a:t>missing/incorrect </a:t>
            </a:r>
            <a:r>
              <a:rPr lang="en-US" sz="2000" kern="0" noProof="0" dirty="0">
                <a:ln>
                  <a:noFill/>
                </a:ln>
                <a:solidFill>
                  <a:srgbClr val="00B050"/>
                </a:solidFill>
                <a:effectLst/>
                <a:uLnTx/>
                <a:uFillTx/>
                <a:sym typeface="+mn-ea"/>
              </a:rPr>
              <a:t>reference.</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CC6</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1.2.1 Broad Market Potential:</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invested more than 150-billion-yuan ....' to '... invested more than 150 billion yuan ...'.</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CC7</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1.2.1 Broad Market Potential:</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adding to the expected growth of number of devices ...' to '... adding to the expected growth of the number of devices ...'</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CC8</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1.2.3:  Distinct Identity:</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Typo:  ‘or evern lower’ to ‘or even lower’.</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CC9</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1.2.5 Economic Feasibility:</a:t>
            </a: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Item c:  one location.  Consistency issue    “this amendment.”  change to “this proposed amendment”</a:t>
            </a: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en-US"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CC10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1.2.5 Economic Feasibility</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Item d:  three locations. Consistency issue  “this amendment.”  change to “this proposed amendment”</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altLang="zh-CN" kern="0" noProof="0" dirty="0">
                <a:ln>
                  <a:noFill/>
                </a:ln>
                <a:solidFill>
                  <a:srgbClr val="00B050"/>
                </a:solidFill>
                <a:effectLst/>
                <a:uLnTx/>
                <a:uFillTx/>
                <a:sym typeface="+mn-ea"/>
              </a:rPr>
              <a:t>Accepted and the AMP CSD document will be </a:t>
            </a:r>
            <a:r>
              <a:rPr lang="en-US" altLang="zh-CN" kern="0" dirty="0">
                <a:solidFill>
                  <a:srgbClr val="00B050"/>
                </a:solidFill>
                <a:sym typeface="+mn-ea"/>
              </a:rPr>
              <a:t>modified accordingly</a:t>
            </a: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a:t>
            </a: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General: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GB" altLang="zh-CN" sz="2100" kern="0" dirty="0"/>
              <a:t>CSD describes applications where there is adequate ambient power without wireless power transfer – what are the applications that require this</a:t>
            </a:r>
            <a:r>
              <a:rPr lang="en-US" altLang="zh-CN" sz="2100" kern="0" dirty="0"/>
              <a:t>.</a:t>
            </a:r>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Thanks for the comment. The applications exploiting various</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energy sources other than </a:t>
            </a:r>
            <a:r>
              <a:rPr lang="en-US" altLang="zh-CN" kern="0" noProof="0" dirty="0" smtClean="0">
                <a:solidFill>
                  <a:srgbClr val="00B050"/>
                </a:solidFill>
              </a:rPr>
              <a:t>wireless power transfer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are analyzed in the AMP</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tech report as listed in the reference section of CSD (</a:t>
            </a:r>
            <a:r>
              <a:rPr lang="en-US" altLang="zh-CN" dirty="0" smtClean="0">
                <a:solidFill>
                  <a:srgbClr val="00B050"/>
                </a:solidFill>
              </a:rPr>
              <a:t>11-23-0436-00-0amp-technical-report-on-support-of-amp-iot-devices-in-wlan.docx</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CC12</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1.2.3 </a:t>
            </a:r>
            <a:r>
              <a:rPr lang="en-US" altLang="zh-CN" kern="0" dirty="0"/>
              <a:t>Distinct Identity </a:t>
            </a:r>
            <a:r>
              <a:rPr lang="en-US" altLang="zh-CN" sz="2000" kern="0" noProof="0" dirty="0" smtClean="0">
                <a:ln>
                  <a:noFill/>
                </a:ln>
                <a:effectLst/>
                <a:uLnTx/>
                <a:uFillTx/>
                <a:sym typeface="+mn-ea"/>
              </a:rPr>
              <a:t>:</a:t>
            </a:r>
            <a:endParaRPr lang="en-US" altLang="zh-CN"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smtClean="0">
                <a:ln>
                  <a:noFill/>
                </a:ln>
                <a:effectLst/>
                <a:uLnTx/>
                <a:uFillTx/>
                <a:sym typeface="+mn-ea"/>
              </a:rPr>
              <a:t>“</a:t>
            </a:r>
            <a:r>
              <a:rPr lang="en-US" altLang="zh-CN" sz="2000" kern="0" noProof="0" dirty="0" err="1" smtClean="0">
                <a:ln>
                  <a:noFill/>
                </a:ln>
                <a:effectLst/>
                <a:uLnTx/>
                <a:uFillTx/>
                <a:sym typeface="+mn-ea"/>
              </a:rPr>
              <a:t>evern</a:t>
            </a:r>
            <a:r>
              <a:rPr lang="en-US" altLang="zh-CN" sz="2000" kern="0" noProof="0" dirty="0" smtClean="0">
                <a:ln>
                  <a:noFill/>
                </a:ln>
                <a:effectLst/>
                <a:uLnTx/>
                <a:uFillTx/>
                <a:sym typeface="+mn-ea"/>
              </a:rPr>
              <a:t> lower –typo”</a:t>
            </a:r>
            <a:endParaRPr lang="zh-CN" altLang="en-US" sz="2000" kern="0" noProof="0" dirty="0">
              <a:ln>
                <a:noFill/>
              </a:ln>
              <a:effectLst/>
              <a:uLnTx/>
              <a:uFillTx/>
              <a:sym typeface="+mn-ea"/>
            </a:endParaRPr>
          </a:p>
          <a:p>
            <a:pPr lvl="1">
              <a:defRPr/>
            </a:pPr>
            <a:r>
              <a:rPr lang="en-US" sz="2000" kern="0" noProof="0" dirty="0">
                <a:ln>
                  <a:noFill/>
                </a:ln>
                <a:solidFill>
                  <a:srgbClr val="00B050"/>
                </a:solidFill>
                <a:effectLst/>
                <a:uLnTx/>
                <a:uFillTx/>
                <a:sym typeface="+mn-ea"/>
              </a:rPr>
              <a:t>Resolution: Accepted and the AMP CSD document will be </a:t>
            </a:r>
            <a:r>
              <a:rPr lang="en-US" altLang="zh-CN" kern="0" dirty="0">
                <a:solidFill>
                  <a:srgbClr val="00B050"/>
                </a:solidFill>
                <a:sym typeface="+mn-ea"/>
              </a:rPr>
              <a:t>modified </a:t>
            </a:r>
            <a:r>
              <a:rPr lang="en-US" sz="2000" kern="0" noProof="0" dirty="0" smtClean="0">
                <a:ln>
                  <a:noFill/>
                </a:ln>
                <a:solidFill>
                  <a:srgbClr val="00B050"/>
                </a:solidFill>
                <a:effectLst/>
                <a:uLnTx/>
                <a:uFillTx/>
                <a:sym typeface="+mn-ea"/>
              </a:rPr>
              <a:t>accordingly</a:t>
            </a:r>
            <a:r>
              <a:rPr lang="en-US" sz="2000" kern="0" noProof="0" dirty="0">
                <a:ln>
                  <a:noFill/>
                </a:ln>
                <a:solidFill>
                  <a:srgbClr val="00B050"/>
                </a:solidFill>
                <a:effectLst/>
                <a:uLnTx/>
                <a:uFillTx/>
                <a:sym typeface="+mn-ea"/>
              </a:rPr>
              <a:t>.</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802.15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CC13</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1.2.4b</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Proven technology:</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smtClean="0"/>
              <a:t>This </a:t>
            </a:r>
            <a:r>
              <a:rPr lang="en-US" altLang="zh-CN" sz="2100" kern="0" dirty="0"/>
              <a:t>section comments that 802.11 is a proven radio technology, but it does not describe how the power transfer or energy harvesting is proven – please include some examples</a:t>
            </a:r>
            <a:r>
              <a:rPr lang="en-US" altLang="zh-CN" sz="2100" kern="0" dirty="0" smtClean="0"/>
              <a:t>.</a:t>
            </a:r>
            <a:endParaRPr lang="en-US" altLang="zh-CN" sz="2100" kern="0" dirty="0"/>
          </a:p>
          <a:p>
            <a:pPr lvl="1">
              <a:defRPr/>
            </a:pPr>
            <a:r>
              <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Thanks for the comments. The mentioned examples</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are analyzed in the referred AMP technical </a:t>
            </a:r>
            <a:r>
              <a:rPr lang="en-US" altLang="zh-CN" kern="0" dirty="0">
                <a:solidFill>
                  <a:srgbClr val="00B050"/>
                </a:solidFill>
              </a:rPr>
              <a:t>report (11-23-0436-00-0amp-technical-report-on-support-of-amp-iot-devices-in-wlan.docx</a:t>
            </a:r>
            <a:r>
              <a:rPr lang="en-US" altLang="zh-CN" kern="0" dirty="0" smtClean="0">
                <a:solidFill>
                  <a:srgbClr val="00B050"/>
                </a:solidFill>
              </a:rPr>
              <a:t>). They’re not </a:t>
            </a:r>
            <a:r>
              <a:rPr lang="en-US" altLang="zh-CN" kern="0" dirty="0">
                <a:solidFill>
                  <a:srgbClr val="00B050"/>
                </a:solidFill>
              </a:rPr>
              <a:t>described </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in the CSD due to document length limitation.</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CC14</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000" kern="0" noProof="0" dirty="0" smtClean="0">
                <a:ln>
                  <a:noFill/>
                </a:ln>
                <a:effectLst/>
                <a:uLnTx/>
                <a:uFillTx/>
                <a:sym typeface="+mn-ea"/>
              </a:rPr>
              <a:t>1.2.5 Economic Feasibility:</a:t>
            </a:r>
            <a:endParaRPr lang="en-US" altLang="zh-CN" sz="2000" kern="0" noProof="0" dirty="0">
              <a:ln>
                <a:noFill/>
              </a:ln>
              <a:effectLst/>
              <a:uLnTx/>
              <a:uFillTx/>
              <a:sym typeface="+mn-ea"/>
            </a:endParaRPr>
          </a:p>
          <a:p>
            <a:pPr marL="457200" lvl="1" indent="0">
              <a:buNone/>
              <a:defRPr/>
            </a:pPr>
            <a:r>
              <a:rPr lang="en-US" altLang="zh-CN" sz="2100" kern="0" dirty="0" smtClean="0"/>
              <a:t>Known </a:t>
            </a:r>
            <a:r>
              <a:rPr lang="en-US" altLang="zh-CN" sz="2100" kern="0" dirty="0"/>
              <a:t>cost factors:</a:t>
            </a:r>
            <a:r>
              <a:rPr lang="en-GB" altLang="zh-CN" sz="2100" kern="0" dirty="0"/>
              <a:t> please provide evidence or a reference of how AMP devices are “accepted by the market as having balanced costs</a:t>
            </a:r>
            <a:r>
              <a:rPr lang="en-US" altLang="zh-CN" sz="2100" kern="0" dirty="0">
                <a:sym typeface="+mn-ea"/>
              </a:rPr>
              <a:t>”</a:t>
            </a:r>
            <a:endParaRPr lang="zh-CN" altLang="en-US" sz="2100" kern="0" dirty="0">
              <a:sym typeface="+mn-ea"/>
            </a:endParaRPr>
          </a:p>
          <a:p>
            <a:pPr lvl="1">
              <a:defRPr/>
            </a:pPr>
            <a:r>
              <a:rPr lang="en-US" sz="2000" kern="0" noProof="0" dirty="0">
                <a:ln>
                  <a:noFill/>
                </a:ln>
                <a:solidFill>
                  <a:srgbClr val="00B050"/>
                </a:solidFill>
                <a:effectLst/>
                <a:uLnTx/>
                <a:uFillTx/>
                <a:sym typeface="+mn-ea"/>
              </a:rPr>
              <a:t>Resolution: </a:t>
            </a:r>
            <a:r>
              <a:rPr lang="en-US" sz="2000" kern="0" noProof="0" dirty="0" smtClean="0">
                <a:ln>
                  <a:noFill/>
                </a:ln>
                <a:solidFill>
                  <a:srgbClr val="00B050"/>
                </a:solidFill>
                <a:effectLst/>
                <a:uLnTx/>
                <a:uFillTx/>
                <a:sym typeface="+mn-ea"/>
              </a:rPr>
              <a:t>Thanks for the comments. </a:t>
            </a:r>
            <a:r>
              <a:rPr lang="en-US" altLang="zh-CN" kern="0" dirty="0">
                <a:solidFill>
                  <a:srgbClr val="00B050"/>
                </a:solidFill>
              </a:rPr>
              <a:t>The </a:t>
            </a:r>
            <a:r>
              <a:rPr lang="en-US" altLang="zh-CN" kern="0" dirty="0" smtClean="0">
                <a:solidFill>
                  <a:srgbClr val="00B050"/>
                </a:solidFill>
              </a:rPr>
              <a:t>cost of AMP devices is </a:t>
            </a:r>
            <a:r>
              <a:rPr lang="en-US" altLang="zh-CN" kern="0" dirty="0">
                <a:solidFill>
                  <a:srgbClr val="00B050"/>
                </a:solidFill>
              </a:rPr>
              <a:t>analyzed </a:t>
            </a:r>
            <a:r>
              <a:rPr lang="en-US" altLang="zh-CN" kern="0" dirty="0" smtClean="0">
                <a:solidFill>
                  <a:srgbClr val="00B050"/>
                </a:solidFill>
              </a:rPr>
              <a:t>in the AMP technical report (</a:t>
            </a:r>
            <a:r>
              <a:rPr lang="en-US" altLang="zh-CN" kern="0" dirty="0">
                <a:solidFill>
                  <a:srgbClr val="00B050"/>
                </a:solidFill>
              </a:rPr>
              <a:t>11-23-0436-00-0amp-technical-report-on-support-of-amp-iot-devices-in-wlan.docx</a:t>
            </a:r>
            <a:r>
              <a:rPr lang="en-US" altLang="zh-CN" kern="0" dirty="0" smtClean="0">
                <a:solidFill>
                  <a:srgbClr val="00B050"/>
                </a:solidFill>
              </a:rPr>
              <a:t>) listed in the reference section, based on prototype implementations and comparison with RFID/WLAN </a:t>
            </a:r>
            <a:r>
              <a:rPr lang="en-US" altLang="zh-CN" kern="0" dirty="0" err="1" smtClean="0">
                <a:solidFill>
                  <a:srgbClr val="00B050"/>
                </a:solidFill>
              </a:rPr>
              <a:t>IoT</a:t>
            </a:r>
            <a:r>
              <a:rPr lang="en-US" altLang="zh-CN" kern="0" dirty="0" smtClean="0">
                <a:solidFill>
                  <a:srgbClr val="00B050"/>
                </a:solidFill>
              </a:rPr>
              <a:t> devices. It’s not described in the CSD due to document length limitation.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CC15</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1.2.1</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 Broad Market Potential:</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Broad Sets of Applicability</a:t>
            </a:r>
          </a:p>
          <a:p>
            <a:pPr marL="457200" lvl="1" indent="0">
              <a:buNone/>
              <a:defRPr/>
            </a:pPr>
            <a:r>
              <a:rPr lang="en-US" altLang="zh-CN" sz="2100" kern="0" dirty="0"/>
              <a:t>Change sentence 4 from : “AMP Communication tackles addresses” to “AMP Communication addresses”</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spcAft>
                <a:spcPct val="0"/>
              </a:spcAft>
              <a:buClrTx/>
              <a:buSzTx/>
              <a:defRPr/>
            </a:pPr>
            <a:endParaRPr lang="en-US" altLang="zh-CN" sz="2000" kern="0" noProof="0" dirty="0">
              <a:ln>
                <a:noFill/>
              </a:ln>
              <a:effectLst/>
              <a:uLnTx/>
              <a:uFillTx/>
              <a:sym typeface="+mn-ea"/>
            </a:endParaRPr>
          </a:p>
          <a:p>
            <a:pPr marR="0" lvl="0" algn="l" defTabSz="914400" rtl="0" eaLnBrk="0" fontAlgn="base" latinLnBrk="0" hangingPunct="0">
              <a:lnSpc>
                <a:spcPct val="100000"/>
              </a:lnSpc>
              <a:spcBef>
                <a:spcPct val="20000"/>
              </a:spcBef>
              <a:spcAft>
                <a:spcPct val="0"/>
              </a:spcAft>
              <a:buClrTx/>
              <a:buSzTx/>
              <a:defRPr/>
            </a:pPr>
            <a:r>
              <a:rPr lang="en-US" altLang="zh-CN" kern="0" noProof="0" dirty="0">
                <a:ln>
                  <a:noFill/>
                </a:ln>
                <a:effectLst/>
                <a:uLnTx/>
                <a:uFillTx/>
                <a:sym typeface="+mn-ea"/>
              </a:rPr>
              <a:t>Comments </a:t>
            </a:r>
            <a:r>
              <a:rPr lang="en-US" altLang="zh-CN" kern="0" noProof="0" dirty="0" smtClean="0">
                <a:ln>
                  <a:noFill/>
                </a:ln>
                <a:effectLst/>
                <a:uLnTx/>
                <a:uFillTx/>
                <a:sym typeface="+mn-ea"/>
              </a:rPr>
              <a:t>CC16</a:t>
            </a:r>
            <a:endParaRPr kumimoji="0" lang="en-US" altLang="zh-CN"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b="1" kern="0" noProof="0" dirty="0">
                <a:ln>
                  <a:noFill/>
                </a:ln>
                <a:effectLst/>
                <a:uLnTx/>
                <a:uFillTx/>
                <a:sym typeface="+mn-ea"/>
              </a:rPr>
              <a:t>Comments</a:t>
            </a:r>
            <a:r>
              <a:rPr lang="en-US" altLang="zh-CN" sz="2000" kern="0" noProof="0" dirty="0">
                <a:ln>
                  <a:noFill/>
                </a:ln>
                <a:effectLst/>
                <a:uLnTx/>
                <a:uFillTx/>
                <a:sym typeface="+mn-ea"/>
              </a:rPr>
              <a:t>: </a:t>
            </a:r>
            <a:endPar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kern="0" noProof="0" dirty="0" smtClean="0">
                <a:ln>
                  <a:noFill/>
                </a:ln>
                <a:effectLst/>
                <a:uLnTx/>
                <a:uFillTx/>
                <a:sym typeface="+mn-ea"/>
              </a:rPr>
              <a:t>1.2.3 </a:t>
            </a:r>
            <a:r>
              <a:rPr lang="en-US" altLang="zh-CN" kern="0" dirty="0">
                <a:sym typeface="+mn-ea"/>
              </a:rPr>
              <a:t>Distinct Identity</a:t>
            </a:r>
            <a:r>
              <a:rPr lang="en-US" altLang="zh-CN" sz="2000" kern="0" noProof="0" dirty="0" smtClean="0">
                <a:ln>
                  <a:noFill/>
                </a:ln>
                <a:effectLst/>
                <a:uLnTx/>
                <a:uFillTx/>
                <a:sym typeface="+mn-ea"/>
              </a:rPr>
              <a:t>:</a:t>
            </a:r>
            <a:endParaRPr lang="en-US" altLang="zh-CN" sz="2000" kern="0" noProof="0" dirty="0">
              <a:ln>
                <a:noFill/>
              </a:ln>
              <a:effectLst/>
              <a:uLnTx/>
              <a:uFillTx/>
              <a:sym typeface="+mn-ea"/>
            </a:endParaRPr>
          </a:p>
          <a:p>
            <a:pPr marL="457200" lvl="1" indent="0">
              <a:buNone/>
              <a:defRPr/>
            </a:pPr>
            <a:r>
              <a:rPr altLang="zh-CN" sz="2100" kern="0" dirty="0"/>
              <a:t>Change: ultra-low power device which is only powered with extremely low power density (e.g. radio </a:t>
            </a:r>
          </a:p>
          <a:p>
            <a:pPr marL="457200" lvl="1" indent="0">
              <a:buNone/>
              <a:defRPr/>
            </a:pPr>
            <a:r>
              <a:rPr altLang="zh-CN" sz="2100" kern="0" dirty="0"/>
              <a:t>waves with power density of several uW or evernlower, etc.). </a:t>
            </a:r>
          </a:p>
          <a:p>
            <a:pPr marL="457200" lvl="1" indent="0">
              <a:buNone/>
              <a:defRPr/>
            </a:pPr>
            <a:r>
              <a:rPr altLang="zh-CN" sz="2100" kern="0" dirty="0"/>
              <a:t>to: an ultra-low power device which is only powered with</a:t>
            </a:r>
            <a:r>
              <a:rPr lang="en-US" sz="2100" kern="0" dirty="0"/>
              <a:t> </a:t>
            </a:r>
            <a:r>
              <a:rPr altLang="zh-CN" sz="2100" kern="0" dirty="0"/>
              <a:t>extremely low power density (e.g. radio waves with </a:t>
            </a:r>
          </a:p>
          <a:p>
            <a:pPr marL="457200" lvl="1" indent="0">
              <a:buNone/>
              <a:defRPr/>
            </a:pPr>
            <a:r>
              <a:rPr altLang="zh-CN" sz="2100" kern="0" dirty="0"/>
              <a:t>power density of several uW or even lower, etc.).</a:t>
            </a:r>
            <a:endParaRPr lang="zh-CN" altLang="en-US" sz="2100" kern="0" dirty="0">
              <a:sym typeface="+mn-ea"/>
            </a:endParaRPr>
          </a:p>
          <a:p>
            <a:pPr lvl="1">
              <a:defRPr/>
            </a:pPr>
            <a:r>
              <a:rPr lang="en-US" sz="2000" b="1" kern="0" noProof="0" dirty="0">
                <a:ln>
                  <a:noFill/>
                </a:ln>
                <a:solidFill>
                  <a:srgbClr val="00B050"/>
                </a:solidFill>
                <a:effectLst/>
                <a:uLnTx/>
                <a:uFillTx/>
                <a:sym typeface="+mn-ea"/>
              </a:rPr>
              <a:t>Resolution</a:t>
            </a:r>
            <a:r>
              <a:rPr lang="en-US" sz="2000" kern="0" noProof="0" dirty="0">
                <a:ln>
                  <a:noFill/>
                </a:ln>
                <a:solidFill>
                  <a:srgbClr val="00B050"/>
                </a:solidFill>
                <a:effectLst/>
                <a:uLnTx/>
                <a:uFillTx/>
                <a:sym typeface="+mn-ea"/>
              </a:rPr>
              <a:t>: </a:t>
            </a:r>
            <a:r>
              <a:rPr lang="en-US" altLang="zh-CN" kern="0" noProof="0" dirty="0" smtClean="0">
                <a:ln>
                  <a:noFill/>
                </a:ln>
                <a:solidFill>
                  <a:srgbClr val="00B050"/>
                </a:solidFill>
                <a:effectLst/>
                <a:uLnTx/>
                <a:uFillTx/>
                <a:sym typeface="+mn-ea"/>
              </a:rPr>
              <a:t>Accepted and the AMP CSD document will be modified accordingly</a:t>
            </a:r>
            <a:r>
              <a:rPr lang="en-US" altLang="zh-CN" kern="0" dirty="0" smtClean="0">
                <a:solidFill>
                  <a:srgbClr val="00B050"/>
                </a:solidFill>
              </a:rPr>
              <a:t>. </a:t>
            </a:r>
            <a:endParaRPr kumimoji="0" lang="en-US" sz="2000" b="1"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29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CC17</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1.2.5 Economic Feasibility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 a) Known cost factors.</a:t>
            </a:r>
          </a:p>
          <a:p>
            <a:pPr marL="457200" lvl="1" indent="0">
              <a:buNone/>
              <a:defRPr/>
            </a:pPr>
            <a:r>
              <a:rPr lang="en-US" altLang="zh-CN" sz="2100" kern="0" dirty="0"/>
              <a:t> Change “entends” to “extends”</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AMP CSD document will be modified accordingly</a:t>
            </a:r>
            <a:r>
              <a:rPr kumimoji="0" lang="en-US" altLang="zh-CN" sz="2000" i="0" u="none" strike="noStrike" kern="0" cap="none" spc="0" normalizeH="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2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Scope of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to enable operation of an Ambient Power ...' to '... to enable the operation of an Ambient Power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 Scope of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mechanisms for coexistence ...' to '... mechanisms for the coexistence ...'</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895" algn="l"/>
                <a:tab pos="1369695" algn="l"/>
                <a:tab pos="2055495" algn="l"/>
                <a:tab pos="2741295" algn="l"/>
                <a:tab pos="3427095" algn="l"/>
                <a:tab pos="4112895" algn="l"/>
                <a:tab pos="4798695" algn="l"/>
                <a:tab pos="5484495" algn="l"/>
                <a:tab pos="6170295" algn="l"/>
                <a:tab pos="6856095" algn="l"/>
                <a:tab pos="754189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30</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James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transfer is not ambient power or RF energy harvesting.  I suggest deleting "This project will also provide mechanisms for wireless power transfer to support RF energy harvesting."</a:t>
            </a:r>
          </a:p>
          <a:p>
            <a:pPr marL="457200" lvl="1" indent="0">
              <a:buNone/>
              <a:defRPr/>
            </a:pPr>
            <a:r>
              <a:rPr lang="en-US" altLang="zh-CN" sz="2100" kern="0" dirty="0"/>
              <a:t>If, for some reason, this is included, then the group needs to consider RF exposure limits and IEEE Std C95.1-2019 should be referenced here</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addressed sentence wil be modified to “</a:t>
            </a:r>
            <a:r>
              <a:rPr lang="en-US" altLang="zh-CN" kern="0" dirty="0">
                <a:solidFill>
                  <a:srgbClr val="00B050"/>
                </a:solidFill>
                <a:sym typeface="+mn-ea"/>
              </a:rPr>
              <a:t>This project will also provide mechanisms for wireless power transfer to support RF energy harvesting </a:t>
            </a:r>
            <a:r>
              <a:rPr lang="en-US" altLang="zh-CN" kern="0" dirty="0" smtClean="0">
                <a:solidFill>
                  <a:srgbClr val="00B050"/>
                </a:solidFill>
                <a:sym typeface="+mn-ea"/>
              </a:rPr>
              <a:t>in </a:t>
            </a:r>
            <a:r>
              <a:rPr lang="en-US" altLang="zh-CN" kern="0" dirty="0">
                <a:solidFill>
                  <a:srgbClr val="00B050"/>
                </a:solidFill>
                <a:sym typeface="+mn-ea"/>
              </a:rPr>
              <a:t>compliance with IEEE Std C95.1-2019.</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3260" algn="l"/>
                <a:tab pos="1369060" algn="l"/>
                <a:tab pos="2054860" algn="l"/>
                <a:tab pos="2740660" algn="l"/>
                <a:tab pos="3426460" algn="l"/>
                <a:tab pos="4112260" algn="l"/>
                <a:tab pos="4798060" algn="l"/>
                <a:tab pos="5483860" algn="l"/>
                <a:tab pos="6169660" algn="l"/>
                <a:tab pos="6855460" algn="l"/>
                <a:tab pos="754126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31</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CSD Comments From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James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Gilb</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42975" y="1981200"/>
            <a:ext cx="10306685"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CC19</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kumimoji="0" lang="en-US" altLang="zh-CN"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a:t>
            </a: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smtClean="0">
                <a:ln>
                  <a:noFill/>
                </a:ln>
                <a:effectLst/>
                <a:uLnTx/>
                <a:uFillTx/>
                <a:sym typeface="+mn-ea"/>
              </a:rPr>
              <a:t>1.2.3 </a:t>
            </a:r>
            <a:r>
              <a:rPr lang="en-US" altLang="zh-CN" kern="0" dirty="0">
                <a:sym typeface="+mn-ea"/>
              </a:rPr>
              <a:t>Distinct Identity</a:t>
            </a:r>
            <a:r>
              <a:rPr kumimoji="0" lang="en-US" altLang="zh-CN" sz="2000" i="0" u="none" strike="noStrike" kern="0" cap="none" spc="0" normalizeH="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lvl="1" indent="0">
              <a:buNone/>
              <a:defRPr/>
            </a:pPr>
            <a:r>
              <a:rPr lang="en-US" altLang="zh-CN" sz="2100" kern="0" dirty="0"/>
              <a:t>Wireless power density is not measured in microwatts, but rather microwatts/meter^2.  Also, if there isn't a number associated with the unit, the abbreviation isn't used (which uses the Greek letter mu and not u anyway) and the unit is spelled out instead</a:t>
            </a:r>
            <a:r>
              <a:rPr lang="en-US" altLang="zh-CN" sz="2100" kern="0" dirty="0" smtClean="0"/>
              <a:t>.</a:t>
            </a:r>
            <a:endParaRPr lang="en-US" altLang="zh-CN" sz="2100" kern="0" dirty="0"/>
          </a:p>
          <a:p>
            <a:pPr lvl="1">
              <a:defRPr/>
            </a:pPr>
            <a:r>
              <a:rPr kumimoji="0" lang="en-US" altLang="zh-CN" sz="2000" b="1"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Accepted and the addressed sentence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will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be modified to </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a:t>
            </a:r>
            <a:r>
              <a:rPr lang="en-US" altLang="zh-CN" i="1" dirty="0">
                <a:solidFill>
                  <a:srgbClr val="00B050"/>
                </a:solidFill>
              </a:rPr>
              <a:t>which </a:t>
            </a:r>
            <a:r>
              <a:rPr lang="en-US" altLang="zh-CN" i="1" dirty="0" smtClean="0">
                <a:solidFill>
                  <a:srgbClr val="00B050"/>
                </a:solidFill>
              </a:rPr>
              <a:t>operates with extremely low ambient power (e.g., radio </a:t>
            </a:r>
            <a:r>
              <a:rPr lang="en-US" altLang="zh-CN" i="1" dirty="0">
                <a:solidFill>
                  <a:srgbClr val="00B050"/>
                </a:solidFill>
              </a:rPr>
              <a:t>waves with </a:t>
            </a:r>
            <a:r>
              <a:rPr lang="en-US" altLang="zh-CN" i="1" dirty="0" smtClean="0">
                <a:solidFill>
                  <a:srgbClr val="00B050"/>
                </a:solidFill>
              </a:rPr>
              <a:t>harvested power of </a:t>
            </a:r>
            <a:r>
              <a:rPr lang="en-GB" altLang="zh-CN" i="1" dirty="0">
                <a:solidFill>
                  <a:srgbClr val="00B050"/>
                </a:solidFill>
              </a:rPr>
              <a:t>10 </a:t>
            </a:r>
            <a:r>
              <a:rPr lang="en-GB" altLang="zh-CN" i="1" dirty="0" err="1">
                <a:solidFill>
                  <a:srgbClr val="00B050"/>
                </a:solidFill>
              </a:rPr>
              <a:t>μW</a:t>
            </a:r>
            <a:r>
              <a:rPr lang="en-US" altLang="zh-CN" i="1" dirty="0">
                <a:solidFill>
                  <a:srgbClr val="00B050"/>
                </a:solidFill>
              </a:rPr>
              <a:t> or even </a:t>
            </a:r>
            <a:r>
              <a:rPr lang="en-US" altLang="zh-CN" i="1" dirty="0" smtClean="0">
                <a:solidFill>
                  <a:srgbClr val="00B050"/>
                </a:solidFill>
              </a:rPr>
              <a:t>lower, </a:t>
            </a:r>
            <a:r>
              <a:rPr lang="en-US" altLang="zh-CN" i="1" dirty="0">
                <a:solidFill>
                  <a:srgbClr val="00B050"/>
                </a:solidFill>
              </a:rPr>
              <a:t>etc.)</a:t>
            </a:r>
            <a:r>
              <a:rPr kumimoji="0" lang="en-US" altLang="zh-CN" sz="2000" i="0" u="none" strike="noStrike" kern="0" cap="none" spc="0" normalizeH="0" baseline="0" noProof="0" dirty="0" smtClean="0">
                <a:ln>
                  <a:noFill/>
                </a:ln>
                <a:solidFill>
                  <a:srgbClr val="00B050"/>
                </a:solidFill>
                <a:effectLst/>
                <a:uLnTx/>
                <a:uFillTx/>
                <a:latin typeface="+mn-lt"/>
                <a:ea typeface="MS PGothic" panose="020B0600070205080204" pitchFamily="34" charset="-128"/>
                <a:cs typeface="MS PGothic" panose="020B0600070205080204" pitchFamily="34" charset="-128"/>
              </a:rPr>
              <a:t>” </a:t>
            </a:r>
            <a:endParaRPr kumimoji="0" lang="en-US" altLang="zh-CN"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endParaRPr>
          </a:p>
          <a:p>
            <a:pPr marL="0" marR="0" lvl="0" indent="0" algn="l" defTabSz="914400" rtl="0" eaLnBrk="0" fontAlgn="base" latinLnBrk="0" hangingPunct="0">
              <a:lnSpc>
                <a:spcPct val="100000"/>
              </a:lnSpc>
              <a:spcBef>
                <a:spcPct val="20000"/>
              </a:spcBef>
              <a:spcAft>
                <a:spcPct val="0"/>
              </a:spcAft>
              <a:buClrTx/>
              <a:buSzTx/>
              <a:buNone/>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normAutofit fontScale="90000"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PC3</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due to requirements to maintenance-free ...' to '... due to requirements to be maintenance-free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t>
            </a:r>
            <a:r>
              <a:rPr lang="en-US" kern="0" noProof="0" dirty="0" smtClean="0">
                <a:ln>
                  <a:noFill/>
                </a:ln>
                <a:solidFill>
                  <a:srgbClr val="00B050"/>
                </a:solidFill>
                <a:effectLst/>
                <a:uLnTx/>
                <a:uFillTx/>
                <a:sym typeface="+mn-ea"/>
              </a:rPr>
              <a:t>text will be modified to </a:t>
            </a:r>
            <a:r>
              <a:rPr lang="en-US" kern="0" noProof="0" dirty="0">
                <a:ln>
                  <a:noFill/>
                </a:ln>
                <a:solidFill>
                  <a:srgbClr val="00B050"/>
                </a:solidFill>
                <a:effectLst/>
                <a:uLnTx/>
                <a:uFillTx/>
                <a:sym typeface="+mn-ea"/>
              </a:rPr>
              <a:t>“... due to requirements for maintenance-free operation</a:t>
            </a:r>
            <a:r>
              <a:rPr lang="en-US" kern="0" noProof="0" dirty="0" smtClean="0">
                <a:ln>
                  <a:noFill/>
                </a:ln>
                <a:solidFill>
                  <a:srgbClr val="00B050"/>
                </a:solidFill>
                <a:effectLst/>
                <a:uLnTx/>
                <a:uFillTx/>
                <a:sym typeface="+mn-ea"/>
              </a:rPr>
              <a:t>”</a:t>
            </a:r>
            <a:r>
              <a:rPr lang="zh-CN" altLang="en-US" kern="0" noProof="0" dirty="0" smtClean="0">
                <a:ln>
                  <a:noFill/>
                </a:ln>
                <a:solidFill>
                  <a:srgbClr val="00B050"/>
                </a:solidFill>
                <a:effectLst/>
                <a:uLnTx/>
                <a:uFillTx/>
                <a:sym typeface="+mn-ea"/>
              </a:rPr>
              <a:t>， </a:t>
            </a:r>
            <a:r>
              <a:rPr lang="en-US" altLang="zh-CN" kern="0" noProof="0" dirty="0" smtClean="0">
                <a:ln>
                  <a:noFill/>
                </a:ln>
                <a:solidFill>
                  <a:srgbClr val="00B050"/>
                </a:solidFill>
                <a:effectLst/>
                <a:uLnTx/>
                <a:uFillTx/>
                <a:sym typeface="+mn-ea"/>
              </a:rPr>
              <a:t>similar as resolution to </a:t>
            </a:r>
            <a:r>
              <a:rPr lang="en-US" altLang="zh-CN" kern="0" noProof="0" dirty="0" err="1" smtClean="0">
                <a:ln>
                  <a:noFill/>
                </a:ln>
                <a:solidFill>
                  <a:srgbClr val="00B050"/>
                </a:solidFill>
                <a:effectLst/>
                <a:uLnTx/>
                <a:uFillTx/>
                <a:sym typeface="+mn-ea"/>
              </a:rPr>
              <a:t>NesCom</a:t>
            </a:r>
            <a:r>
              <a:rPr lang="en-US" altLang="zh-CN" kern="0" noProof="0" dirty="0" smtClean="0">
                <a:ln>
                  <a:noFill/>
                </a:ln>
                <a:solidFill>
                  <a:srgbClr val="00B050"/>
                </a:solidFill>
                <a:effectLst/>
                <a:uLnTx/>
                <a:uFillTx/>
                <a:sym typeface="+mn-ea"/>
              </a:rPr>
              <a:t> comment PC13</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PC4</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5.5 Need for the Project:</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user experience in a negative way.' to '... user experience negatively.'</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5</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PC5</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5.5 Need for the Project:</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huge amount of IoT devices ...' to '... huge number of IoT devices ...'</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PC6</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5.6  Stakeholders of the Standard:</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“Stakeholders also include component providers; consumer electronic, mobile device and IoT device vendors; IoT network operators; and manufacturers and users of semiconductor devices.”</a:t>
            </a:r>
            <a:endPar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lvl="1">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t>
            </a:r>
            <a:r>
              <a:rPr lang="en-US" kern="0" noProof="0" dirty="0" smtClean="0">
                <a:ln>
                  <a:noFill/>
                </a:ln>
                <a:solidFill>
                  <a:srgbClr val="00B050"/>
                </a:solidFill>
                <a:effectLst/>
                <a:uLnTx/>
                <a:uFillTx/>
                <a:sym typeface="+mn-ea"/>
              </a:rPr>
              <a:t>sentence will be change to “</a:t>
            </a:r>
            <a:r>
              <a:rPr lang="zh-CN" altLang="en-US" kern="0" dirty="0">
                <a:solidFill>
                  <a:srgbClr val="00B050"/>
                </a:solidFill>
                <a:sym typeface="+mn-ea"/>
              </a:rPr>
              <a:t>Stakeholders also include component </a:t>
            </a:r>
            <a:r>
              <a:rPr lang="zh-CN" altLang="en-US" kern="0" dirty="0" smtClean="0">
                <a:solidFill>
                  <a:srgbClr val="00B050"/>
                </a:solidFill>
                <a:sym typeface="+mn-ea"/>
              </a:rPr>
              <a:t>providers</a:t>
            </a:r>
            <a:r>
              <a:rPr lang="en-US" altLang="zh-CN" kern="0" dirty="0" smtClean="0">
                <a:solidFill>
                  <a:srgbClr val="00B050"/>
                </a:solidFill>
                <a:sym typeface="+mn-ea"/>
              </a:rPr>
              <a:t>,</a:t>
            </a:r>
            <a:r>
              <a:rPr lang="zh-CN" altLang="en-US" kern="0" dirty="0" smtClean="0">
                <a:solidFill>
                  <a:srgbClr val="00B050"/>
                </a:solidFill>
                <a:sym typeface="+mn-ea"/>
              </a:rPr>
              <a:t> </a:t>
            </a:r>
            <a:r>
              <a:rPr lang="zh-CN" altLang="en-US" kern="0" dirty="0">
                <a:solidFill>
                  <a:srgbClr val="00B050"/>
                </a:solidFill>
                <a:sym typeface="+mn-ea"/>
              </a:rPr>
              <a:t>consumer electronic, mobile device and IoT device </a:t>
            </a:r>
            <a:r>
              <a:rPr lang="zh-CN" altLang="en-US" kern="0" dirty="0" smtClean="0">
                <a:solidFill>
                  <a:srgbClr val="00B050"/>
                </a:solidFill>
                <a:sym typeface="+mn-ea"/>
              </a:rPr>
              <a:t>vendors</a:t>
            </a:r>
            <a:r>
              <a:rPr lang="en-US" altLang="zh-CN" kern="0" dirty="0" smtClean="0">
                <a:solidFill>
                  <a:srgbClr val="00B050"/>
                </a:solidFill>
                <a:sym typeface="+mn-ea"/>
              </a:rPr>
              <a:t>,</a:t>
            </a:r>
            <a:r>
              <a:rPr lang="zh-CN" altLang="en-US" kern="0" dirty="0" smtClean="0">
                <a:solidFill>
                  <a:srgbClr val="00B050"/>
                </a:solidFill>
                <a:sym typeface="+mn-ea"/>
              </a:rPr>
              <a:t> </a:t>
            </a:r>
            <a:r>
              <a:rPr lang="zh-CN" altLang="en-US" kern="0" dirty="0">
                <a:solidFill>
                  <a:srgbClr val="00B050"/>
                </a:solidFill>
                <a:sym typeface="+mn-ea"/>
              </a:rPr>
              <a:t>IoT network </a:t>
            </a:r>
            <a:r>
              <a:rPr lang="zh-CN" altLang="en-US" kern="0" dirty="0" smtClean="0">
                <a:solidFill>
                  <a:srgbClr val="00B050"/>
                </a:solidFill>
                <a:sym typeface="+mn-ea"/>
              </a:rPr>
              <a:t>operators</a:t>
            </a:r>
            <a:r>
              <a:rPr lang="en-US" altLang="zh-CN" kern="0" dirty="0" smtClean="0">
                <a:solidFill>
                  <a:srgbClr val="00B050"/>
                </a:solidFill>
                <a:sym typeface="+mn-ea"/>
              </a:rPr>
              <a:t>,</a:t>
            </a:r>
            <a:r>
              <a:rPr lang="zh-CN" altLang="en-US" kern="0" dirty="0" smtClean="0">
                <a:solidFill>
                  <a:srgbClr val="00B050"/>
                </a:solidFill>
                <a:sym typeface="+mn-ea"/>
              </a:rPr>
              <a:t> </a:t>
            </a:r>
            <a:r>
              <a:rPr lang="zh-CN" altLang="en-US" kern="0" dirty="0">
                <a:solidFill>
                  <a:srgbClr val="00B050"/>
                </a:solidFill>
                <a:sym typeface="+mn-ea"/>
              </a:rPr>
              <a:t>and manufacturers and users of semiconductor devices.</a:t>
            </a:r>
            <a:r>
              <a:rPr lang="en-US" kern="0" noProof="0" dirty="0" smtClean="0">
                <a:ln>
                  <a:noFill/>
                </a:ln>
                <a:solidFill>
                  <a:srgbClr val="00B050"/>
                </a:solidFill>
                <a:effectLst/>
                <a:uLnTx/>
                <a:uFillTx/>
                <a:sym typeface="+mn-ea"/>
              </a:rPr>
              <a:t>”</a:t>
            </a:r>
            <a:endParaRPr kumimoji="0" lang="zh-CN" alt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6</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PC7</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communication in sub-1 GHz band' to '... communication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t>
            </a:r>
            <a:r>
              <a:rPr lang="en-US" kern="0" noProof="0" dirty="0">
                <a:ln>
                  <a:noFill/>
                </a:ln>
                <a:solidFill>
                  <a:srgbClr val="00B050"/>
                </a:solidFill>
                <a:effectLst/>
                <a:uLnTx/>
                <a:uFillTx/>
                <a:sym typeface="+mn-ea"/>
              </a:rPr>
              <a:t>Accepted and the AMP PAR document </a:t>
            </a:r>
            <a:r>
              <a:rPr lang="en-US" kern="0" noProof="0" dirty="0" smtClean="0">
                <a:ln>
                  <a:noFill/>
                </a:ln>
                <a:solidFill>
                  <a:srgbClr val="00B050"/>
                </a:solidFill>
                <a:effectLst/>
                <a:uLnTx/>
                <a:uFillTx/>
                <a:sym typeface="+mn-ea"/>
              </a:rPr>
              <a:t>will be modified accordingly</a:t>
            </a:r>
            <a:endParaRPr kumimoji="0" lang="en-US" sz="2000" i="0" u="none" strike="noStrike" kern="0" cap="none" spc="0" normalizeH="0" baseline="0" noProof="0" dirty="0">
              <a:ln>
                <a:noFill/>
              </a:ln>
              <a:solidFill>
                <a:srgbClr val="00B050"/>
              </a:solidFill>
              <a:effectLst/>
              <a:uLnTx/>
              <a:uFillTx/>
            </a:endParaRP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PC8</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kern="0" noProof="0" dirty="0">
                <a:ln>
                  <a:noFill/>
                </a:ln>
                <a:effectLst/>
                <a:uLnTx/>
                <a:uFillTx/>
                <a:sym typeface="+mn-ea"/>
              </a:rPr>
              <a:t>8.1 Additional Explanatory Notes:</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Readability suggestion: '... communication in 2.4 GHz band' to '... communication in the 2.4 GHz band'</a:t>
            </a:r>
          </a:p>
          <a:p>
            <a:pPr marR="0" lvl="1" algn="l" defTabSz="914400" rtl="0" eaLnBrk="0" fontAlgn="base" latinLnBrk="0" hangingPunct="0">
              <a:lnSpc>
                <a:spcPct val="100000"/>
              </a:lnSpc>
              <a:spcBef>
                <a:spcPct val="20000"/>
              </a:spcBef>
              <a:spcAft>
                <a:spcPct val="0"/>
              </a:spcAft>
              <a:buClrTx/>
              <a:buSzTx/>
              <a:defRPr/>
            </a:pPr>
            <a:r>
              <a:rPr lang="en-US" sz="2000" kern="0" noProof="0" dirty="0">
                <a:ln>
                  <a:noFill/>
                </a:ln>
                <a:solidFill>
                  <a:srgbClr val="00B050"/>
                </a:solidFill>
                <a:effectLst/>
                <a:uLnTx/>
                <a:uFillTx/>
                <a:sym typeface="+mn-ea"/>
              </a:rPr>
              <a:t>Resolution: </a:t>
            </a:r>
            <a:r>
              <a:rPr lang="en-US" kern="0" noProof="0" dirty="0">
                <a:ln>
                  <a:noFill/>
                </a:ln>
                <a:solidFill>
                  <a:srgbClr val="00B050"/>
                </a:solidFill>
                <a:effectLst/>
                <a:uLnTx/>
                <a:uFillTx/>
                <a:sym typeface="+mn-ea"/>
              </a:rPr>
              <a:t>Accepted and the AMP PAR document will be </a:t>
            </a:r>
            <a:r>
              <a:rPr lang="en-US" kern="0" noProof="0" dirty="0" smtClean="0">
                <a:ln>
                  <a:noFill/>
                </a:ln>
                <a:solidFill>
                  <a:srgbClr val="00B050"/>
                </a:solidFill>
                <a:effectLst/>
                <a:uLnTx/>
                <a:uFillTx/>
                <a:sym typeface="+mn-ea"/>
              </a:rPr>
              <a:t>modified </a:t>
            </a:r>
            <a:r>
              <a:rPr lang="en-US" kern="0" noProof="0" dirty="0">
                <a:ln>
                  <a:noFill/>
                </a:ln>
                <a:solidFill>
                  <a:srgbClr val="00B050"/>
                </a:solidFill>
                <a:effectLst/>
                <a:uLnTx/>
                <a:uFillTx/>
                <a:sym typeface="+mn-ea"/>
              </a:rPr>
              <a:t>accordingly</a:t>
            </a:r>
            <a:endParaRPr kumimoji="0" lang="zh-CN" altLang="en-US" sz="2000" i="0" u="none" strike="noStrike" kern="0" cap="none" spc="0" normalizeH="0" baseline="0" noProof="0" dirty="0">
              <a:ln>
                <a:noFill/>
              </a:ln>
              <a:solidFill>
                <a:srgbClr val="00B050"/>
              </a:solidFill>
              <a:effectLst/>
              <a:uLnTx/>
              <a:uFillTx/>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7</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 802.3 WG</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348480"/>
          </a:xfrm>
          <a:prstGeom prst="rect">
            <a:avLst/>
          </a:prstGeom>
        </p:spPr>
        <p:txBody>
          <a:bodyPr>
            <a:norm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PC9</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8.1 Additional Explanatory Notes:</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Readability suggestion: '... wireless power transfer in sub-1 GHz band' to '... wireless power transfer in the sub-1 GHz band'</a:t>
            </a:r>
          </a:p>
          <a:p>
            <a:pPr marR="0" lvl="1" algn="l" defTabSz="914400" rtl="0" eaLnBrk="0" fontAlgn="base" latinLnBrk="0" hangingPunct="0">
              <a:lnSpc>
                <a:spcPct val="100000"/>
              </a:lnSpc>
              <a:spcBef>
                <a:spcPct val="20000"/>
              </a:spcBef>
              <a:spcAft>
                <a:spcPct val="0"/>
              </a:spcAft>
              <a:buClrTx/>
              <a:buSzTx/>
              <a:defRPr/>
            </a:pPr>
            <a:r>
              <a:rPr kumimoji="0" lang="en-US" sz="2000" i="0" u="none" strike="noStrike" kern="0" cap="none" spc="0" normalizeH="0" baseline="0" noProof="0" dirty="0">
                <a:ln>
                  <a:noFill/>
                </a:ln>
                <a:solidFill>
                  <a:srgbClr val="00B050"/>
                </a:solidFill>
                <a:effectLst/>
                <a:uLnTx/>
                <a:uFillTx/>
                <a:latin typeface="+mn-lt"/>
                <a:ea typeface="MS PGothic" panose="020B0600070205080204" pitchFamily="34" charset="-128"/>
                <a:cs typeface="MS PGothic" panose="020B0600070205080204" pitchFamily="34" charset="-128"/>
              </a:rPr>
              <a:t>Resolution: Accepted and the AMP PAR document will be updated accordingly</a:t>
            </a:r>
          </a:p>
          <a:p>
            <a:pPr marR="0" lvl="1" algn="l" defTabSz="914400" rtl="0" eaLnBrk="0" fontAlgn="base" latinLnBrk="0" hangingPunct="0">
              <a:lnSpc>
                <a:spcPct val="100000"/>
              </a:lnSpc>
              <a:spcBef>
                <a:spcPct val="20000"/>
              </a:spcBef>
              <a:spcAft>
                <a:spcPct val="0"/>
              </a:spcAft>
              <a:buClrTx/>
              <a:buSzTx/>
              <a:defRPr/>
            </a:pPr>
            <a:endParaRPr kumimoji="0" 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165" algn="l"/>
                <a:tab pos="1370965" algn="l"/>
                <a:tab pos="2056765" algn="l"/>
                <a:tab pos="2742565" algn="l"/>
                <a:tab pos="3428365" algn="l"/>
                <a:tab pos="4114165" algn="l"/>
                <a:tab pos="4799965" algn="l"/>
                <a:tab pos="5485765" algn="l"/>
                <a:tab pos="6171565" algn="l"/>
                <a:tab pos="6857365" algn="l"/>
                <a:tab pos="7543165"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8</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0070"/>
            <a:ext cx="9753600" cy="4658995"/>
          </a:xfrm>
          <a:prstGeom prst="rect">
            <a:avLst/>
          </a:prstGeom>
        </p:spPr>
        <p:txBody>
          <a:bodyPr>
            <a:normAutofit fontScale="775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R="0" lvl="0" algn="l" defTabSz="914400" rtl="0" eaLnBrk="0" fontAlgn="base" latinLnBrk="0" hangingPunct="0">
              <a:lnSpc>
                <a:spcPct val="100000"/>
              </a:lnSpc>
              <a:spcBef>
                <a:spcPct val="20000"/>
              </a:spcBef>
              <a:spcAft>
                <a:spcPct val="0"/>
              </a:spcAft>
              <a:buClrTx/>
              <a:buSzTx/>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PC10</a:t>
            </a:r>
          </a:p>
          <a:p>
            <a:pPr marR="0" lvl="1" algn="l" defTabSz="914400" rtl="0" eaLnBrk="0" fontAlgn="base" latinLnBrk="0" hangingPunct="0">
              <a:lnSpc>
                <a:spcPct val="100000"/>
              </a:lnSpc>
              <a:spcBef>
                <a:spcPct val="20000"/>
              </a:spcBef>
              <a:spcAft>
                <a:spcPct val="0"/>
              </a:spcAft>
              <a:buClrTx/>
              <a:buSzTx/>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Comments: </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5.2b and 8.1:</a:t>
            </a:r>
          </a:p>
          <a:p>
            <a:pPr marL="457200" marR="0" lvl="1" indent="0" algn="l" defTabSz="914400" rtl="0" eaLnBrk="0" fontAlgn="base" latinLnBrk="0" hangingPunct="0">
              <a:lnSpc>
                <a:spcPct val="100000"/>
              </a:lnSpc>
              <a:spcBef>
                <a:spcPct val="20000"/>
              </a:spcBef>
              <a:spcAft>
                <a:spcPct val="0"/>
              </a:spcAft>
              <a:buClrTx/>
              <a:buSzTx/>
              <a:buNone/>
              <a:defRPr/>
            </a:pPr>
            <a:r>
              <a:rPr kumimoji="0" lang="zh-CN" alt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The first paragraph in 8.1 seems a part of the scope definition, i.e., belonging to 5.2.b. Suggest moving it to 5.2.b."</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PC11</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 May I suggest using "This amendment defines ...", instead of "... shall define ..."?"</a:t>
            </a:r>
          </a:p>
          <a:p>
            <a:pPr marR="0" lvl="0" algn="l" defTabSz="914400" rtl="0" eaLnBrk="0" fontAlgn="base" latinLnBrk="0" hangingPunct="0">
              <a:lnSpc>
                <a:spcPct val="100000"/>
              </a:lnSpc>
              <a:spcBef>
                <a:spcPct val="20000"/>
              </a:spcBef>
              <a:buClrTx/>
              <a:buSzTx/>
              <a:buFontTx/>
              <a:defRPr/>
            </a:pPr>
            <a:r>
              <a:rPr lang="en-US" altLang="zh-CN" sz="2400" b="1" kern="0" noProof="0" dirty="0">
                <a:ln>
                  <a:noFill/>
                </a:ln>
                <a:effectLst/>
                <a:uLnTx/>
                <a:uFillTx/>
                <a:sym typeface="+mn-ea"/>
              </a:rPr>
              <a:t>Comments PC12</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r>
              <a:rPr lang="en-US" altLang="zh-CN" sz="2000" kern="0" noProof="0" dirty="0">
                <a:ln>
                  <a:noFill/>
                </a:ln>
                <a:effectLst/>
                <a:uLnTx/>
                <a:uFillTx/>
                <a:sym typeface="+mn-ea"/>
              </a:rPr>
              <a:t>Comments: </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5.2b:</a:t>
            </a:r>
            <a:endParaRPr kumimoji="0" lang="en-US" altLang="zh-CN"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You are kindly asked to consider rephrasing the last sentence of 5.2 as follows:</a:t>
            </a:r>
          </a:p>
          <a:p>
            <a:pPr marL="457200" marR="0" lvl="1" indent="0" algn="l" defTabSz="914400" rtl="0" eaLnBrk="0" fontAlgn="base" latinLnBrk="0" hangingPunct="0">
              <a:lnSpc>
                <a:spcPct val="100000"/>
              </a:lnSpc>
              <a:spcBef>
                <a:spcPct val="20000"/>
              </a:spcBef>
              <a:spcAft>
                <a:spcPct val="0"/>
              </a:spcAft>
              <a:buClrTx/>
              <a:buSzTx/>
              <a:buNone/>
              <a:defRPr/>
            </a:pPr>
            <a:r>
              <a:rPr lang="en-US" altLang="zh-CN" sz="2000" kern="0" noProof="0" dirty="0">
                <a:ln>
                  <a:noFill/>
                </a:ln>
                <a:effectLst/>
                <a:uLnTx/>
                <a:uFillTx/>
                <a:sym typeface="+mn-ea"/>
              </a:rPr>
              <a:t>‘</a:t>
            </a:r>
            <a:r>
              <a:rPr lang="zh-CN" altLang="en-US" sz="2000" kern="0" noProof="0" dirty="0">
                <a:ln>
                  <a:noFill/>
                </a:ln>
                <a:effectLst/>
                <a:uLnTx/>
                <a:uFillTx/>
                <a:sym typeface="+mn-ea"/>
              </a:rPr>
              <a:t>This amendment defines mechanisms for </a:t>
            </a:r>
            <a:r>
              <a:rPr lang="zh-CN" altLang="en-US" sz="1800" kern="0" noProof="0" dirty="0">
                <a:ln>
                  <a:noFill/>
                </a:ln>
                <a:effectLst/>
                <a:uLnTx/>
                <a:uFillTx/>
                <a:sym typeface="+mn-ea"/>
              </a:rPr>
              <a:t>coexistence</a:t>
            </a:r>
            <a:r>
              <a:rPr lang="zh-CN" altLang="en-US" sz="2000" kern="0" noProof="0" dirty="0">
                <a:ln>
                  <a:noFill/>
                </a:ln>
                <a:effectLst/>
                <a:uLnTx/>
                <a:uFillTx/>
                <a:sym typeface="+mn-ea"/>
              </a:rPr>
              <a:t> of an AMP STA and deployed STAs compliant with IEEE Std 802.11™-2020 that operate in the same radio frequency band as the AMP STA.</a:t>
            </a:r>
            <a:r>
              <a:rPr lang="en-US" altLang="zh-CN" sz="2000" kern="0" noProof="0" dirty="0">
                <a:ln>
                  <a:noFill/>
                </a:ln>
                <a:effectLst/>
                <a:uLnTx/>
                <a:uFillTx/>
                <a:sym typeface="+mn-ea"/>
              </a:rPr>
              <a:t>’</a:t>
            </a:r>
            <a:endParaRPr lang="zh-CN" altLang="en-US" sz="2000" kern="0" noProof="0" dirty="0">
              <a:ln>
                <a:noFill/>
              </a:ln>
              <a:effectLst/>
              <a:uLnTx/>
              <a:uFillTx/>
              <a:sym typeface="+mn-ea"/>
            </a:endParaRPr>
          </a:p>
          <a:p>
            <a:pPr marL="457200" marR="0" lvl="1" indent="0" algn="l" defTabSz="914400" rtl="0" eaLnBrk="0" fontAlgn="base" latinLnBrk="0" hangingPunct="0">
              <a:lnSpc>
                <a:spcPct val="100000"/>
              </a:lnSpc>
              <a:spcBef>
                <a:spcPct val="20000"/>
              </a:spcBef>
              <a:spcAft>
                <a:spcPct val="0"/>
              </a:spcAft>
              <a:buClrTx/>
              <a:buSzTx/>
              <a:buNone/>
              <a:defRPr/>
            </a:pPr>
            <a:r>
              <a:rPr lang="zh-CN" altLang="en-US" sz="2000" kern="0" noProof="0" dirty="0">
                <a:ln>
                  <a:noFill/>
                </a:ln>
                <a:effectLst/>
                <a:uLnTx/>
                <a:uFillTx/>
                <a:sym typeface="+mn-ea"/>
              </a:rPr>
              <a:t>Reason: A "shall" statement provides an instruction. However, 12.2.3 of &lt;https://mentor.ieee.org/myproject/Public/mytools/draft/styleman.pdf&gt; states that "The scope of the standard shall explain in statements of fact what is covered in the standard and, if necessary, what is not covered in the standard […]." Hence, a standard's/amendment's scope describes what is and not what shall be."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页脚占位符 2"/>
          <p:cNvSpPr>
            <a:spLocks noGrp="1"/>
          </p:cNvSpPr>
          <p:nvPr>
            <p:ph type="ftr" idx="11"/>
          </p:nvPr>
        </p:nvSpPr>
        <p:spPr/>
        <p:txBody>
          <a:bodyPr/>
          <a:lstStyle/>
          <a:p>
            <a:pPr eaLnBrk="0" hangingPunct="0">
              <a:defRPr/>
            </a:pPr>
            <a:r>
              <a:rPr lang="en-US" smtClean="0"/>
              <a:t>Bo Sun (Sanechips)</a:t>
            </a:r>
            <a:endParaRPr lang="en-US" dirty="0"/>
          </a:p>
        </p:txBody>
      </p:sp>
      <p:sp>
        <p:nvSpPr>
          <p:cNvPr id="4" name="灯片编号占位符 3"/>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4530" algn="l"/>
                <a:tab pos="1370330" algn="l"/>
                <a:tab pos="2056130" algn="l"/>
                <a:tab pos="2741930" algn="l"/>
                <a:tab pos="3427730" algn="l"/>
                <a:tab pos="4113530" algn="l"/>
                <a:tab pos="4799330" algn="l"/>
                <a:tab pos="5485130" algn="l"/>
                <a:tab pos="6170930" algn="l"/>
                <a:tab pos="6856730" algn="l"/>
                <a:tab pos="754253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9</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PAR Comments From IEEE-SA NesCom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928689" y="1981200"/>
            <a:ext cx="10461624" cy="4348480"/>
          </a:xfrm>
          <a:prstGeom prst="rect">
            <a:avLst/>
          </a:prstGeom>
        </p:spPr>
        <p:txBody>
          <a:bodyPr>
            <a:noAutofit/>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marR="0" lvl="0" indent="0" algn="l" defTabSz="914400" rtl="0" eaLnBrk="0" fontAlgn="base" latinLnBrk="0" hangingPunct="0">
              <a:lnSpc>
                <a:spcPct val="100000"/>
              </a:lnSpc>
              <a:spcBef>
                <a:spcPct val="20000"/>
              </a:spcBef>
              <a:spcAft>
                <a:spcPct val="0"/>
              </a:spcAft>
              <a:buClrTx/>
              <a:buSzTx/>
              <a:buNone/>
              <a:defRPr/>
            </a:pPr>
            <a:r>
              <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Dorothy has suggested resolutions to PC10 - PC12:</a:t>
            </a:r>
          </a:p>
          <a:p>
            <a:pPr marL="0" marR="0" lvl="0" indent="0" algn="l" defTabSz="914400" rtl="0" eaLnBrk="0" fontAlgn="base" latinLnBrk="0" hangingPunct="0">
              <a:lnSpc>
                <a:spcPct val="100000"/>
              </a:lnSpc>
              <a:spcBef>
                <a:spcPct val="20000"/>
              </a:spcBef>
              <a:spcAft>
                <a:spcPct val="0"/>
              </a:spcAft>
              <a:buClrTx/>
              <a:buSzTx/>
              <a:buNone/>
              <a:defRPr/>
            </a:pPr>
            <a:endParaRPr kumimoji="0" lang="en-US" sz="20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Modify the text in 5.2.b to be as follows, and remove the related text in 8.1.</a:t>
            </a: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modifications to both the IEEE 802.11 Medium Access Control layer (MAC) and Physical Layers (PHY) to enable operation of an Ambient Power communication (AMP) station (STA) that is powered using energy harvesting.</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Operation in sub-1 Gigahertz (GHz) and 2.4 GHz is defined. Specifically, at least one mode of data communication in sub-1 GHz band is defined and at least one mode of data communication in 2.4 GHz band with the AMP communication access category (AC) being set to AC_BK (background) is defined.</a:t>
            </a:r>
          </a:p>
          <a:p>
            <a:pPr marL="457200" marR="0" lvl="1" indent="0" algn="l" defTabSz="914400" rtl="0" eaLnBrk="0" fontAlgn="base" latinLnBrk="0" hangingPunct="0">
              <a:lnSpc>
                <a:spcPct val="100000"/>
              </a:lnSpc>
              <a:spcBef>
                <a:spcPct val="20000"/>
              </a:spcBef>
              <a:spcAft>
                <a:spcPct val="0"/>
              </a:spcAft>
              <a:buClrTx/>
              <a:buSzTx/>
              <a:buNone/>
              <a:defRPr/>
            </a:pPr>
            <a:endPar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457200" marR="0" lvl="1" indent="0" algn="l" defTabSz="914400" rtl="0" eaLnBrk="0" fontAlgn="base" latinLnBrk="0" hangingPunct="0">
              <a:lnSpc>
                <a:spcPct val="100000"/>
              </a:lnSpc>
              <a:spcBef>
                <a:spcPct val="20000"/>
              </a:spcBef>
              <a:spcAft>
                <a:spcPct val="0"/>
              </a:spcAft>
              <a:buClrTx/>
              <a:buSzTx/>
              <a:buNone/>
              <a:defRPr/>
            </a:pPr>
            <a:r>
              <a:rPr kumimoji="0" lang="en-US" sz="180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This amendment defines mechanisms for coexistence of an AMP STA and deployed STAs compliant with IEEE Std 802.11™-2020 that operate in the same radio frequency band as the AMP STA. "</a:t>
            </a:r>
          </a:p>
          <a:p>
            <a:pPr marR="0" lvl="1" algn="l" defTabSz="914400" rtl="0" eaLnBrk="0" fontAlgn="base" latinLnBrk="0" hangingPunct="0">
              <a:lnSpc>
                <a:spcPct val="100000"/>
              </a:lnSpc>
              <a:spcBef>
                <a:spcPct val="20000"/>
              </a:spcBef>
              <a:spcAft>
                <a:spcPct val="0"/>
              </a:spcAft>
              <a:buClrTx/>
              <a:buSzTx/>
              <a:defRPr/>
            </a:pPr>
            <a:endParaRPr kumimoji="0" 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R="0" lvl="1" algn="l" defTabSz="914400" rtl="0" eaLnBrk="0" fontAlgn="base" latinLnBrk="0" hangingPunct="0">
              <a:lnSpc>
                <a:spcPct val="100000"/>
              </a:lnSpc>
              <a:spcBef>
                <a:spcPct val="20000"/>
              </a:spcBef>
              <a:spcAft>
                <a:spcPct val="0"/>
              </a:spcAft>
              <a:buClrTx/>
              <a:buSzTx/>
              <a:defRPr/>
            </a:pPr>
            <a:endParaRPr kumimoji="0" lang="zh-CN" altLang="en-US" sz="1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7" name="日期占位符 3"/>
          <p:cNvSpPr>
            <a:spLocks noGrp="1"/>
          </p:cNvSpPr>
          <p:nvPr>
            <p:ph type="dt" idx="10"/>
          </p:nvPr>
        </p:nvSpPr>
        <p:spPr>
          <a:xfrm>
            <a:off x="928688" y="333375"/>
            <a:ext cx="2500313" cy="273050"/>
          </a:xfrm>
        </p:spPr>
        <p:txBody>
          <a:bodyPr/>
          <a:lstStyle/>
          <a:p>
            <a:pPr eaLnBrk="0" hangingPunct="0">
              <a:defRPr/>
            </a:pPr>
            <a:r>
              <a:rPr lang="en-US" dirty="0" smtClean="0"/>
              <a:t>Mar 2024</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580</TotalTime>
  <Words>3979</Words>
  <Application>Microsoft Office PowerPoint</Application>
  <PresentationFormat>宽屏</PresentationFormat>
  <Paragraphs>412</Paragraphs>
  <Slides>31</Slides>
  <Notes>0</Notes>
  <HiddenSlides>0</HiddenSlides>
  <MMClips>0</MMClips>
  <ScaleCrop>false</ScaleCrop>
  <HeadingPairs>
    <vt:vector size="8" baseType="variant">
      <vt:variant>
        <vt:lpstr>已用的字体</vt:lpstr>
      </vt:variant>
      <vt:variant>
        <vt:i4>4</vt:i4>
      </vt:variant>
      <vt:variant>
        <vt:lpstr>主题</vt:lpstr>
      </vt:variant>
      <vt:variant>
        <vt:i4>1</vt:i4>
      </vt:variant>
      <vt:variant>
        <vt:lpstr>嵌入 OLE 服务器</vt:lpstr>
      </vt:variant>
      <vt:variant>
        <vt:i4>1</vt:i4>
      </vt:variant>
      <vt:variant>
        <vt:lpstr>幻灯片标题</vt:lpstr>
      </vt:variant>
      <vt:variant>
        <vt:i4>31</vt:i4>
      </vt:variant>
    </vt:vector>
  </HeadingPairs>
  <TitlesOfParts>
    <vt:vector size="37" baseType="lpstr">
      <vt:lpstr>Arial Unicode MS</vt:lpstr>
      <vt:lpstr>MS Gothic</vt:lpstr>
      <vt:lpstr>MS PGothic</vt:lpstr>
      <vt:lpstr>Times New Roman</vt:lpstr>
      <vt:lpstr>802-11-Submission-16-9</vt:lpstr>
      <vt:lpstr>Document</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Mr. Bo Sun</Manager>
  <Company>Sanechips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AMP SG Meeting Agenda</dc:title>
  <dc:subject>IEEE 802.11 AMP SG Meeting Agenda</dc:subject>
  <dc:creator>Mr. Bo Sun</dc:creator>
  <cp:keywords>Sep 2023</cp:keywords>
  <cp:lastModifiedBy>Bo</cp:lastModifiedBy>
  <cp:revision>213</cp:revision>
  <cp:lastPrinted>2014-11-04T15:04:00Z</cp:lastPrinted>
  <dcterms:created xsi:type="dcterms:W3CDTF">2007-04-17T18:10:00Z</dcterms:created>
  <dcterms:modified xsi:type="dcterms:W3CDTF">2024-03-13T14:55:55Z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2052-11.8.2.12085</vt:lpwstr>
  </property>
  <property fmtid="{D5CDD505-2E9C-101B-9397-08002B2CF9AE}" pid="28" name="ICV">
    <vt:lpwstr>A207783170EC4B4F8CA8848B60A9212A</vt:lpwstr>
  </property>
</Properties>
</file>