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1263" r:id="rId2"/>
    <p:sldId id="1266" r:id="rId3"/>
    <p:sldId id="1267" r:id="rId4"/>
    <p:sldId id="1310" r:id="rId5"/>
    <p:sldId id="1311" r:id="rId6"/>
    <p:sldId id="1312" r:id="rId7"/>
    <p:sldId id="1313" r:id="rId8"/>
    <p:sldId id="1320" r:id="rId9"/>
    <p:sldId id="1321" r:id="rId10"/>
    <p:sldId id="1323" r:id="rId11"/>
    <p:sldId id="1322" r:id="rId12"/>
    <p:sldId id="1324" r:id="rId13"/>
    <p:sldId id="1325" r:id="rId14"/>
    <p:sldId id="1326" r:id="rId15"/>
    <p:sldId id="1327" r:id="rId16"/>
    <p:sldId id="1314" r:id="rId17"/>
    <p:sldId id="1315" r:id="rId18"/>
    <p:sldId id="1316" r:id="rId19"/>
    <p:sldId id="1317" r:id="rId20"/>
    <p:sldId id="1318" r:id="rId21"/>
    <p:sldId id="1319" r:id="rId22"/>
    <p:sldId id="1328" r:id="rId23"/>
    <p:sldId id="1329"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212-03-0amp-ieee-802-11-amp-sg-proposed-csd.docx" TargetMode="External"/><Relationship Id="rId2" Type="http://schemas.openxmlformats.org/officeDocument/2006/relationships/hyperlink" Target="https://mentor.ieee.org/802.11/dcn/23/11-23-1006-05-0amp-ieee-802-11-amp-sg-proposed-par.docx"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5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828842"/>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resolutions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to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PC10 -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Operation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Gigahertz (GHz) and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is defined. Specifically, at 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a:t>
            </a:r>
            <a:r>
              <a:rPr kumimoji="0" lang="en-US" sz="18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with the AMP communication access category (AC) being set to AC_BK (background)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 and at least one mode of wireless power transfer in the sub-1 GHz band is defined to support RF energy harvesting.</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467918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7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solidFill>
                  <a:srgbClr val="00B050"/>
                </a:solidFill>
                <a:effectLst/>
                <a:uLnTx/>
                <a:uFillTx/>
                <a:sym typeface="+mn-ea"/>
              </a:rPr>
              <a:t>Resolution (Dorothy suggested): Accepted </a:t>
            </a:r>
            <a:r>
              <a:rPr lang="en-US" kern="0" noProof="0" dirty="0">
                <a:ln>
                  <a:noFill/>
                </a:ln>
                <a:solidFill>
                  <a:srgbClr val="00B050"/>
                </a:solidFill>
                <a:effectLst/>
                <a:uLnTx/>
                <a:uFillTx/>
                <a:sym typeface="+mn-ea"/>
              </a:rPr>
              <a:t>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altLang="zh-CN" sz="2000" i="0" u="none" strike="noStrike" kern="0" cap="none" spc="0" normalizeH="0" baseline="0" noProof="0" dirty="0">
              <a:ln>
                <a:noFill/>
              </a:ln>
              <a:solidFill>
                <a:srgbClr val="00B050"/>
              </a:solidFill>
              <a:effectLst/>
              <a:uLnTx/>
              <a:uFillTx/>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2.1 </a:t>
            </a:r>
            <a:r>
              <a:rPr lang="en-US" altLang="zh-CN" kern="0" dirty="0" smtClean="0"/>
              <a:t>Title</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There is not a definition of Ambient Power Communication –it appears that this project might include power transfer, so the title is </a:t>
            </a:r>
            <a:r>
              <a:rPr lang="en-GB" altLang="zh-CN" kern="0" dirty="0"/>
              <a:t>misleading</a:t>
            </a:r>
            <a:r>
              <a:rPr lang="zh-CN" altLang="en-US" kern="0" dirty="0"/>
              <a:t>.</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Resolution: Thanks</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for the comment. The title “Ambient Power Communication” is the shorter name for what has been described in the scope of project. It highlights the fundamental character of the proposed amendment is to enable ambient </a:t>
            </a:r>
            <a:r>
              <a:rPr lang="en-US" kern="0" dirty="0" smtClean="0">
                <a:solidFill>
                  <a:srgbClr val="FF0000"/>
                </a:solidFill>
              </a:rPr>
              <a:t>power-enabled devices </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communication in the 802.11 scope.</a:t>
            </a:r>
            <a:endParaRPr kumimoji="0" lang="en-US"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talks about “energy harvesting”, then in 8.1 “power transfer” is mentioned. </a:t>
            </a:r>
            <a:r>
              <a:rPr lang="en-GB" altLang="zh-CN" kern="0" dirty="0"/>
              <a:t>If power transfer is part of the project, then it should be included in the </a:t>
            </a:r>
            <a:r>
              <a:rPr lang="en-GB" altLang="zh-CN" kern="0" dirty="0" smtClean="0"/>
              <a:t>scope</a:t>
            </a:r>
            <a:endParaRPr lang="zh-CN" altLang="en-US" sz="2000" kern="0" noProof="0" dirty="0" smtClean="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effectLst/>
                <a:uLnTx/>
                <a:uFillTx/>
                <a:sym typeface="+mn-ea"/>
              </a:rPr>
              <a:t>Resolution: </a:t>
            </a:r>
            <a:r>
              <a:rPr lang="en-US" kern="0" noProof="0" dirty="0" smtClean="0">
                <a:ln>
                  <a:noFill/>
                </a:ln>
                <a:effectLst/>
                <a:uLnTx/>
                <a:uFillTx/>
                <a:sym typeface="+mn-ea"/>
              </a:rPr>
              <a:t>Accepted and the AMP PAR document will be modified accordingly</a:t>
            </a: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2209489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44"/>
            <a:ext cx="9753600" cy="4648078"/>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smtClean="0">
                <a:sym typeface="+mn-ea"/>
              </a:rPr>
              <a:t>5.2.b </a:t>
            </a:r>
            <a:r>
              <a:rPr lang="en-US" altLang="zh-CN" kern="0" dirty="0">
                <a:sym typeface="+mn-ea"/>
              </a:rPr>
              <a:t>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mentions coexistence with 802.11-2020:  will it be interoperable with 802.11-2020</a:t>
            </a:r>
            <a:r>
              <a:rPr lang="en-GB" altLang="zh-CN" kern="0" dirty="0" smtClean="0"/>
              <a:t>?</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Resolution: Thanks for the question. </a:t>
            </a:r>
            <a:r>
              <a:rPr lang="en-US" kern="0" dirty="0" smtClean="0">
                <a:solidFill>
                  <a:srgbClr val="FF0000"/>
                </a:solidFill>
              </a:rPr>
              <a:t>T</a:t>
            </a:r>
            <a:r>
              <a:rPr kumimoji="0" lang="en-US"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he answer is interoperability with 802.11-2020</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is not the target of the proposed amendment therefore it is not specified in the PAR. </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How will the project ensure coexistence with other 802 standards operating in the bands, e.g. 802.15.4 and 802.15.6.  This is particularly concerning as we understand that power transfer using a downlink is under consideration (doc 11-24-0163), despite not being included in the scope of the project. </a:t>
            </a:r>
            <a:r>
              <a:rPr lang="en-GB" altLang="zh-CN" sz="2100" kern="0" dirty="0"/>
              <a:t>How will coexistence with the 100s of millions of 802.15.4 devices using sub 1GHz, as well as sub 1 GHz (802.11ah) be managed</a:t>
            </a:r>
            <a:r>
              <a:rPr lang="en-GB" altLang="zh-CN" sz="2100" kern="0" dirty="0" smtClean="0"/>
              <a:t>?</a:t>
            </a:r>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solidFill>
                  <a:srgbClr val="FF0000"/>
                </a:solidFill>
                <a:effectLst/>
                <a:uLnTx/>
                <a:uFillTx/>
                <a:sym typeface="+mn-ea"/>
              </a:rPr>
              <a:t>Resolution: </a:t>
            </a:r>
            <a:r>
              <a:rPr lang="en-US" kern="0" dirty="0" smtClean="0">
                <a:solidFill>
                  <a:srgbClr val="FF0000"/>
                </a:solidFill>
                <a:sym typeface="+mn-ea"/>
              </a:rPr>
              <a:t>Thanks for the question. The proposed amendment will respect and be compliant with current spectrum regulation by-default to provision fundamental coexistence with other wireless technologies working on the interested spectrum bands. And the group will continue to consider the improvement of coexistence during the amendment development, if approved.</a:t>
            </a: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917553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199"/>
            <a:ext cx="9753600" cy="4494213"/>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We suggest adding: This amendment shall defines mechanisms for coexistence for an AMP device and deployed devices compliant with IEEE </a:t>
            </a:r>
            <a:r>
              <a:rPr lang="en-GB" altLang="zh-CN" kern="0" dirty="0" err="1"/>
              <a:t>Std</a:t>
            </a:r>
            <a:r>
              <a:rPr lang="en-GB" altLang="zh-CN" kern="0" dirty="0"/>
              <a:t> 802.15.4TM that operate in the same radio frequency band as the AMP </a:t>
            </a:r>
            <a:r>
              <a:rPr lang="en-GB" altLang="zh-CN" kern="0" dirty="0"/>
              <a:t>device</a:t>
            </a:r>
            <a:endParaRPr lang="zh-CN" altLang="en-US" kern="0" dirty="0"/>
          </a:p>
          <a:p>
            <a:pPr lvl="1">
              <a:defRPr/>
            </a:pPr>
            <a:r>
              <a:rPr kumimoji="0" lang="en-US"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Resolution: Thanks for the comments.</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The proposed amendment will be in the scope of IEEE 802.11 architecture and </a:t>
            </a:r>
            <a:r>
              <a:rPr lang="en-US" altLang="zh-CN" kern="0" dirty="0" smtClean="0">
                <a:solidFill>
                  <a:srgbClr val="FF0000"/>
                </a:solidFill>
              </a:rPr>
              <a:t>being </a:t>
            </a:r>
            <a:r>
              <a:rPr lang="en-US" altLang="zh-CN" kern="0" dirty="0">
                <a:solidFill>
                  <a:srgbClr val="FF0000"/>
                </a:solidFill>
              </a:rPr>
              <a:t>compliant with IEEE </a:t>
            </a:r>
            <a:r>
              <a:rPr lang="en-US" altLang="zh-CN" kern="0" dirty="0" err="1">
                <a:solidFill>
                  <a:srgbClr val="FF0000"/>
                </a:solidFill>
              </a:rPr>
              <a:t>Std</a:t>
            </a:r>
            <a:r>
              <a:rPr lang="en-US" altLang="zh-CN" kern="0" dirty="0">
                <a:solidFill>
                  <a:srgbClr val="FF0000"/>
                </a:solidFill>
              </a:rPr>
              <a:t> 802.15.4TM is not the purpose of the proposed </a:t>
            </a:r>
            <a:r>
              <a:rPr lang="en-US" altLang="zh-CN" kern="0" dirty="0" smtClean="0">
                <a:solidFill>
                  <a:srgbClr val="FF0000"/>
                </a:solidFill>
              </a:rPr>
              <a:t>amendment. But we </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welcome 802.15 experts to join the amendment development.</a:t>
            </a:r>
            <a:endParaRPr kumimoji="0" lang="en-US"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Currently there is no indication of range / distance for power transfer – please specify</a:t>
            </a:r>
            <a:endParaRPr lang="zh-CN" altLang="en-US" kern="0" dirty="0">
              <a:sym typeface="+mn-ea"/>
            </a:endParaRPr>
          </a:p>
          <a:p>
            <a:pPr lvl="1">
              <a:defRPr/>
            </a:pPr>
            <a:r>
              <a:rPr lang="en-US" sz="2000" kern="0" noProof="0" dirty="0" smtClean="0">
                <a:ln>
                  <a:noFill/>
                </a:ln>
                <a:solidFill>
                  <a:srgbClr val="FF0000"/>
                </a:solidFill>
                <a:effectLst/>
                <a:uLnTx/>
                <a:uFillTx/>
                <a:sym typeface="+mn-ea"/>
              </a:rPr>
              <a:t>Resolution: Thanks </a:t>
            </a:r>
            <a:r>
              <a:rPr lang="en-US" sz="2000" kern="0" noProof="0" dirty="0" err="1" smtClean="0">
                <a:ln>
                  <a:noFill/>
                </a:ln>
                <a:solidFill>
                  <a:srgbClr val="FF0000"/>
                </a:solidFill>
                <a:effectLst/>
                <a:uLnTx/>
                <a:uFillTx/>
                <a:sym typeface="+mn-ea"/>
              </a:rPr>
              <a:t>fo</a:t>
            </a:r>
            <a:r>
              <a:rPr lang="en-US" kern="0" dirty="0" smtClean="0">
                <a:solidFill>
                  <a:srgbClr val="FF0000"/>
                </a:solidFill>
                <a:sym typeface="+mn-ea"/>
              </a:rPr>
              <a:t>r the comment. The range/distance for power transfer is analyzed in the tech </a:t>
            </a:r>
            <a:r>
              <a:rPr lang="en-US" kern="0" dirty="0">
                <a:solidFill>
                  <a:srgbClr val="FF0000"/>
                </a:solidFill>
                <a:sym typeface="+mn-ea"/>
              </a:rPr>
              <a:t>report (https://mentor.ieee.org/802.11/dcn/23/11-23-2203-01-0amp-updated-technical-report-on-support-of-amp-iot-devices-in-wlan.docx) </a:t>
            </a:r>
            <a:r>
              <a:rPr lang="en-US" kern="0" dirty="0" smtClean="0">
                <a:solidFill>
                  <a:srgbClr val="FF0000"/>
                </a:solidFill>
                <a:sym typeface="+mn-ea"/>
              </a:rPr>
              <a:t>and is subject to various applications/use scenarios. Therefore it is not specified in the PAR.</a:t>
            </a: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683086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Also note regulatory constraints including safety (i.e. human body)</a:t>
            </a:r>
            <a:endParaRPr lang="zh-CN" altLang="en-US" kern="0" dirty="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Resolution: Thanks for the comments and reminding.</a:t>
            </a:r>
            <a:r>
              <a:rPr kumimoji="0" lang="en-US"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The proposed amendment will be compliant with current applicable regulation policy/requirements by-default, including safety (i.e. human body) like other proposed amendments. Therefore it’s not specifically listed in the PAR.</a:t>
            </a:r>
            <a:endParaRPr kumimoji="0" lang="en-US"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0">
              <a:defRPr/>
            </a:pPr>
            <a:r>
              <a:rPr lang="en-US" altLang="zh-CN" kern="0" dirty="0">
                <a:sym typeface="+mn-ea"/>
              </a:rPr>
              <a:t>Comments </a:t>
            </a:r>
            <a:r>
              <a:rPr lang="en-US" altLang="zh-CN" kern="0" dirty="0" smtClean="0">
                <a:sym typeface="+mn-ea"/>
              </a:rPr>
              <a:t>PC21</a:t>
            </a:r>
            <a:endParaRPr lang="en-US" altLang="zh-CN" kern="0" dirty="0"/>
          </a:p>
          <a:p>
            <a:pPr lvl="1">
              <a:defRPr/>
            </a:pPr>
            <a:r>
              <a:rPr lang="en-US" altLang="zh-CN" kern="0" dirty="0">
                <a:sym typeface="+mn-ea"/>
              </a:rPr>
              <a:t>Comments: </a:t>
            </a:r>
            <a:endParaRPr lang="en-US" altLang="zh-CN" kern="0" dirty="0"/>
          </a:p>
          <a:p>
            <a:pPr marL="457200" lvl="1" indent="0">
              <a:buNone/>
              <a:defRPr/>
            </a:pPr>
            <a:r>
              <a:rPr lang="en-US" altLang="zh-CN" kern="0" dirty="0" smtClean="0">
                <a:sym typeface="+mn-ea"/>
              </a:rPr>
              <a:t>8.1 :</a:t>
            </a:r>
            <a:endParaRPr lang="en-US" altLang="zh-CN" kern="0" dirty="0"/>
          </a:p>
          <a:p>
            <a:pPr marL="457200" lvl="1" indent="0">
              <a:buNone/>
              <a:defRPr/>
            </a:pPr>
            <a:r>
              <a:rPr lang="en-GB" altLang="zh-CN" kern="0" dirty="0" smtClean="0"/>
              <a:t>First mention of power transfer; should include this in the scope.</a:t>
            </a:r>
            <a:endParaRPr lang="zh-CN" altLang="en-US" kern="0" dirty="0">
              <a:sym typeface="+mn-ea"/>
            </a:endParaRPr>
          </a:p>
          <a:p>
            <a:pPr lvl="1">
              <a:defRPr/>
            </a:pPr>
            <a:r>
              <a:rPr lang="en-US" altLang="zh-CN" kern="0" dirty="0">
                <a:sym typeface="+mn-ea"/>
              </a:rPr>
              <a:t>Resolution: </a:t>
            </a:r>
            <a:r>
              <a:rPr lang="en-US" altLang="zh-CN" kern="0" dirty="0" smtClean="0">
                <a:sym typeface="+mn-ea"/>
              </a:rPr>
              <a:t>Accepted and the AMP PAR document will be modified accordingly.</a:t>
            </a:r>
            <a:endParaRPr lang="zh-CN" altLang="en-US" sz="2400" kern="0" dirty="0"/>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2491140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Accepted. The AMP CSD document will be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modified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with supporting information on the amount of interest from potential participants. According to the participation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history during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AMP TIG/SG,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it’s expected</a:t>
            </a:r>
            <a:r>
              <a:rPr kumimoji="0" lang="en-US"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there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will be around 50 experts participating in the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project</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if approved.</a:t>
            </a: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t>
            </a:r>
            <a:r>
              <a:rPr lang="en-US" altLang="zh-CN" kern="0" dirty="0" smtClean="0">
                <a:sym typeface="+mn-ea"/>
              </a:rPr>
              <a:t>text </a:t>
            </a:r>
            <a:r>
              <a:rPr lang="en-US" altLang="zh-CN" kern="0" noProof="0" dirty="0" smtClean="0">
                <a:ln>
                  <a:noFill/>
                </a:ln>
                <a:effectLst/>
                <a:uLnTx/>
                <a:uFillTx/>
                <a:sym typeface="+mn-ea"/>
              </a:rPr>
              <a:t>will be modified to </a:t>
            </a:r>
            <a:r>
              <a:rPr lang="en-US" altLang="zh-CN" kern="0" noProof="0" dirty="0">
                <a:ln>
                  <a:noFill/>
                </a:ln>
                <a:effectLst/>
                <a:uLnTx/>
                <a:uFillTx/>
                <a:sym typeface="+mn-ea"/>
              </a:rPr>
              <a:t>“AMP Communication tackles...”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smtClean="0">
                <a:ln>
                  <a:noFill/>
                </a:ln>
                <a:effectLst/>
                <a:uLnTx/>
                <a:uFillTx/>
                <a:sym typeface="+mn-ea"/>
              </a:rPr>
              <a:t>Accepted </a:t>
            </a:r>
            <a:r>
              <a:rPr lang="en-US" sz="2000" kern="0" noProof="0" dirty="0">
                <a:ln>
                  <a:noFill/>
                </a:ln>
                <a:effectLst/>
                <a:uLnTx/>
                <a:uFillTx/>
                <a:sym typeface="+mn-ea"/>
              </a:rPr>
              <a:t>and the AMP CSD document will </a:t>
            </a:r>
            <a:r>
              <a:rPr lang="en-US" kern="0" dirty="0" smtClean="0">
                <a:sym typeface="+mn-ea"/>
              </a:rPr>
              <a:t>correct</a:t>
            </a:r>
            <a:r>
              <a:rPr lang="en-US" sz="2000" kern="0" noProof="0" dirty="0" smtClean="0">
                <a:ln>
                  <a:noFill/>
                </a:ln>
                <a:effectLst/>
                <a:uLnTx/>
                <a:uFillTx/>
                <a:sym typeface="+mn-ea"/>
              </a:rPr>
              <a:t> </a:t>
            </a:r>
            <a:r>
              <a:rPr lang="en-US" sz="2000" kern="0" noProof="0" dirty="0">
                <a:ln>
                  <a:noFill/>
                </a:ln>
                <a:effectLst/>
                <a:uLnTx/>
                <a:uFillTx/>
                <a:sym typeface="+mn-ea"/>
              </a:rPr>
              <a:t>the </a:t>
            </a:r>
            <a:r>
              <a:rPr lang="en-US" sz="2000" kern="0" noProof="0" dirty="0" smtClean="0">
                <a:ln>
                  <a:noFill/>
                </a:ln>
                <a:effectLst/>
                <a:uLnTx/>
                <a:uFillTx/>
                <a:sym typeface="+mn-ea"/>
              </a:rPr>
              <a:t>missing/incorrect </a:t>
            </a:r>
            <a:r>
              <a:rPr lang="en-US" sz="2000" kern="0" noProof="0" dirty="0">
                <a:ln>
                  <a:noFill/>
                </a:ln>
                <a:effectLst/>
                <a:uLnTx/>
                <a:uFillTx/>
                <a:sym typeface="+mn-ea"/>
              </a:rPr>
              <a:t>reference.</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802.3 WG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a:t>
            </a:r>
            <a:r>
              <a:rPr kumimoji="0" lang="en-US" altLang="en-US"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NesCom</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8 PAR comments and 4 CSD comments from 802.15 WG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Resolutions are proposed for group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discussion</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Resolutions marked in green has been reviewed in the group</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ction="ppaction://hlinkfile"/>
              </a:rPr>
              <a:t>https://mentor.ieee.org/802.11/dcn/23/11-23-1212-03-0amp-ieee-802-11-amp-sg-proposed-csd.docx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General: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CSD describes applications where there is adequate ambient power without wireless power transfer – what are the applications that require </a:t>
            </a:r>
            <a:r>
              <a:rPr lang="en-GB" altLang="zh-CN" sz="2100" kern="0" dirty="0"/>
              <a:t>this</a:t>
            </a:r>
            <a:r>
              <a:rPr lang="en-US" altLang="zh-CN" sz="2100" kern="0" dirty="0"/>
              <a:t>.</a:t>
            </a:r>
            <a:endParaRPr lang="en-US" altLang="zh-CN" sz="2100" kern="0" dirty="0"/>
          </a:p>
          <a:p>
            <a:pPr lvl="1">
              <a:defRPr/>
            </a:pPr>
            <a:r>
              <a:rPr kumimoji="0" lang="en-US" altLang="zh-CN"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Thanks for the comment. The applications exploiting various</a:t>
            </a:r>
            <a:r>
              <a:rPr kumimoji="0" lang="en-US" altLang="zh-CN"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energy sources other than </a:t>
            </a:r>
            <a:r>
              <a:rPr lang="en-US" altLang="zh-CN" kern="0" noProof="0" dirty="0" smtClean="0">
                <a:solidFill>
                  <a:srgbClr val="FF0000"/>
                </a:solidFill>
              </a:rPr>
              <a:t>wireless power transfer </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are analyzed in the AMP</a:t>
            </a:r>
            <a:r>
              <a:rPr kumimoji="0" lang="en-US" altLang="zh-CN"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tech report as listed in the reference section of CSD (</a:t>
            </a:r>
            <a:r>
              <a:rPr lang="en-US" altLang="zh-CN" dirty="0" smtClean="0">
                <a:solidFill>
                  <a:srgbClr val="FF0000"/>
                </a:solidFill>
              </a:rPr>
              <a:t>11-23-0436-00-0amp-technical-report-on-support-of-amp-iot-devices-in-wlan.docx</a:t>
            </a:r>
            <a:r>
              <a:rPr kumimoji="0" lang="en-US" altLang="zh-CN"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CC12</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1.2.3 </a:t>
            </a:r>
            <a:r>
              <a:rPr lang="en-US" altLang="zh-CN" kern="0" dirty="0"/>
              <a:t>Distinct Identity </a:t>
            </a:r>
            <a:r>
              <a:rPr lang="en-US" altLang="zh-CN" sz="2000" kern="0" noProof="0" dirty="0" smtClean="0">
                <a:ln>
                  <a:noFill/>
                </a:ln>
                <a:effectLst/>
                <a:uLnTx/>
                <a:uFillTx/>
                <a:sym typeface="+mn-ea"/>
              </a:rPr>
              <a:t>:</a:t>
            </a:r>
            <a:endParaRPr lang="en-US" altLang="zh-CN"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smtClean="0">
                <a:ln>
                  <a:noFill/>
                </a:ln>
                <a:effectLst/>
                <a:uLnTx/>
                <a:uFillTx/>
                <a:sym typeface="+mn-ea"/>
              </a:rPr>
              <a:t>“</a:t>
            </a:r>
            <a:r>
              <a:rPr lang="en-US" altLang="zh-CN" sz="2000" kern="0" noProof="0" dirty="0" err="1" smtClean="0">
                <a:ln>
                  <a:noFill/>
                </a:ln>
                <a:effectLst/>
                <a:uLnTx/>
                <a:uFillTx/>
                <a:sym typeface="+mn-ea"/>
              </a:rPr>
              <a:t>evern</a:t>
            </a:r>
            <a:r>
              <a:rPr lang="en-US" altLang="zh-CN" sz="2000" kern="0" noProof="0" dirty="0" smtClean="0">
                <a:ln>
                  <a:noFill/>
                </a:ln>
                <a:effectLst/>
                <a:uLnTx/>
                <a:uFillTx/>
                <a:sym typeface="+mn-ea"/>
              </a:rPr>
              <a:t> lower –typo”</a:t>
            </a:r>
            <a:endParaRPr lang="zh-CN" altLang="en-US" sz="2000" kern="0" noProof="0" dirty="0">
              <a:ln>
                <a:noFill/>
              </a:ln>
              <a:effectLst/>
              <a:uLnTx/>
              <a:uFillTx/>
              <a:sym typeface="+mn-ea"/>
            </a:endParaRP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4249948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1.2.4b</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Proven technology: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smtClean="0"/>
              <a:t>This </a:t>
            </a:r>
            <a:r>
              <a:rPr lang="en-US" altLang="zh-CN" sz="2100" kern="0" dirty="0"/>
              <a:t>section comments that 802.11 is a proven radio technology, but it does not describe how the power transfer or energy harvesting is proven – please include some examples</a:t>
            </a:r>
            <a:r>
              <a:rPr lang="en-US" altLang="zh-CN" sz="2100" kern="0" dirty="0" smtClean="0"/>
              <a:t>.</a:t>
            </a:r>
            <a:endParaRPr lang="en-US" altLang="zh-CN" sz="2100" kern="0" dirty="0"/>
          </a:p>
          <a:p>
            <a:pPr lvl="1">
              <a:defRPr/>
            </a:pPr>
            <a:r>
              <a:rPr kumimoji="0" lang="en-US" altLang="zh-CN"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Thanks for the comments. The mentioned examples</a:t>
            </a:r>
            <a:r>
              <a:rPr kumimoji="0" lang="en-US" altLang="zh-CN"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 are analyzed in the referred AMP technical </a:t>
            </a:r>
            <a:r>
              <a:rPr lang="en-US" altLang="zh-CN" kern="0" dirty="0">
                <a:solidFill>
                  <a:srgbClr val="FF0000"/>
                </a:solidFill>
              </a:rPr>
              <a:t>report </a:t>
            </a:r>
            <a:r>
              <a:rPr lang="en-US" altLang="zh-CN" kern="0" dirty="0">
                <a:solidFill>
                  <a:srgbClr val="FF0000"/>
                </a:solidFill>
              </a:rPr>
              <a:t>(11-23-0436-00-0amp-technical-report-on-support-of-amp-iot-devices-in-wlan.docx</a:t>
            </a:r>
            <a:r>
              <a:rPr lang="en-US" altLang="zh-CN" kern="0" dirty="0" smtClean="0">
                <a:solidFill>
                  <a:srgbClr val="FF0000"/>
                </a:solidFill>
              </a:rPr>
              <a:t>). They’re not </a:t>
            </a:r>
            <a:r>
              <a:rPr lang="en-US" altLang="zh-CN" kern="0" dirty="0">
                <a:solidFill>
                  <a:srgbClr val="FF0000"/>
                </a:solidFill>
              </a:rPr>
              <a:t>described </a:t>
            </a:r>
            <a:r>
              <a:rPr kumimoji="0" lang="en-US" altLang="zh-CN" sz="2000" i="0" u="none" strike="noStrike" kern="0" cap="none" spc="0" normalizeH="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in the CSD due to document length limitation.</a:t>
            </a:r>
            <a:endParaRPr kumimoji="0" lang="en-US" altLang="zh-CN" sz="2000" i="0" u="none" strike="noStrike" kern="0" cap="none" spc="0" normalizeH="0" baseline="0" noProof="0" dirty="0">
              <a:ln>
                <a:noFill/>
              </a:ln>
              <a:solidFill>
                <a:srgbClr val="FF000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CC14</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1.2.5 Economic Feasibility:</a:t>
            </a:r>
            <a:endParaRPr lang="en-US" altLang="zh-CN" sz="2000" kern="0" noProof="0" dirty="0">
              <a:ln>
                <a:noFill/>
              </a:ln>
              <a:effectLst/>
              <a:uLnTx/>
              <a:uFillTx/>
              <a:sym typeface="+mn-ea"/>
            </a:endParaRPr>
          </a:p>
          <a:p>
            <a:pPr marL="457200" lvl="1" indent="0">
              <a:buNone/>
              <a:defRPr/>
            </a:pPr>
            <a:r>
              <a:rPr lang="en-US" altLang="zh-CN" sz="2100" kern="0" dirty="0" smtClean="0"/>
              <a:t>Known </a:t>
            </a:r>
            <a:r>
              <a:rPr lang="en-US" altLang="zh-CN" sz="2100" kern="0" dirty="0"/>
              <a:t>cost factors:</a:t>
            </a:r>
            <a:r>
              <a:rPr lang="en-GB" altLang="zh-CN" sz="2100" kern="0" dirty="0"/>
              <a:t> please provide evidence or a reference of how AMP devices are “accepted by the market as having balanced costs</a:t>
            </a:r>
            <a:r>
              <a:rPr lang="en-US" altLang="zh-CN" sz="2100" kern="0" dirty="0">
                <a:sym typeface="+mn-ea"/>
              </a:rPr>
              <a:t>”</a:t>
            </a:r>
            <a:endParaRPr lang="zh-CN" altLang="en-US" sz="2100" kern="0" dirty="0">
              <a:sym typeface="+mn-ea"/>
            </a:endParaRPr>
          </a:p>
          <a:p>
            <a:pPr lvl="1">
              <a:defRPr/>
            </a:pPr>
            <a:r>
              <a:rPr lang="en-US" sz="2000" kern="0" noProof="0" dirty="0">
                <a:ln>
                  <a:noFill/>
                </a:ln>
                <a:solidFill>
                  <a:srgbClr val="FF0000"/>
                </a:solidFill>
                <a:effectLst/>
                <a:uLnTx/>
                <a:uFillTx/>
                <a:sym typeface="+mn-ea"/>
              </a:rPr>
              <a:t>Resolution: </a:t>
            </a:r>
            <a:r>
              <a:rPr lang="en-US" sz="2000" kern="0" noProof="0" dirty="0" smtClean="0">
                <a:ln>
                  <a:noFill/>
                </a:ln>
                <a:solidFill>
                  <a:srgbClr val="FF0000"/>
                </a:solidFill>
                <a:effectLst/>
                <a:uLnTx/>
                <a:uFillTx/>
                <a:sym typeface="+mn-ea"/>
              </a:rPr>
              <a:t>Thanks for the comments. </a:t>
            </a:r>
            <a:r>
              <a:rPr lang="en-US" altLang="zh-CN" kern="0" dirty="0">
                <a:solidFill>
                  <a:srgbClr val="FF0000"/>
                </a:solidFill>
              </a:rPr>
              <a:t>The </a:t>
            </a:r>
            <a:r>
              <a:rPr lang="en-US" altLang="zh-CN" kern="0" dirty="0" smtClean="0">
                <a:solidFill>
                  <a:srgbClr val="FF0000"/>
                </a:solidFill>
              </a:rPr>
              <a:t>cost of AMP devices is </a:t>
            </a:r>
            <a:r>
              <a:rPr lang="en-US" altLang="zh-CN" kern="0" dirty="0">
                <a:solidFill>
                  <a:srgbClr val="FF0000"/>
                </a:solidFill>
              </a:rPr>
              <a:t>analyzed </a:t>
            </a:r>
            <a:r>
              <a:rPr lang="en-US" altLang="zh-CN" kern="0" dirty="0" smtClean="0">
                <a:solidFill>
                  <a:srgbClr val="FF0000"/>
                </a:solidFill>
              </a:rPr>
              <a:t>in the AMP technical report (</a:t>
            </a:r>
            <a:r>
              <a:rPr lang="en-US" altLang="zh-CN" kern="0" dirty="0">
                <a:solidFill>
                  <a:srgbClr val="FF0000"/>
                </a:solidFill>
              </a:rPr>
              <a:t>11-23-0436-00-0amp-technical-report-on-support-of-amp-iot-devices-in-wlan.docx</a:t>
            </a:r>
            <a:r>
              <a:rPr lang="en-US" altLang="zh-CN" kern="0" dirty="0" smtClean="0">
                <a:solidFill>
                  <a:srgbClr val="FF0000"/>
                </a:solidFill>
              </a:rPr>
              <a:t>) listed in the reference section, based on prototype implementations and comparison with RFID/WLAN </a:t>
            </a:r>
            <a:r>
              <a:rPr lang="en-US" altLang="zh-CN" kern="0" dirty="0" err="1" smtClean="0">
                <a:solidFill>
                  <a:srgbClr val="FF0000"/>
                </a:solidFill>
              </a:rPr>
              <a:t>IoT</a:t>
            </a:r>
            <a:r>
              <a:rPr lang="en-US" altLang="zh-CN" kern="0" dirty="0" smtClean="0">
                <a:solidFill>
                  <a:srgbClr val="FF0000"/>
                </a:solidFill>
              </a:rPr>
              <a:t> devices. It’s not described in the CSD due to document length limitation.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394137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t>
            </a:r>
            <a:r>
              <a:rPr lang="en-US" kern="0" noProof="0" dirty="0" smtClean="0">
                <a:ln>
                  <a:noFill/>
                </a:ln>
                <a:solidFill>
                  <a:srgbClr val="00B050"/>
                </a:solidFill>
                <a:effectLst/>
                <a:uLnTx/>
                <a:uFillTx/>
                <a:sym typeface="+mn-ea"/>
              </a:rPr>
              <a:t>text will be modified to </a:t>
            </a:r>
            <a:r>
              <a:rPr lang="en-US" kern="0" noProof="0" dirty="0">
                <a:ln>
                  <a:noFill/>
                </a:ln>
                <a:solidFill>
                  <a:srgbClr val="00B050"/>
                </a:solidFill>
                <a:effectLst/>
                <a:uLnTx/>
                <a:uFillTx/>
                <a:sym typeface="+mn-ea"/>
              </a:rPr>
              <a:t>“... due to requirements for maintenance-free operation</a:t>
            </a:r>
            <a:r>
              <a:rPr lang="en-US" kern="0" noProof="0" dirty="0" smtClean="0">
                <a:ln>
                  <a:noFill/>
                </a:ln>
                <a:solidFill>
                  <a:srgbClr val="00B050"/>
                </a:solidFill>
                <a:effectLst/>
                <a:uLnTx/>
                <a:uFillTx/>
                <a:sym typeface="+mn-ea"/>
              </a:rPr>
              <a:t>”</a:t>
            </a:r>
            <a:r>
              <a:rPr lang="zh-CN" altLang="en-US" kern="0" noProof="0" dirty="0" smtClean="0">
                <a:ln>
                  <a:noFill/>
                </a:ln>
                <a:solidFill>
                  <a:srgbClr val="00B050"/>
                </a:solidFill>
                <a:effectLst/>
                <a:uLnTx/>
                <a:uFillTx/>
                <a:sym typeface="+mn-ea"/>
              </a:rPr>
              <a:t>， </a:t>
            </a:r>
            <a:r>
              <a:rPr lang="en-US" altLang="zh-CN" kern="0" noProof="0" dirty="0" smtClean="0">
                <a:ln>
                  <a:noFill/>
                </a:ln>
                <a:solidFill>
                  <a:srgbClr val="00B050"/>
                </a:solidFill>
                <a:effectLst/>
                <a:uLnTx/>
                <a:uFillTx/>
                <a:sym typeface="+mn-ea"/>
              </a:rPr>
              <a:t>similar as resolution to </a:t>
            </a:r>
            <a:r>
              <a:rPr lang="en-US" altLang="zh-CN" kern="0" noProof="0" dirty="0" err="1" smtClean="0">
                <a:ln>
                  <a:noFill/>
                </a:ln>
                <a:solidFill>
                  <a:srgbClr val="00B050"/>
                </a:solidFill>
                <a:effectLst/>
                <a:uLnTx/>
                <a:uFillTx/>
                <a:sym typeface="+mn-ea"/>
              </a:rPr>
              <a:t>NesCom</a:t>
            </a:r>
            <a:r>
              <a:rPr lang="en-US" altLang="zh-CN" kern="0" noProof="0" dirty="0" smtClean="0">
                <a:ln>
                  <a:noFill/>
                </a:ln>
                <a:solidFill>
                  <a:srgbClr val="00B050"/>
                </a:solidFill>
                <a:effectLst/>
                <a:uLnTx/>
                <a:uFillTx/>
                <a:sym typeface="+mn-ea"/>
              </a:rPr>
              <a:t> comment PC13</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a:t>
            </a:r>
            <a:r>
              <a:rPr lang="en-US" kern="0" noProof="0" dirty="0" smtClean="0">
                <a:ln>
                  <a:noFill/>
                </a:ln>
                <a:solidFill>
                  <a:srgbClr val="00B050"/>
                </a:solidFill>
                <a:effectLst/>
                <a:uLnTx/>
                <a:uFillTx/>
                <a:sym typeface="+mn-ea"/>
              </a:rPr>
              <a:t>will be modified 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a:t>
            </a:r>
            <a:r>
              <a:rPr lang="zh-CN" altLang="en-US" sz="1800" kern="0" noProof="0" dirty="0">
                <a:ln>
                  <a:noFill/>
                </a:ln>
                <a:effectLst/>
                <a:uLnTx/>
                <a:uFillTx/>
                <a:sym typeface="+mn-ea"/>
              </a:rPr>
              <a:t>coexistence</a:t>
            </a:r>
            <a:r>
              <a:rPr lang="zh-CN" altLang="en-US" sz="2000" kern="0" noProof="0" dirty="0">
                <a:ln>
                  <a:noFill/>
                </a:ln>
                <a:effectLst/>
                <a:uLnTx/>
                <a:uFillTx/>
                <a:sym typeface="+mn-ea"/>
              </a:rPr>
              <a:t>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981200"/>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2932</TotalTime>
  <Words>2966</Words>
  <Application>Microsoft Office PowerPoint</Application>
  <PresentationFormat>宽屏</PresentationFormat>
  <Paragraphs>313</Paragraphs>
  <Slides>23</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9" baseType="lpstr">
      <vt:lpstr>Arial Unicode MS</vt:lpstr>
      <vt:lpstr>MS Gothic</vt:lpstr>
      <vt:lpstr>MS PGothic</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189</cp:revision>
  <cp:lastPrinted>2014-11-04T15:04:00Z</cp:lastPrinted>
  <dcterms:created xsi:type="dcterms:W3CDTF">2007-04-17T18:10:00Z</dcterms:created>
  <dcterms:modified xsi:type="dcterms:W3CDTF">2024-03-13T00:49:59Z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