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handoutMasterIdLst>
    <p:handoutMasterId r:id="rId20"/>
  </p:handoutMasterIdLst>
  <p:sldIdLst>
    <p:sldId id="1263" r:id="rId2"/>
    <p:sldId id="1266" r:id="rId3"/>
    <p:sldId id="1267" r:id="rId4"/>
    <p:sldId id="1310" r:id="rId5"/>
    <p:sldId id="1311" r:id="rId6"/>
    <p:sldId id="1312" r:id="rId7"/>
    <p:sldId id="1313" r:id="rId8"/>
    <p:sldId id="1320" r:id="rId9"/>
    <p:sldId id="1321" r:id="rId10"/>
    <p:sldId id="1323" r:id="rId11"/>
    <p:sldId id="1322" r:id="rId12"/>
    <p:sldId id="1314" r:id="rId13"/>
    <p:sldId id="1315" r:id="rId14"/>
    <p:sldId id="1316" r:id="rId15"/>
    <p:sldId id="1317" r:id="rId16"/>
    <p:sldId id="1318" r:id="rId17"/>
    <p:sldId id="1319" r:id="rId18"/>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3" autoAdjust="0"/>
    <p:restoredTop sz="95405"/>
  </p:normalViewPr>
  <p:slideViewPr>
    <p:cSldViewPr showGuides="1">
      <p:cViewPr varScale="1">
        <p:scale>
          <a:sx n="64" d="100"/>
          <a:sy n="64" d="100"/>
        </p:scale>
        <p:origin x="60" y="61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Nov 2023</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Sep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2023</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Mar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Mar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1529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GB"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Report</a:t>
            </a:r>
            <a:endPar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0479</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r2</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23/11-23-1212-03-0amp-ieee-802-11-amp-sg-proposed-csd.docx" TargetMode="External"/><Relationship Id="rId2" Type="http://schemas.openxmlformats.org/officeDocument/2006/relationships/hyperlink" Target="https://mentor.ieee.org/802.11/dcn/23/11-23-1006-05-0amp-ieee-802-11-amp-sg-proposed-par.docx"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Mar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PAR/CSD Comments and Resolutions</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2024-03-07</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339"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IEEE-SA NesCom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928689" y="1828842"/>
            <a:ext cx="10461624" cy="4348480"/>
          </a:xfrm>
          <a:prstGeom prst="rect">
            <a:avLst/>
          </a:prstGeom>
        </p:spPr>
        <p:txBody>
          <a:bodyPr>
            <a:no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marR="0" lvl="0" indent="0" algn="l" defTabSz="914400" rtl="0" eaLnBrk="0" fontAlgn="base" latinLnBrk="0" hangingPunct="0">
              <a:lnSpc>
                <a:spcPct val="100000"/>
              </a:lnSpc>
              <a:spcBef>
                <a:spcPct val="20000"/>
              </a:spcBef>
              <a:spcAft>
                <a:spcPct val="0"/>
              </a:spcAft>
              <a:buClrTx/>
              <a:buSzTx/>
              <a:buNone/>
              <a:defRPr/>
            </a:pPr>
            <a:r>
              <a:rPr kumimoji="0" lang="en-US" sz="20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Proposed resolutions </a:t>
            </a:r>
            <a:r>
              <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to </a:t>
            </a:r>
            <a:r>
              <a:rPr kumimoji="0" lang="en-US" sz="20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PC10 - </a:t>
            </a:r>
            <a:r>
              <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PC12:</a:t>
            </a:r>
          </a:p>
          <a:p>
            <a:pPr marL="0" marR="0" lvl="0" indent="0" algn="l" defTabSz="914400" rtl="0" eaLnBrk="0" fontAlgn="base" latinLnBrk="0" hangingPunct="0">
              <a:lnSpc>
                <a:spcPct val="100000"/>
              </a:lnSpc>
              <a:spcBef>
                <a:spcPct val="20000"/>
              </a:spcBef>
              <a:spcAft>
                <a:spcPct val="0"/>
              </a:spcAft>
              <a:buClrTx/>
              <a:buSzTx/>
              <a:buNone/>
              <a:defRPr/>
            </a:pPr>
            <a:endPar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sz="18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Modify the text in 5.2.b to be as follows, and remove the related text in 8.1.</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sz="18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"This amendment defines modifications to both the IEEE 802.11 Medium Access Control layer (MAC) and Physical Layers (PHY) to enable operation of an Ambient Power communication (AMP) station (STA) that is powered using energy harvesting.</a:t>
            </a:r>
          </a:p>
          <a:p>
            <a:pPr marL="457200" marR="0" lvl="1" indent="0" algn="l" defTabSz="914400" rtl="0" eaLnBrk="0" fontAlgn="base" latinLnBrk="0" hangingPunct="0">
              <a:lnSpc>
                <a:spcPct val="100000"/>
              </a:lnSpc>
              <a:spcBef>
                <a:spcPct val="20000"/>
              </a:spcBef>
              <a:spcAft>
                <a:spcPct val="0"/>
              </a:spcAft>
              <a:buClrTx/>
              <a:buSzTx/>
              <a:buNone/>
              <a:defRPr/>
            </a:pPr>
            <a:endParaRPr kumimoji="0" lang="en-US" sz="18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sz="18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Operation in </a:t>
            </a:r>
            <a:r>
              <a:rPr kumimoji="0" lang="en-US" sz="18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the sub-1 </a:t>
            </a:r>
            <a:r>
              <a:rPr kumimoji="0" lang="en-US" sz="18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Gigahertz (GHz) and </a:t>
            </a:r>
            <a:r>
              <a:rPr kumimoji="0" lang="en-US" sz="18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the 2.4 </a:t>
            </a:r>
            <a:r>
              <a:rPr kumimoji="0" lang="en-US" sz="18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GHz is defined. Specifically, at least one mode of data communication in </a:t>
            </a:r>
            <a:r>
              <a:rPr kumimoji="0" lang="en-US" sz="18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the sub-1 </a:t>
            </a:r>
            <a:r>
              <a:rPr kumimoji="0" lang="en-US" sz="18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GHz band is </a:t>
            </a:r>
            <a:r>
              <a:rPr kumimoji="0" lang="en-US" sz="18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defined,</a:t>
            </a:r>
            <a:r>
              <a:rPr kumimoji="0" lang="en-US" sz="1800"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sz="18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at </a:t>
            </a:r>
            <a:r>
              <a:rPr kumimoji="0" lang="en-US" sz="18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least one mode of data communication in </a:t>
            </a:r>
            <a:r>
              <a:rPr kumimoji="0" lang="en-US" sz="18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the 2.4 </a:t>
            </a:r>
            <a:r>
              <a:rPr kumimoji="0" lang="en-US" sz="18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GHz band with the AMP communication access category (AC) being set to AC_BK (background) is </a:t>
            </a:r>
            <a:r>
              <a:rPr kumimoji="0" lang="en-US" sz="18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defined, and at least one mode of wireless power transfer in the sub-1 GHz band is defined to support RF energy harvesting.</a:t>
            </a:r>
            <a:endParaRPr kumimoji="0" lang="en-US" sz="18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endParaRPr kumimoji="0" lang="en-US" sz="18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sz="18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This amendment defines mechanisms for coexistence of an AMP STA and deployed STAs compliant with IEEE Std 802.11™-2020 that operate in the same radio frequency band as the AMP STA. "</a:t>
            </a:r>
          </a:p>
          <a:p>
            <a:pPr marR="0" lvl="1" algn="l" defTabSz="914400" rtl="0" eaLnBrk="0" fontAlgn="base" latinLnBrk="0" hangingPunct="0">
              <a:lnSpc>
                <a:spcPct val="100000"/>
              </a:lnSpc>
              <a:spcBef>
                <a:spcPct val="20000"/>
              </a:spcBef>
              <a:spcAft>
                <a:spcPct val="0"/>
              </a:spcAft>
              <a:buClrTx/>
              <a:buSzTx/>
              <a:defRPr/>
            </a:pPr>
            <a:endParaRPr kumimoji="0" lang="en-US" sz="1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endParaRPr kumimoji="0" lang="zh-CN" altLang="en-US" sz="1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extLst>
      <p:ext uri="{BB962C8B-B14F-4D97-AF65-F5344CB8AC3E}">
        <p14:creationId xmlns:p14="http://schemas.microsoft.com/office/powerpoint/2010/main" val="34679187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IEEE-SA NesCom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0070"/>
            <a:ext cx="9753600" cy="4658995"/>
          </a:xfrm>
          <a:prstGeom prst="rect">
            <a:avLst/>
          </a:prstGeom>
        </p:spPr>
        <p:txBody>
          <a:bodyPr>
            <a:normAutofit fontScale="97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PC13</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5.4:</a:t>
            </a: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In Sec. 5.4, the second paragraph seems to apply to the Amendment for AMP, and seems to be missing a noun, such as "operations" after "requirements to maintenance-free, ....".</a:t>
            </a: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Consider adding "operations" and changing "requirements to" to "requirements for", such as:</a:t>
            </a: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"However, there are still many use cases and applications that cannot be addressed using existing IEEE 802.11 based WLAN IoT technologies due to requirements for maintenance-free operation, ultra-low complexity, very small size, very long lifecycle, and the limitations of conventional batteries.""</a:t>
            </a: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Resolution (Dorothy suggested): Accepted </a:t>
            </a:r>
            <a:r>
              <a:rPr lang="en-US" kern="0" noProof="0" dirty="0">
                <a:ln>
                  <a:noFill/>
                </a:ln>
                <a:effectLst/>
                <a:uLnTx/>
                <a:uFillTx/>
                <a:sym typeface="+mn-ea"/>
              </a:rPr>
              <a:t>and the AMP PAR document will be </a:t>
            </a:r>
            <a:r>
              <a:rPr lang="en-US" kern="0" noProof="0" dirty="0" smtClean="0">
                <a:ln>
                  <a:noFill/>
                </a:ln>
                <a:effectLst/>
                <a:uLnTx/>
                <a:uFillTx/>
                <a:sym typeface="+mn-ea"/>
              </a:rPr>
              <a:t>modified </a:t>
            </a:r>
            <a:r>
              <a:rPr lang="en-US" kern="0" noProof="0" dirty="0">
                <a:ln>
                  <a:noFill/>
                </a:ln>
                <a:effectLst/>
                <a:uLnTx/>
                <a:uFillTx/>
                <a:sym typeface="+mn-ea"/>
              </a:rPr>
              <a:t>accordingly</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CSD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CC1</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1.2.1 Broad Market Potential:</a:t>
            </a: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Item b – multiple vendors and numerous users:  There is no supporting information on the amount of interest from potential Task Force participants.  For example, the number of people in the IEEE 802.11 Ambient Power (AMP) TIG/SG that would participate in the project, if approved.</a:t>
            </a:r>
          </a:p>
          <a:p>
            <a:pPr marR="0" lvl="1" algn="l" defTabSz="914400" rtl="0" eaLnBrk="0" fontAlgn="base" latinLnBrk="0" hangingPunct="0">
              <a:lnSpc>
                <a:spcPct val="100000"/>
              </a:lnSpc>
              <a:spcBef>
                <a:spcPct val="20000"/>
              </a:spcBef>
              <a:spcAft>
                <a:spcPct val="0"/>
              </a:spcAft>
              <a:buClrTx/>
              <a:buSzTx/>
              <a:defRPr/>
            </a:pPr>
            <a:endPar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Resolution: Accepted. The AMP CSD document will be </a:t>
            </a:r>
            <a:r>
              <a:rPr kumimoji="0" lang="en-US" sz="20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modified </a:t>
            </a:r>
            <a:r>
              <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with supporting information on the amount of interest from potential participants. According to the participation </a:t>
            </a:r>
            <a:r>
              <a:rPr kumimoji="0" lang="en-US" sz="20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history during </a:t>
            </a:r>
            <a:r>
              <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AMP TIG/SG, </a:t>
            </a:r>
            <a:r>
              <a:rPr kumimoji="0" lang="en-US" sz="20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it’s expected</a:t>
            </a:r>
            <a:r>
              <a:rPr kumimoji="0" lang="en-US" sz="2000"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sz="20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there </a:t>
            </a:r>
            <a:r>
              <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will be around 50 experts participating in the </a:t>
            </a:r>
            <a:r>
              <a:rPr kumimoji="0" lang="en-US" sz="20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proposed project</a:t>
            </a:r>
            <a:r>
              <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if approved.</a:t>
            </a:r>
          </a:p>
          <a:p>
            <a:pPr marR="0" lvl="1" algn="l" defTabSz="914400" rtl="0" eaLnBrk="0" fontAlgn="base" latinLnBrk="0" hangingPunct="0">
              <a:lnSpc>
                <a:spcPct val="100000"/>
              </a:lnSpc>
              <a:spcBef>
                <a:spcPct val="20000"/>
              </a:spcBef>
              <a:spcAft>
                <a:spcPct val="0"/>
              </a:spcAft>
              <a:buClrTx/>
              <a:buSzTx/>
              <a:defRPr/>
            </a:pPr>
            <a:endParaRPr kumimoji="0" lang="zh-CN"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CSD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CC2</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1.2.1 Broad Market Potential:</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Readability suggestion: 'AMP Communication tackles addresses ...' to 'AMP Communication addresses ...' or 'AMP Communication tackles...'.</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Resolution: </a:t>
            </a:r>
            <a:r>
              <a:rPr lang="en-US" altLang="zh-CN" kern="0" noProof="0" dirty="0">
                <a:ln>
                  <a:noFill/>
                </a:ln>
                <a:effectLst/>
                <a:uLnTx/>
                <a:uFillTx/>
                <a:sym typeface="+mn-ea"/>
              </a:rPr>
              <a:t>Accepted and the </a:t>
            </a:r>
            <a:r>
              <a:rPr lang="en-US" altLang="zh-CN" kern="0" dirty="0" smtClean="0">
                <a:sym typeface="+mn-ea"/>
              </a:rPr>
              <a:t>text </a:t>
            </a:r>
            <a:r>
              <a:rPr lang="en-US" altLang="zh-CN" kern="0" noProof="0" dirty="0" smtClean="0">
                <a:ln>
                  <a:noFill/>
                </a:ln>
                <a:effectLst/>
                <a:uLnTx/>
                <a:uFillTx/>
                <a:sym typeface="+mn-ea"/>
              </a:rPr>
              <a:t>will be modified to </a:t>
            </a:r>
            <a:r>
              <a:rPr lang="en-US" altLang="zh-CN" kern="0" noProof="0" dirty="0">
                <a:ln>
                  <a:noFill/>
                </a:ln>
                <a:effectLst/>
                <a:uLnTx/>
                <a:uFillTx/>
                <a:sym typeface="+mn-ea"/>
              </a:rPr>
              <a:t>“AMP Communication tackles...”</a:t>
            </a: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t>
            </a:r>
          </a:p>
          <a:p>
            <a:pPr marR="0" lvl="0" algn="l" defTabSz="914400" rtl="0" eaLnBrk="0" fontAlgn="base" latinLnBrk="0" hangingPunct="0">
              <a:lnSpc>
                <a:spcPct val="100000"/>
              </a:lnSpc>
              <a:spcBef>
                <a:spcPct val="20000"/>
              </a:spcBef>
              <a:spcAft>
                <a:spcPct val="0"/>
              </a:spcAft>
              <a:buClrTx/>
              <a:buSzTx/>
              <a:defRPr/>
            </a:pPr>
            <a:endParaRPr lang="en-US" altLang="zh-CN" sz="2000" kern="0" noProof="0" dirty="0">
              <a:ln>
                <a:noFill/>
              </a:ln>
              <a:effectLst/>
              <a:uLnTx/>
              <a:uFillTx/>
              <a:sym typeface="+mn-ea"/>
            </a:endParaRPr>
          </a:p>
          <a:p>
            <a:pPr marR="0" lvl="0" algn="l" defTabSz="914400" rtl="0" eaLnBrk="0" fontAlgn="base" latinLnBrk="0" hangingPunct="0">
              <a:lnSpc>
                <a:spcPct val="100000"/>
              </a:lnSpc>
              <a:spcBef>
                <a:spcPct val="20000"/>
              </a:spcBef>
              <a:spcAft>
                <a:spcPct val="0"/>
              </a:spcAft>
              <a:buClrTx/>
              <a:buSzTx/>
              <a:defRPr/>
            </a:pPr>
            <a:r>
              <a:rPr lang="en-US" altLang="zh-CN" kern="0" noProof="0" dirty="0">
                <a:ln>
                  <a:noFill/>
                </a:ln>
                <a:effectLst/>
                <a:uLnTx/>
                <a:uFillTx/>
                <a:sym typeface="+mn-ea"/>
              </a:rPr>
              <a:t>Comments CC3</a:t>
            </a:r>
            <a:endParaRPr kumimoji="0" lang="en-US" altLang="zh-CN"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a:ln>
                  <a:noFill/>
                </a:ln>
                <a:effectLst/>
                <a:uLnTx/>
                <a:uFillTx/>
                <a:sym typeface="+mn-ea"/>
              </a:rPr>
              <a:t>1.2.1 Broad Market Potential:</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Readability suggestion: '... to support creation of ...' to '... to support the creation of ...'.</a:t>
            </a: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lvl="1">
              <a:defRPr/>
            </a:pPr>
            <a:r>
              <a:rPr lang="en-US" sz="2000" kern="0" noProof="0" dirty="0">
                <a:ln>
                  <a:noFill/>
                </a:ln>
                <a:effectLst/>
                <a:uLnTx/>
                <a:uFillTx/>
                <a:sym typeface="+mn-ea"/>
              </a:rPr>
              <a:t>Resolution: Accepted and the AMP CSD document will be </a:t>
            </a:r>
            <a:r>
              <a:rPr lang="en-US" altLang="zh-CN" kern="0" dirty="0">
                <a:sym typeface="+mn-ea"/>
              </a:rPr>
              <a:t>modified </a:t>
            </a:r>
            <a:r>
              <a:rPr lang="en-US" sz="2000" kern="0" noProof="0" dirty="0" smtClean="0">
                <a:ln>
                  <a:noFill/>
                </a:ln>
                <a:effectLst/>
                <a:uLnTx/>
                <a:uFillTx/>
                <a:sym typeface="+mn-ea"/>
              </a:rPr>
              <a:t>accordingly</a:t>
            </a:r>
            <a:r>
              <a:rPr lang="en-US" sz="2000" kern="0" noProof="0" dirty="0">
                <a:ln>
                  <a:noFill/>
                </a:ln>
                <a:effectLst/>
                <a:uLnTx/>
                <a:uFillTx/>
                <a:sym typeface="+mn-ea"/>
              </a:rPr>
              <a:t>.</a:t>
            </a: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CSD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CC4</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1.2.1 Broad Market Potential:</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Readability suggestion: '... and thus maintenance free ...' to '... and thus maintenance-free ...'</a:t>
            </a:r>
          </a:p>
          <a:p>
            <a:pPr lvl="1">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Resolution: </a:t>
            </a:r>
            <a:r>
              <a:rPr lang="en-US" altLang="zh-CN" kern="0" noProof="0" dirty="0">
                <a:ln>
                  <a:noFill/>
                </a:ln>
                <a:effectLst/>
                <a:uLnTx/>
                <a:uFillTx/>
                <a:sym typeface="+mn-ea"/>
              </a:rPr>
              <a:t>Accepted and the AMP CSD document will be </a:t>
            </a:r>
            <a:r>
              <a:rPr lang="en-US" altLang="zh-CN" kern="0" dirty="0">
                <a:sym typeface="+mn-ea"/>
              </a:rPr>
              <a:t>modified accordingly</a:t>
            </a: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t>
            </a:r>
          </a:p>
          <a:p>
            <a:pPr marR="0" lvl="0" algn="l" defTabSz="914400" rtl="0" eaLnBrk="0" fontAlgn="base" latinLnBrk="0" hangingPunct="0">
              <a:lnSpc>
                <a:spcPct val="100000"/>
              </a:lnSpc>
              <a:spcBef>
                <a:spcPct val="20000"/>
              </a:spcBef>
              <a:spcAft>
                <a:spcPct val="0"/>
              </a:spcAft>
              <a:buClrTx/>
              <a:buSzTx/>
              <a:defRPr/>
            </a:pPr>
            <a:endParaRPr lang="en-US" altLang="zh-CN" sz="2000" kern="0" noProof="0" dirty="0">
              <a:ln>
                <a:noFill/>
              </a:ln>
              <a:effectLst/>
              <a:uLnTx/>
              <a:uFillTx/>
              <a:sym typeface="+mn-ea"/>
            </a:endParaRPr>
          </a:p>
          <a:p>
            <a:pPr marR="0" lvl="0" algn="l" defTabSz="914400" rtl="0" eaLnBrk="0" fontAlgn="base" latinLnBrk="0" hangingPunct="0">
              <a:lnSpc>
                <a:spcPct val="100000"/>
              </a:lnSpc>
              <a:spcBef>
                <a:spcPct val="20000"/>
              </a:spcBef>
              <a:spcAft>
                <a:spcPct val="0"/>
              </a:spcAft>
              <a:buClrTx/>
              <a:buSzTx/>
              <a:defRPr/>
            </a:pPr>
            <a:r>
              <a:rPr lang="en-US" altLang="zh-CN" kern="0" noProof="0" dirty="0">
                <a:ln>
                  <a:noFill/>
                </a:ln>
                <a:effectLst/>
                <a:uLnTx/>
                <a:uFillTx/>
                <a:sym typeface="+mn-ea"/>
              </a:rPr>
              <a:t>Comments CC5</a:t>
            </a:r>
            <a:endParaRPr kumimoji="0" lang="en-US" altLang="zh-CN"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a:ln>
                  <a:noFill/>
                </a:ln>
                <a:effectLst/>
                <a:uLnTx/>
                <a:uFillTx/>
                <a:sym typeface="+mn-ea"/>
              </a:rPr>
              <a:t>1.2.1 Broad Market Potential:</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Readability suggestion: '... a CAGR of 11.9% from 2022 to 2030 Error! Reference source not found.', need to add missing reference</a:t>
            </a:r>
            <a:r>
              <a:rPr lang="en-US" altLang="zh-CN" sz="2000" kern="0" noProof="0" dirty="0">
                <a:ln>
                  <a:noFill/>
                </a:ln>
                <a:effectLst/>
                <a:uLnTx/>
                <a:uFillTx/>
                <a:sym typeface="+mn-ea"/>
              </a:rPr>
              <a:t>.</a:t>
            </a:r>
            <a:endParaRPr lang="zh-CN" altLang="en-US" sz="2000" kern="0" noProof="0" dirty="0">
              <a:ln>
                <a:noFill/>
              </a:ln>
              <a:effectLst/>
              <a:uLnTx/>
              <a:uFillTx/>
              <a:sym typeface="+mn-ea"/>
            </a:endParaRPr>
          </a:p>
          <a:p>
            <a:pPr marR="0" lvl="1" algn="l" defTabSz="914400" rtl="0" eaLnBrk="0" fontAlgn="base" latinLnBrk="0" hangingPunct="0">
              <a:lnSpc>
                <a:spcPct val="100000"/>
              </a:lnSpc>
              <a:spcBef>
                <a:spcPct val="20000"/>
              </a:spcBef>
              <a:spcAft>
                <a:spcPct val="0"/>
              </a:spcAft>
              <a:buClrTx/>
              <a:buSzTx/>
              <a:defRPr/>
            </a:pPr>
            <a:r>
              <a:rPr lang="en-US" sz="2000" kern="0" noProof="0" dirty="0">
                <a:ln>
                  <a:noFill/>
                </a:ln>
                <a:effectLst/>
                <a:uLnTx/>
                <a:uFillTx/>
                <a:sym typeface="+mn-ea"/>
              </a:rPr>
              <a:t>Resolution: </a:t>
            </a:r>
            <a:r>
              <a:rPr lang="en-US" sz="2000" kern="0" noProof="0" dirty="0" smtClean="0">
                <a:ln>
                  <a:noFill/>
                </a:ln>
                <a:effectLst/>
                <a:uLnTx/>
                <a:uFillTx/>
                <a:sym typeface="+mn-ea"/>
              </a:rPr>
              <a:t>Accepted </a:t>
            </a:r>
            <a:r>
              <a:rPr lang="en-US" sz="2000" kern="0" noProof="0" dirty="0">
                <a:ln>
                  <a:noFill/>
                </a:ln>
                <a:effectLst/>
                <a:uLnTx/>
                <a:uFillTx/>
                <a:sym typeface="+mn-ea"/>
              </a:rPr>
              <a:t>and the AMP CSD document will </a:t>
            </a:r>
            <a:r>
              <a:rPr lang="en-US" kern="0" dirty="0" smtClean="0">
                <a:sym typeface="+mn-ea"/>
              </a:rPr>
              <a:t>correct</a:t>
            </a:r>
            <a:r>
              <a:rPr lang="en-US" sz="2000" kern="0" noProof="0" dirty="0" smtClean="0">
                <a:ln>
                  <a:noFill/>
                </a:ln>
                <a:effectLst/>
                <a:uLnTx/>
                <a:uFillTx/>
                <a:sym typeface="+mn-ea"/>
              </a:rPr>
              <a:t> </a:t>
            </a:r>
            <a:r>
              <a:rPr lang="en-US" sz="2000" kern="0" noProof="0" dirty="0">
                <a:ln>
                  <a:noFill/>
                </a:ln>
                <a:effectLst/>
                <a:uLnTx/>
                <a:uFillTx/>
                <a:sym typeface="+mn-ea"/>
              </a:rPr>
              <a:t>the </a:t>
            </a:r>
            <a:r>
              <a:rPr lang="en-US" sz="2000" kern="0" noProof="0" dirty="0" smtClean="0">
                <a:ln>
                  <a:noFill/>
                </a:ln>
                <a:effectLst/>
                <a:uLnTx/>
                <a:uFillTx/>
                <a:sym typeface="+mn-ea"/>
              </a:rPr>
              <a:t>missing/incorrect </a:t>
            </a:r>
            <a:r>
              <a:rPr lang="en-US" sz="2000" kern="0" noProof="0" dirty="0">
                <a:ln>
                  <a:noFill/>
                </a:ln>
                <a:effectLst/>
                <a:uLnTx/>
                <a:uFillTx/>
                <a:sym typeface="+mn-ea"/>
              </a:rPr>
              <a:t>reference.</a:t>
            </a: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CSD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CC6</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1.2.1 Broad Market Potential:</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Readability suggestion: '... invested more than 150-billion-yuan ....' to '... invested more than 150 billion yuan ...'.</a:t>
            </a:r>
          </a:p>
          <a:p>
            <a:pPr lvl="1">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Resolution: </a:t>
            </a:r>
            <a:r>
              <a:rPr lang="en-US" altLang="zh-CN" kern="0" noProof="0" dirty="0">
                <a:ln>
                  <a:noFill/>
                </a:ln>
                <a:effectLst/>
                <a:uLnTx/>
                <a:uFillTx/>
                <a:sym typeface="+mn-ea"/>
              </a:rPr>
              <a:t>Accepted and the AMP CSD document will be </a:t>
            </a:r>
            <a:r>
              <a:rPr lang="en-US" altLang="zh-CN" kern="0" dirty="0">
                <a:sym typeface="+mn-ea"/>
              </a:rPr>
              <a:t>modified accordingly</a:t>
            </a: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t>
            </a:r>
          </a:p>
          <a:p>
            <a:pPr marR="0" lvl="0" algn="l" defTabSz="914400" rtl="0" eaLnBrk="0" fontAlgn="base" latinLnBrk="0" hangingPunct="0">
              <a:lnSpc>
                <a:spcPct val="100000"/>
              </a:lnSpc>
              <a:spcBef>
                <a:spcPct val="20000"/>
              </a:spcBef>
              <a:spcAft>
                <a:spcPct val="0"/>
              </a:spcAft>
              <a:buClrTx/>
              <a:buSzTx/>
              <a:defRPr/>
            </a:pPr>
            <a:endParaRPr lang="en-US" altLang="zh-CN" sz="2000" kern="0" noProof="0" dirty="0">
              <a:ln>
                <a:noFill/>
              </a:ln>
              <a:effectLst/>
              <a:uLnTx/>
              <a:uFillTx/>
              <a:sym typeface="+mn-ea"/>
            </a:endParaRPr>
          </a:p>
          <a:p>
            <a:pPr marR="0" lvl="0" algn="l" defTabSz="914400" rtl="0" eaLnBrk="0" fontAlgn="base" latinLnBrk="0" hangingPunct="0">
              <a:lnSpc>
                <a:spcPct val="100000"/>
              </a:lnSpc>
              <a:spcBef>
                <a:spcPct val="20000"/>
              </a:spcBef>
              <a:spcAft>
                <a:spcPct val="0"/>
              </a:spcAft>
              <a:buClrTx/>
              <a:buSzTx/>
              <a:defRPr/>
            </a:pPr>
            <a:r>
              <a:rPr lang="en-US" altLang="zh-CN" kern="0" noProof="0" dirty="0">
                <a:ln>
                  <a:noFill/>
                </a:ln>
                <a:effectLst/>
                <a:uLnTx/>
                <a:uFillTx/>
                <a:sym typeface="+mn-ea"/>
              </a:rPr>
              <a:t>Comments CC7</a:t>
            </a:r>
            <a:endParaRPr kumimoji="0" lang="en-US" altLang="zh-CN"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a:ln>
                  <a:noFill/>
                </a:ln>
                <a:effectLst/>
                <a:uLnTx/>
                <a:uFillTx/>
                <a:sym typeface="+mn-ea"/>
              </a:rPr>
              <a:t>1.2.1 Broad Market Potential:</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Readability suggestion: '... adding to the expected growth of number of devices ...' to '... adding to the expected growth of the number of devices ...'</a:t>
            </a:r>
            <a:r>
              <a:rPr lang="en-US" altLang="zh-CN" sz="2000" kern="0" noProof="0" dirty="0">
                <a:ln>
                  <a:noFill/>
                </a:ln>
                <a:effectLst/>
                <a:uLnTx/>
                <a:uFillTx/>
                <a:sym typeface="+mn-ea"/>
              </a:rPr>
              <a:t>.</a:t>
            </a:r>
            <a:endParaRPr lang="zh-CN" altLang="en-US" sz="2000" kern="0" noProof="0" dirty="0">
              <a:ln>
                <a:noFill/>
              </a:ln>
              <a:effectLst/>
              <a:uLnTx/>
              <a:uFillTx/>
              <a:sym typeface="+mn-ea"/>
            </a:endParaRPr>
          </a:p>
          <a:p>
            <a:pPr lvl="1">
              <a:defRPr/>
            </a:pPr>
            <a:r>
              <a:rPr lang="en-US" sz="2000" kern="0" noProof="0" dirty="0">
                <a:ln>
                  <a:noFill/>
                </a:ln>
                <a:effectLst/>
                <a:uLnTx/>
                <a:uFillTx/>
                <a:sym typeface="+mn-ea"/>
              </a:rPr>
              <a:t>Resolution: Accepted and the AMP CSD document will be </a:t>
            </a:r>
            <a:r>
              <a:rPr lang="en-US" altLang="zh-CN" kern="0" dirty="0">
                <a:sym typeface="+mn-ea"/>
              </a:rPr>
              <a:t>modified </a:t>
            </a:r>
            <a:r>
              <a:rPr lang="en-US" sz="2000" kern="0" noProof="0" dirty="0" smtClean="0">
                <a:ln>
                  <a:noFill/>
                </a:ln>
                <a:effectLst/>
                <a:uLnTx/>
                <a:uFillTx/>
                <a:sym typeface="+mn-ea"/>
              </a:rPr>
              <a:t>accordingly</a:t>
            </a:r>
            <a:r>
              <a:rPr lang="en-US" sz="2000" kern="0" noProof="0" dirty="0">
                <a:ln>
                  <a:noFill/>
                </a:ln>
                <a:effectLst/>
                <a:uLnTx/>
                <a:uFillTx/>
                <a:sym typeface="+mn-ea"/>
              </a:rPr>
              <a:t>.</a:t>
            </a: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CSD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CC8</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1.2.3:  Distinct Identity:</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Typo:  ‘or evern lower’ to ‘or even lower’.</a:t>
            </a:r>
          </a:p>
          <a:p>
            <a:pPr lvl="1">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Resolution: </a:t>
            </a:r>
            <a:r>
              <a:rPr lang="en-US" altLang="zh-CN" kern="0" noProof="0" dirty="0">
                <a:ln>
                  <a:noFill/>
                </a:ln>
                <a:effectLst/>
                <a:uLnTx/>
                <a:uFillTx/>
                <a:sym typeface="+mn-ea"/>
              </a:rPr>
              <a:t>Accepted and the AMP CSD document will be </a:t>
            </a:r>
            <a:r>
              <a:rPr lang="en-US" altLang="zh-CN" kern="0" dirty="0">
                <a:sym typeface="+mn-ea"/>
              </a:rPr>
              <a:t>modified accordingly</a:t>
            </a: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t>
            </a:r>
          </a:p>
          <a:p>
            <a:pPr marR="0" lvl="0" algn="l" defTabSz="914400" rtl="0" eaLnBrk="0" fontAlgn="base" latinLnBrk="0" hangingPunct="0">
              <a:lnSpc>
                <a:spcPct val="100000"/>
              </a:lnSpc>
              <a:spcBef>
                <a:spcPct val="20000"/>
              </a:spcBef>
              <a:spcAft>
                <a:spcPct val="0"/>
              </a:spcAft>
              <a:buClrTx/>
              <a:buSzTx/>
              <a:defRPr/>
            </a:pPr>
            <a:endParaRPr lang="en-US" altLang="zh-CN" sz="2000" kern="0" noProof="0" dirty="0">
              <a:ln>
                <a:noFill/>
              </a:ln>
              <a:effectLst/>
              <a:uLnTx/>
              <a:uFillTx/>
              <a:sym typeface="+mn-ea"/>
            </a:endParaRPr>
          </a:p>
          <a:p>
            <a:pPr marR="0" lvl="0" algn="l" defTabSz="914400" rtl="0" eaLnBrk="0" fontAlgn="base" latinLnBrk="0" hangingPunct="0">
              <a:lnSpc>
                <a:spcPct val="100000"/>
              </a:lnSpc>
              <a:spcBef>
                <a:spcPct val="20000"/>
              </a:spcBef>
              <a:spcAft>
                <a:spcPct val="0"/>
              </a:spcAft>
              <a:buClrTx/>
              <a:buSzTx/>
              <a:defRPr/>
            </a:pPr>
            <a:r>
              <a:rPr lang="en-US" altLang="zh-CN" kern="0" noProof="0" dirty="0">
                <a:ln>
                  <a:noFill/>
                </a:ln>
                <a:effectLst/>
                <a:uLnTx/>
                <a:uFillTx/>
                <a:sym typeface="+mn-ea"/>
              </a:rPr>
              <a:t>Comments CC9</a:t>
            </a:r>
            <a:endParaRPr kumimoji="0" lang="en-US" altLang="zh-CN"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a:ln>
                  <a:noFill/>
                </a:ln>
                <a:effectLst/>
                <a:uLnTx/>
                <a:uFillTx/>
                <a:sym typeface="+mn-ea"/>
              </a:rPr>
              <a:t>1.2.5 Economic Feasibility:</a:t>
            </a: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Item c:  one location.  Consistency issue    “this amendment.”  change to “this proposed amendment”</a:t>
            </a:r>
          </a:p>
          <a:p>
            <a:pPr lvl="1">
              <a:defRPr/>
            </a:pPr>
            <a:r>
              <a:rPr lang="en-US" sz="2000" kern="0" noProof="0" dirty="0">
                <a:ln>
                  <a:noFill/>
                </a:ln>
                <a:effectLst/>
                <a:uLnTx/>
                <a:uFillTx/>
                <a:sym typeface="+mn-ea"/>
              </a:rPr>
              <a:t>Resolution: Accepted and the AMP CSD document will be </a:t>
            </a:r>
            <a:r>
              <a:rPr lang="en-US" altLang="zh-CN" kern="0" dirty="0">
                <a:sym typeface="+mn-ea"/>
              </a:rPr>
              <a:t>modified </a:t>
            </a:r>
            <a:r>
              <a:rPr lang="en-US" sz="2000" kern="0" noProof="0" dirty="0" smtClean="0">
                <a:ln>
                  <a:noFill/>
                </a:ln>
                <a:effectLst/>
                <a:uLnTx/>
                <a:uFillTx/>
                <a:sym typeface="+mn-ea"/>
              </a:rPr>
              <a:t>accordingly</a:t>
            </a:r>
            <a:r>
              <a:rPr lang="en-US" sz="2000" kern="0" noProof="0" dirty="0">
                <a:ln>
                  <a:noFill/>
                </a:ln>
                <a:effectLst/>
                <a:uLnTx/>
                <a:uFillTx/>
                <a:sym typeface="+mn-ea"/>
              </a:rPr>
              <a:t>.</a:t>
            </a: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CSD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CC10</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lang="en-US" altLang="zh-CN" kern="0" noProof="0" dirty="0">
                <a:ln>
                  <a:noFill/>
                </a:ln>
                <a:effectLst/>
                <a:uLnTx/>
                <a:uFillTx/>
                <a:sym typeface="+mn-ea"/>
              </a:rPr>
              <a:t>1.2.5 Economic Feasibility</a:t>
            </a: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Item d:  three locations. Consistency issue  “this amendment.”  change to “this proposed amendment”</a:t>
            </a:r>
          </a:p>
          <a:p>
            <a:pPr lvl="1">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Resolution: </a:t>
            </a:r>
            <a:r>
              <a:rPr lang="en-US" altLang="zh-CN" kern="0" noProof="0" dirty="0">
                <a:ln>
                  <a:noFill/>
                </a:ln>
                <a:effectLst/>
                <a:uLnTx/>
                <a:uFillTx/>
                <a:sym typeface="+mn-ea"/>
              </a:rPr>
              <a:t>Accepted and the AMP CSD document will be </a:t>
            </a:r>
            <a:r>
              <a:rPr lang="en-US" altLang="zh-CN" kern="0" dirty="0">
                <a:sym typeface="+mn-ea"/>
              </a:rPr>
              <a:t>modified accordingly</a:t>
            </a: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t>
            </a:r>
          </a:p>
          <a:p>
            <a:pPr marR="0" lvl="0" algn="l" defTabSz="914400" rtl="0" eaLnBrk="0" fontAlgn="base" latinLnBrk="0" hangingPunct="0">
              <a:lnSpc>
                <a:spcPct val="100000"/>
              </a:lnSpc>
              <a:spcBef>
                <a:spcPct val="20000"/>
              </a:spcBef>
              <a:spcAft>
                <a:spcPct val="0"/>
              </a:spcAft>
              <a:buClrTx/>
              <a:buSzTx/>
              <a:defRPr/>
            </a:pPr>
            <a:endParaRPr lang="en-US" altLang="zh-CN" sz="2000" kern="0" noProof="0" dirty="0">
              <a:ln>
                <a:noFill/>
              </a:ln>
              <a:effectLst/>
              <a:uLnTx/>
              <a:uFillTx/>
              <a:sym typeface="+mn-ea"/>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This document contains comments collected for AMP PAR/CSD documents and the resolution proposed by AMP SG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9 PAR comments and 10 CSD comments from 802.3</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4 PAR comments from NesCom</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Resolutions are proposed for group discussion</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PAR and CSD documents under review:</a:t>
            </a:r>
          </a:p>
          <a:p>
            <a:pPr marL="800100" marR="0" lvl="1" indent="-342900" algn="l" defTabSz="914400" rtl="0" eaLnBrk="0" fontAlgn="base" latinLnBrk="0" hangingPunct="0">
              <a:lnSpc>
                <a:spcPct val="100000"/>
              </a:lnSpc>
              <a:spcBef>
                <a:spcPct val="20000"/>
              </a:spcBef>
              <a:spcAft>
                <a:spcPct val="0"/>
              </a:spcAft>
              <a:buClrTx/>
              <a:buSzTx/>
              <a:buFontTx/>
              <a:buChar char="•"/>
              <a:defRPr/>
            </a:pPr>
            <a:r>
              <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PAR: </a:t>
            </a:r>
            <a:r>
              <a:rPr kumimoji="0" lang="en-US" altLang="zh-CN" sz="20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ction="ppaction://hlinkfile"/>
              </a:rPr>
              <a:t>https://mentor.ieee.org/802.11/dcn/23/11-23-1006-05-0amp-ieee-802-11-amp-sg-proposed-par.docx</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800100" marR="0" lvl="1" indent="-342900" algn="l" defTabSz="914400" rtl="0" eaLnBrk="0" fontAlgn="base" latinLnBrk="0" hangingPunct="0">
              <a:lnSpc>
                <a:spcPct val="100000"/>
              </a:lnSpc>
              <a:spcBef>
                <a:spcPct val="20000"/>
              </a:spcBef>
              <a:spcAft>
                <a:spcPct val="0"/>
              </a:spcAft>
              <a:buClrTx/>
              <a:buSzTx/>
              <a:buFontTx/>
              <a:buChar char="•"/>
              <a:defRPr/>
            </a:pPr>
            <a:r>
              <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CSD: </a:t>
            </a:r>
            <a:r>
              <a:rPr kumimoji="0" lang="en-US" altLang="zh-CN" sz="20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ction="ppaction://hlinkfile"/>
              </a:rPr>
              <a:t>https://mentor.ieee.org/802.11/dcn/23/11-23-1212-03-0amp-ieee-802-11-amp-sg-proposed-csd.docx</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Abstract</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normAutofit fontScale="9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PC1</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5.2.b Scope of the project:</a:t>
            </a: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Readability suggestion: '... to enable operation of an Ambient Power ...' to '... to enable the operation of an Ambient Power ...'</a:t>
            </a:r>
          </a:p>
          <a:p>
            <a:pPr marR="0" lvl="1" algn="l" defTabSz="914400" rtl="0" eaLnBrk="0" fontAlgn="base" latinLnBrk="0" hangingPunct="0">
              <a:lnSpc>
                <a:spcPct val="100000"/>
              </a:lnSpc>
              <a:spcBef>
                <a:spcPct val="20000"/>
              </a:spcBef>
              <a:spcAft>
                <a:spcPct val="0"/>
              </a:spcAft>
              <a:buClrTx/>
              <a:buSzTx/>
              <a:defRPr/>
            </a:pPr>
            <a:r>
              <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Resolution: </a:t>
            </a:r>
            <a:r>
              <a:rPr lang="en-US" kern="0" noProof="0" dirty="0">
                <a:ln>
                  <a:noFill/>
                </a:ln>
                <a:effectLst/>
                <a:uLnTx/>
                <a:uFillTx/>
                <a:sym typeface="+mn-ea"/>
              </a:rPr>
              <a:t>Accepted and the AMP PAR document will be </a:t>
            </a:r>
            <a:r>
              <a:rPr lang="en-US" kern="0" noProof="0" dirty="0" smtClean="0">
                <a:ln>
                  <a:noFill/>
                </a:ln>
                <a:effectLst/>
                <a:uLnTx/>
                <a:uFillTx/>
                <a:sym typeface="+mn-ea"/>
              </a:rPr>
              <a:t>modified </a:t>
            </a:r>
            <a:r>
              <a:rPr lang="en-US" kern="0" noProof="0" dirty="0">
                <a:ln>
                  <a:noFill/>
                </a:ln>
                <a:effectLst/>
                <a:uLnTx/>
                <a:uFillTx/>
                <a:sym typeface="+mn-ea"/>
              </a:rPr>
              <a:t>accordingly</a:t>
            </a:r>
            <a:endPar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buClrTx/>
              <a:buSzTx/>
              <a:buFontTx/>
              <a:defRPr/>
            </a:pPr>
            <a:r>
              <a:rPr lang="en-US" altLang="zh-CN" sz="2400" b="1" kern="0" noProof="0" dirty="0">
                <a:ln>
                  <a:noFill/>
                </a:ln>
                <a:effectLst/>
                <a:uLnTx/>
                <a:uFillTx/>
                <a:sym typeface="+mn-ea"/>
              </a:rPr>
              <a:t>Comments PC2</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a:ln>
                  <a:noFill/>
                </a:ln>
                <a:effectLst/>
                <a:uLnTx/>
                <a:uFillTx/>
                <a:sym typeface="+mn-ea"/>
              </a:rPr>
              <a:t>5.2.b Scope of the project: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Readability suggestion: '... mechanisms for coexistence ...' to '... mechanisms for the coexistence ...'</a:t>
            </a:r>
            <a:endPar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sz="2000" kern="0" noProof="0" dirty="0">
                <a:ln>
                  <a:noFill/>
                </a:ln>
                <a:effectLst/>
                <a:uLnTx/>
                <a:uFillTx/>
                <a:sym typeface="+mn-ea"/>
              </a:rPr>
              <a:t>Resolution: </a:t>
            </a:r>
            <a:r>
              <a:rPr lang="en-US" kern="0" noProof="0" dirty="0">
                <a:ln>
                  <a:noFill/>
                </a:ln>
                <a:effectLst/>
                <a:uLnTx/>
                <a:uFillTx/>
                <a:sym typeface="+mn-ea"/>
              </a:rPr>
              <a:t>Accepted and the AMP PAR document will be </a:t>
            </a:r>
            <a:r>
              <a:rPr lang="en-US" kern="0" noProof="0" dirty="0" smtClean="0">
                <a:ln>
                  <a:noFill/>
                </a:ln>
                <a:effectLst/>
                <a:uLnTx/>
                <a:uFillTx/>
                <a:sym typeface="+mn-ea"/>
              </a:rPr>
              <a:t>modified </a:t>
            </a:r>
            <a:r>
              <a:rPr lang="en-US" kern="0" noProof="0" dirty="0">
                <a:ln>
                  <a:noFill/>
                </a:ln>
                <a:effectLst/>
                <a:uLnTx/>
                <a:uFillTx/>
                <a:sym typeface="+mn-ea"/>
              </a:rPr>
              <a:t>accordingly</a:t>
            </a:r>
            <a:endPar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endParaRPr kumimoji="0" lang="zh-CN"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normAutofit fontScale="900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PC3</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5.5 Need for the Project:</a:t>
            </a: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Readability suggestion: '... due to requirements to maintenance-free ...' to '... due to requirements to be maintenance-free ...'</a:t>
            </a:r>
          </a:p>
          <a:p>
            <a:pPr marR="0" lvl="1" algn="l" defTabSz="914400" rtl="0" eaLnBrk="0" fontAlgn="base" latinLnBrk="0" hangingPunct="0">
              <a:lnSpc>
                <a:spcPct val="100000"/>
              </a:lnSpc>
              <a:spcBef>
                <a:spcPct val="20000"/>
              </a:spcBef>
              <a:spcAft>
                <a:spcPct val="0"/>
              </a:spcAft>
              <a:buClrTx/>
              <a:buSzTx/>
              <a:defRPr/>
            </a:pPr>
            <a:r>
              <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Resolution: </a:t>
            </a:r>
            <a:r>
              <a:rPr lang="en-US" kern="0" noProof="0" dirty="0">
                <a:ln>
                  <a:noFill/>
                </a:ln>
                <a:effectLst/>
                <a:uLnTx/>
                <a:uFillTx/>
                <a:sym typeface="+mn-ea"/>
              </a:rPr>
              <a:t>Accepted and the </a:t>
            </a:r>
            <a:r>
              <a:rPr lang="en-US" kern="0" noProof="0" dirty="0" smtClean="0">
                <a:ln>
                  <a:noFill/>
                </a:ln>
                <a:effectLst/>
                <a:uLnTx/>
                <a:uFillTx/>
                <a:sym typeface="+mn-ea"/>
              </a:rPr>
              <a:t>text will be modified to </a:t>
            </a:r>
            <a:r>
              <a:rPr lang="en-US" kern="0" noProof="0" dirty="0">
                <a:ln>
                  <a:noFill/>
                </a:ln>
                <a:effectLst/>
                <a:uLnTx/>
                <a:uFillTx/>
                <a:sym typeface="+mn-ea"/>
              </a:rPr>
              <a:t>“... due to requirements for maintenance-free operation</a:t>
            </a:r>
            <a:r>
              <a:rPr lang="en-US" kern="0" noProof="0" dirty="0" smtClean="0">
                <a:ln>
                  <a:noFill/>
                </a:ln>
                <a:effectLst/>
                <a:uLnTx/>
                <a:uFillTx/>
                <a:sym typeface="+mn-ea"/>
              </a:rPr>
              <a:t>”</a:t>
            </a:r>
            <a:r>
              <a:rPr lang="zh-CN" altLang="en-US" kern="0" noProof="0" dirty="0" smtClean="0">
                <a:ln>
                  <a:noFill/>
                </a:ln>
                <a:effectLst/>
                <a:uLnTx/>
                <a:uFillTx/>
                <a:sym typeface="+mn-ea"/>
              </a:rPr>
              <a:t>， </a:t>
            </a:r>
            <a:r>
              <a:rPr lang="en-US" altLang="zh-CN" kern="0" noProof="0" dirty="0" smtClean="0">
                <a:ln>
                  <a:noFill/>
                </a:ln>
                <a:effectLst/>
                <a:uLnTx/>
                <a:uFillTx/>
                <a:sym typeface="+mn-ea"/>
              </a:rPr>
              <a:t>similar as resolution to </a:t>
            </a:r>
            <a:r>
              <a:rPr lang="en-US" altLang="zh-CN" kern="0" noProof="0" dirty="0" err="1" smtClean="0">
                <a:ln>
                  <a:noFill/>
                </a:ln>
                <a:effectLst/>
                <a:uLnTx/>
                <a:uFillTx/>
                <a:sym typeface="+mn-ea"/>
              </a:rPr>
              <a:t>NesCom</a:t>
            </a:r>
            <a:r>
              <a:rPr lang="en-US" altLang="zh-CN" kern="0" noProof="0" dirty="0" smtClean="0">
                <a:ln>
                  <a:noFill/>
                </a:ln>
                <a:effectLst/>
                <a:uLnTx/>
                <a:uFillTx/>
                <a:sym typeface="+mn-ea"/>
              </a:rPr>
              <a:t> comment PC13</a:t>
            </a:r>
            <a:endPar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buClrTx/>
              <a:buSzTx/>
              <a:buFontTx/>
              <a:defRPr/>
            </a:pPr>
            <a:r>
              <a:rPr lang="en-US" altLang="zh-CN" sz="2400" b="1" kern="0" noProof="0" dirty="0">
                <a:ln>
                  <a:noFill/>
                </a:ln>
                <a:effectLst/>
                <a:uLnTx/>
                <a:uFillTx/>
                <a:sym typeface="+mn-ea"/>
              </a:rPr>
              <a:t>Comments PC4</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kern="0" noProof="0" dirty="0">
                <a:ln>
                  <a:noFill/>
                </a:ln>
                <a:effectLst/>
                <a:uLnTx/>
                <a:uFillTx/>
                <a:sym typeface="+mn-ea"/>
              </a:rPr>
              <a:t>5.5 Need for the Project: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Readability suggestion: '... user experience in a negative way.' to '... user experience negatively.'</a:t>
            </a:r>
            <a:endPar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sz="2000" kern="0" noProof="0" dirty="0">
                <a:ln>
                  <a:noFill/>
                </a:ln>
                <a:effectLst/>
                <a:uLnTx/>
                <a:uFillTx/>
                <a:sym typeface="+mn-ea"/>
              </a:rPr>
              <a:t>Resolution: </a:t>
            </a:r>
            <a:r>
              <a:rPr lang="en-US" kern="0" noProof="0" dirty="0">
                <a:ln>
                  <a:noFill/>
                </a:ln>
                <a:effectLst/>
                <a:uLnTx/>
                <a:uFillTx/>
                <a:sym typeface="+mn-ea"/>
              </a:rPr>
              <a:t>Accepted and the AMP PAR document will be </a:t>
            </a:r>
            <a:r>
              <a:rPr lang="en-US" kern="0" noProof="0" dirty="0" smtClean="0">
                <a:ln>
                  <a:noFill/>
                </a:ln>
                <a:effectLst/>
                <a:uLnTx/>
                <a:uFillTx/>
                <a:sym typeface="+mn-ea"/>
              </a:rPr>
              <a:t>modified </a:t>
            </a:r>
            <a:r>
              <a:rPr lang="en-US" kern="0" noProof="0" dirty="0">
                <a:ln>
                  <a:noFill/>
                </a:ln>
                <a:effectLst/>
                <a:uLnTx/>
                <a:uFillTx/>
                <a:sym typeface="+mn-ea"/>
              </a:rPr>
              <a:t>accordingly</a:t>
            </a:r>
            <a:endPar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endParaRPr kumimoji="0" lang="zh-CN"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fontScale="9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PC5</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5.5 Need for the Project:</a:t>
            </a: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Readability suggestion: '... huge amount of IoT devices ...' to '... huge number of IoT devices ...'</a:t>
            </a:r>
          </a:p>
          <a:p>
            <a:pPr marR="0" lvl="1" algn="l" defTabSz="914400" rtl="0" eaLnBrk="0" fontAlgn="base" latinLnBrk="0" hangingPunct="0">
              <a:lnSpc>
                <a:spcPct val="100000"/>
              </a:lnSpc>
              <a:spcBef>
                <a:spcPct val="20000"/>
              </a:spcBef>
              <a:spcAft>
                <a:spcPct val="0"/>
              </a:spcAft>
              <a:buClrTx/>
              <a:buSzTx/>
              <a:defRPr/>
            </a:pPr>
            <a:r>
              <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Resolution: </a:t>
            </a:r>
            <a:r>
              <a:rPr lang="en-US" kern="0" noProof="0" dirty="0">
                <a:ln>
                  <a:noFill/>
                </a:ln>
                <a:effectLst/>
                <a:uLnTx/>
                <a:uFillTx/>
                <a:sym typeface="+mn-ea"/>
              </a:rPr>
              <a:t>Accepted and the AMP PAR document will be </a:t>
            </a:r>
            <a:r>
              <a:rPr lang="en-US" kern="0" noProof="0" dirty="0" smtClean="0">
                <a:ln>
                  <a:noFill/>
                </a:ln>
                <a:effectLst/>
                <a:uLnTx/>
                <a:uFillTx/>
                <a:sym typeface="+mn-ea"/>
              </a:rPr>
              <a:t>modified </a:t>
            </a:r>
            <a:r>
              <a:rPr lang="en-US" kern="0" noProof="0" dirty="0">
                <a:ln>
                  <a:noFill/>
                </a:ln>
                <a:effectLst/>
                <a:uLnTx/>
                <a:uFillTx/>
                <a:sym typeface="+mn-ea"/>
              </a:rPr>
              <a:t>accordingly</a:t>
            </a:r>
            <a:endPar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buClrTx/>
              <a:buSzTx/>
              <a:buFontTx/>
              <a:defRPr/>
            </a:pPr>
            <a:r>
              <a:rPr lang="en-US" altLang="zh-CN" sz="2400" b="1" kern="0" noProof="0" dirty="0">
                <a:ln>
                  <a:noFill/>
                </a:ln>
                <a:effectLst/>
                <a:uLnTx/>
                <a:uFillTx/>
                <a:sym typeface="+mn-ea"/>
              </a:rPr>
              <a:t>Comments PC6</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kern="0" noProof="0" dirty="0">
                <a:ln>
                  <a:noFill/>
                </a:ln>
                <a:effectLst/>
                <a:uLnTx/>
                <a:uFillTx/>
                <a:sym typeface="+mn-ea"/>
              </a:rPr>
              <a:t>5.6  Stakeholders of the Standard:</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Readability suggestion:  “Stakeholders also include component providers; consumer electronic, mobile device and IoT device vendors; IoT network operators; and manufacturers and users of semiconductor devices.”</a:t>
            </a:r>
            <a:endPar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sz="2000" kern="0" noProof="0" dirty="0">
                <a:ln>
                  <a:noFill/>
                </a:ln>
                <a:effectLst/>
                <a:uLnTx/>
                <a:uFillTx/>
                <a:sym typeface="+mn-ea"/>
              </a:rPr>
              <a:t>Resolution: </a:t>
            </a:r>
            <a:r>
              <a:rPr lang="en-US" kern="0" noProof="0" dirty="0">
                <a:ln>
                  <a:noFill/>
                </a:ln>
                <a:effectLst/>
                <a:uLnTx/>
                <a:uFillTx/>
                <a:sym typeface="+mn-ea"/>
              </a:rPr>
              <a:t>Accepted and the AMP PAR document will be </a:t>
            </a:r>
            <a:r>
              <a:rPr lang="en-US" kern="0" noProof="0" dirty="0" smtClean="0">
                <a:ln>
                  <a:noFill/>
                </a:ln>
                <a:effectLst/>
                <a:uLnTx/>
                <a:uFillTx/>
                <a:sym typeface="+mn-ea"/>
              </a:rPr>
              <a:t>modified </a:t>
            </a:r>
            <a:r>
              <a:rPr lang="en-US" kern="0" noProof="0" dirty="0">
                <a:ln>
                  <a:noFill/>
                </a:ln>
                <a:effectLst/>
                <a:uLnTx/>
                <a:uFillTx/>
                <a:sym typeface="+mn-ea"/>
              </a:rPr>
              <a:t>accordingly</a:t>
            </a:r>
            <a:endPar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endParaRPr kumimoji="0" lang="zh-CN"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fontScale="9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PC7</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8.1 Additional Explanatory Notes:</a:t>
            </a: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Readability suggestion: '... communication in sub-1 GHz band' to '... communication in the sub-1 GHz band'.</a:t>
            </a:r>
          </a:p>
          <a:p>
            <a:pPr marR="0" lvl="1" algn="l" defTabSz="914400" rtl="0" eaLnBrk="0" fontAlgn="base" latinLnBrk="0" hangingPunct="0">
              <a:lnSpc>
                <a:spcPct val="100000"/>
              </a:lnSpc>
              <a:spcBef>
                <a:spcPct val="20000"/>
              </a:spcBef>
              <a:spcAft>
                <a:spcPct val="0"/>
              </a:spcAft>
              <a:buClrTx/>
              <a:buSzTx/>
              <a:defRPr/>
            </a:pPr>
            <a:r>
              <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Resolution: </a:t>
            </a:r>
            <a:r>
              <a:rPr lang="en-US" kern="0" noProof="0" dirty="0">
                <a:ln>
                  <a:noFill/>
                </a:ln>
                <a:effectLst/>
                <a:uLnTx/>
                <a:uFillTx/>
                <a:sym typeface="+mn-ea"/>
              </a:rPr>
              <a:t>Accepted and the AMP PAR document </a:t>
            </a:r>
            <a:r>
              <a:rPr lang="en-US" kern="0" noProof="0" dirty="0" smtClean="0">
                <a:ln>
                  <a:noFill/>
                </a:ln>
                <a:effectLst/>
                <a:uLnTx/>
                <a:uFillTx/>
                <a:sym typeface="+mn-ea"/>
              </a:rPr>
              <a:t>will be modified accordingly</a:t>
            </a:r>
            <a:endPar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buClrTx/>
              <a:buSzTx/>
              <a:buFontTx/>
              <a:defRPr/>
            </a:pPr>
            <a:r>
              <a:rPr lang="en-US" altLang="zh-CN" sz="2400" b="1" kern="0" noProof="0" dirty="0">
                <a:ln>
                  <a:noFill/>
                </a:ln>
                <a:effectLst/>
                <a:uLnTx/>
                <a:uFillTx/>
                <a:sym typeface="+mn-ea"/>
              </a:rPr>
              <a:t>Comments PC8</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kern="0" noProof="0" dirty="0">
                <a:ln>
                  <a:noFill/>
                </a:ln>
                <a:effectLst/>
                <a:uLnTx/>
                <a:uFillTx/>
                <a:sym typeface="+mn-ea"/>
              </a:rPr>
              <a:t>8.1 Additional Explanatory Notes:</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Readability suggestion: '... communication in 2.4 GHz band' to '... communication in the 2.4 GHz band'</a:t>
            </a:r>
          </a:p>
          <a:p>
            <a:pPr marR="0" lvl="1" algn="l" defTabSz="914400" rtl="0" eaLnBrk="0" fontAlgn="base" latinLnBrk="0" hangingPunct="0">
              <a:lnSpc>
                <a:spcPct val="100000"/>
              </a:lnSpc>
              <a:spcBef>
                <a:spcPct val="20000"/>
              </a:spcBef>
              <a:spcAft>
                <a:spcPct val="0"/>
              </a:spcAft>
              <a:buClrTx/>
              <a:buSzTx/>
              <a:defRPr/>
            </a:pPr>
            <a:r>
              <a:rPr lang="en-US" sz="2000" kern="0" noProof="0" dirty="0">
                <a:ln>
                  <a:noFill/>
                </a:ln>
                <a:effectLst/>
                <a:uLnTx/>
                <a:uFillTx/>
                <a:sym typeface="+mn-ea"/>
              </a:rPr>
              <a:t>Resolution: </a:t>
            </a:r>
            <a:r>
              <a:rPr lang="en-US" kern="0" noProof="0" dirty="0">
                <a:ln>
                  <a:noFill/>
                </a:ln>
                <a:effectLst/>
                <a:uLnTx/>
                <a:uFillTx/>
                <a:sym typeface="+mn-ea"/>
              </a:rPr>
              <a:t>Accepted and the AMP PAR document will be </a:t>
            </a:r>
            <a:r>
              <a:rPr lang="en-US" kern="0" noProof="0" dirty="0" smtClean="0">
                <a:ln>
                  <a:noFill/>
                </a:ln>
                <a:effectLst/>
                <a:uLnTx/>
                <a:uFillTx/>
                <a:sym typeface="+mn-ea"/>
              </a:rPr>
              <a:t>modified </a:t>
            </a:r>
            <a:r>
              <a:rPr lang="en-US" kern="0" noProof="0" dirty="0">
                <a:ln>
                  <a:noFill/>
                </a:ln>
                <a:effectLst/>
                <a:uLnTx/>
                <a:uFillTx/>
                <a:sym typeface="+mn-ea"/>
              </a:rPr>
              <a:t>accordingly</a:t>
            </a:r>
            <a:endPar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PC9</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8.1 Additional Explanatory Notes:</a:t>
            </a: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Readability suggestion: '... wireless power transfer in sub-1 GHz band' to '... wireless power transfer in the sub-1 GHz band'</a:t>
            </a:r>
          </a:p>
          <a:p>
            <a:pPr marR="0" lvl="1" algn="l" defTabSz="914400" rtl="0" eaLnBrk="0" fontAlgn="base" latinLnBrk="0" hangingPunct="0">
              <a:lnSpc>
                <a:spcPct val="100000"/>
              </a:lnSpc>
              <a:spcBef>
                <a:spcPct val="20000"/>
              </a:spcBef>
              <a:spcAft>
                <a:spcPct val="0"/>
              </a:spcAft>
              <a:buClrTx/>
              <a:buSzTx/>
              <a:defRPr/>
            </a:pPr>
            <a:r>
              <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Resolution: Accepted and the AMP PAR document will be updated accordingly</a:t>
            </a:r>
          </a:p>
          <a:p>
            <a:pPr marR="0" lvl="1" algn="l" defTabSz="914400" rtl="0" eaLnBrk="0" fontAlgn="base" latinLnBrk="0" hangingPunct="0">
              <a:lnSpc>
                <a:spcPct val="100000"/>
              </a:lnSpc>
              <a:spcBef>
                <a:spcPct val="20000"/>
              </a:spcBef>
              <a:spcAft>
                <a:spcPct val="0"/>
              </a:spcAft>
              <a:buClrTx/>
              <a:buSzTx/>
              <a:defRPr/>
            </a:pP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endParaRPr kumimoji="0" lang="zh-CN"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IEEE-SA NesCom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0070"/>
            <a:ext cx="9753600" cy="4658995"/>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PC10</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5.2b and 8.1:</a:t>
            </a: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The first paragraph in 8.1 seems a part of the scope definition, i.e., belonging to 5.2.b. Suggest moving it to 5.2.b."</a:t>
            </a:r>
          </a:p>
          <a:p>
            <a:pPr marR="0" lvl="0" algn="l" defTabSz="914400" rtl="0" eaLnBrk="0" fontAlgn="base" latinLnBrk="0" hangingPunct="0">
              <a:lnSpc>
                <a:spcPct val="100000"/>
              </a:lnSpc>
              <a:spcBef>
                <a:spcPct val="20000"/>
              </a:spcBef>
              <a:buClrTx/>
              <a:buSzTx/>
              <a:buFontTx/>
              <a:defRPr/>
            </a:pPr>
            <a:r>
              <a:rPr lang="en-US" altLang="zh-CN" sz="2400" b="1" kern="0" noProof="0" dirty="0">
                <a:ln>
                  <a:noFill/>
                </a:ln>
                <a:effectLst/>
                <a:uLnTx/>
                <a:uFillTx/>
                <a:sym typeface="+mn-ea"/>
              </a:rPr>
              <a:t>Comments PC11</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a:ln>
                  <a:noFill/>
                </a:ln>
                <a:effectLst/>
                <a:uLnTx/>
                <a:uFillTx/>
                <a:sym typeface="+mn-ea"/>
              </a:rPr>
              <a:t>5.2b:</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 May I suggest using "This amendment defines ...", instead of "... shall define ..."?"</a:t>
            </a:r>
          </a:p>
          <a:p>
            <a:pPr marR="0" lvl="0" algn="l" defTabSz="914400" rtl="0" eaLnBrk="0" fontAlgn="base" latinLnBrk="0" hangingPunct="0">
              <a:lnSpc>
                <a:spcPct val="100000"/>
              </a:lnSpc>
              <a:spcBef>
                <a:spcPct val="20000"/>
              </a:spcBef>
              <a:buClrTx/>
              <a:buSzTx/>
              <a:buFontTx/>
              <a:defRPr/>
            </a:pPr>
            <a:r>
              <a:rPr lang="en-US" altLang="zh-CN" sz="2400" b="1" kern="0" noProof="0" dirty="0">
                <a:ln>
                  <a:noFill/>
                </a:ln>
                <a:effectLst/>
                <a:uLnTx/>
                <a:uFillTx/>
                <a:sym typeface="+mn-ea"/>
              </a:rPr>
              <a:t>Comments PC12</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a:ln>
                  <a:noFill/>
                </a:ln>
                <a:effectLst/>
                <a:uLnTx/>
                <a:uFillTx/>
                <a:sym typeface="+mn-ea"/>
              </a:rPr>
              <a:t>5.2b:</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a:ln>
                  <a:noFill/>
                </a:ln>
                <a:effectLst/>
                <a:uLnTx/>
                <a:uFillTx/>
                <a:sym typeface="+mn-ea"/>
              </a:rPr>
              <a:t>“</a:t>
            </a:r>
            <a:r>
              <a:rPr lang="zh-CN" altLang="en-US" sz="2000" kern="0" noProof="0" dirty="0">
                <a:ln>
                  <a:noFill/>
                </a:ln>
                <a:effectLst/>
                <a:uLnTx/>
                <a:uFillTx/>
                <a:sym typeface="+mn-ea"/>
              </a:rPr>
              <a:t>You are kindly asked to consider rephrasing the last sentence of 5.2 as follows:</a:t>
            </a: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a:ln>
                  <a:noFill/>
                </a:ln>
                <a:effectLst/>
                <a:uLnTx/>
                <a:uFillTx/>
                <a:sym typeface="+mn-ea"/>
              </a:rPr>
              <a:t>‘</a:t>
            </a:r>
            <a:r>
              <a:rPr lang="zh-CN" altLang="en-US" sz="2000" kern="0" noProof="0" dirty="0">
                <a:ln>
                  <a:noFill/>
                </a:ln>
                <a:effectLst/>
                <a:uLnTx/>
                <a:uFillTx/>
                <a:sym typeface="+mn-ea"/>
              </a:rPr>
              <a:t>This amendment defines mechanisms for </a:t>
            </a:r>
            <a:r>
              <a:rPr lang="zh-CN" altLang="en-US" sz="1800" kern="0" noProof="0" dirty="0">
                <a:ln>
                  <a:noFill/>
                </a:ln>
                <a:effectLst/>
                <a:uLnTx/>
                <a:uFillTx/>
                <a:sym typeface="+mn-ea"/>
              </a:rPr>
              <a:t>coexistence</a:t>
            </a:r>
            <a:r>
              <a:rPr lang="zh-CN" altLang="en-US" sz="2000" kern="0" noProof="0" dirty="0">
                <a:ln>
                  <a:noFill/>
                </a:ln>
                <a:effectLst/>
                <a:uLnTx/>
                <a:uFillTx/>
                <a:sym typeface="+mn-ea"/>
              </a:rPr>
              <a:t> of an AMP STA and deployed STAs compliant with IEEE Std 802.11™-2020 that operate in the same radio frequency band as the AMP STA.</a:t>
            </a:r>
            <a:r>
              <a:rPr lang="en-US" altLang="zh-CN" sz="2000" kern="0" noProof="0" dirty="0">
                <a:ln>
                  <a:noFill/>
                </a:ln>
                <a:effectLst/>
                <a:uLnTx/>
                <a:uFillTx/>
                <a:sym typeface="+mn-ea"/>
              </a:rPr>
              <a:t>’</a:t>
            </a:r>
            <a:endParaRPr lang="zh-CN" altLang="en-US" sz="2000" kern="0" noProof="0" dirty="0">
              <a:ln>
                <a:noFill/>
              </a:ln>
              <a:effectLst/>
              <a:uLnTx/>
              <a:uFillTx/>
              <a:sym typeface="+mn-ea"/>
            </a:endParaRP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Reason: A "shall" statement provides an instruction. However, 12.2.3 of &lt;https://mentor.ieee.org/myproject/Public/mytools/draft/styleman.pdf&gt; states that "The scope of the standard shall explain in statements of fact what is covered in the standard and, if necessary, what is not covered in the standard […]." Hence, a standard's/amendment's scope describes what is and not what shall be."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IEEE-SA NesCom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928689" y="1981200"/>
            <a:ext cx="10461624" cy="4348480"/>
          </a:xfrm>
          <a:prstGeom prst="rect">
            <a:avLst/>
          </a:prstGeom>
        </p:spPr>
        <p:txBody>
          <a:bodyPr>
            <a:no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marR="0" lvl="0" indent="0" algn="l" defTabSz="914400" rtl="0" eaLnBrk="0" fontAlgn="base" latinLnBrk="0" hangingPunct="0">
              <a:lnSpc>
                <a:spcPct val="100000"/>
              </a:lnSpc>
              <a:spcBef>
                <a:spcPct val="20000"/>
              </a:spcBef>
              <a:spcAft>
                <a:spcPct val="0"/>
              </a:spcAft>
              <a:buClrTx/>
              <a:buSzTx/>
              <a:buNone/>
              <a:defRPr/>
            </a:pPr>
            <a:r>
              <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Dorothy has suggested resolutions to PC10 - PC12:</a:t>
            </a:r>
          </a:p>
          <a:p>
            <a:pPr marL="0" marR="0" lvl="0" indent="0" algn="l" defTabSz="914400" rtl="0" eaLnBrk="0" fontAlgn="base" latinLnBrk="0" hangingPunct="0">
              <a:lnSpc>
                <a:spcPct val="100000"/>
              </a:lnSpc>
              <a:spcBef>
                <a:spcPct val="20000"/>
              </a:spcBef>
              <a:spcAft>
                <a:spcPct val="0"/>
              </a:spcAft>
              <a:buClrTx/>
              <a:buSzTx/>
              <a:buNone/>
              <a:defRPr/>
            </a:pPr>
            <a:endPar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sz="18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Modify the text in 5.2.b to be as follows, and remove the related text in 8.1.</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sz="18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"This amendment defines modifications to both the IEEE 802.11 Medium Access Control layer (MAC) and Physical Layers (PHY) to enable operation of an Ambient Power communication (AMP) station (STA) that is powered using energy harvesting.</a:t>
            </a:r>
          </a:p>
          <a:p>
            <a:pPr marL="457200" marR="0" lvl="1" indent="0" algn="l" defTabSz="914400" rtl="0" eaLnBrk="0" fontAlgn="base" latinLnBrk="0" hangingPunct="0">
              <a:lnSpc>
                <a:spcPct val="100000"/>
              </a:lnSpc>
              <a:spcBef>
                <a:spcPct val="20000"/>
              </a:spcBef>
              <a:spcAft>
                <a:spcPct val="0"/>
              </a:spcAft>
              <a:buClrTx/>
              <a:buSzTx/>
              <a:buNone/>
              <a:defRPr/>
            </a:pPr>
            <a:endParaRPr kumimoji="0" lang="en-US" sz="18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sz="18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Operation in sub-1 Gigahertz (GHz) and 2.4 GHz is defined. Specifically, at least one mode of data communication in sub-1 GHz band is defined and at least one mode of data communication in 2.4 GHz band with the AMP communication access category (AC) being set to AC_BK (background) is defined.</a:t>
            </a:r>
          </a:p>
          <a:p>
            <a:pPr marL="457200" marR="0" lvl="1" indent="0" algn="l" defTabSz="914400" rtl="0" eaLnBrk="0" fontAlgn="base" latinLnBrk="0" hangingPunct="0">
              <a:lnSpc>
                <a:spcPct val="100000"/>
              </a:lnSpc>
              <a:spcBef>
                <a:spcPct val="20000"/>
              </a:spcBef>
              <a:spcAft>
                <a:spcPct val="0"/>
              </a:spcAft>
              <a:buClrTx/>
              <a:buSzTx/>
              <a:buNone/>
              <a:defRPr/>
            </a:pPr>
            <a:endParaRPr kumimoji="0" lang="en-US" sz="18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sz="18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This amendment defines mechanisms for coexistence of an AMP STA and deployed STAs compliant with IEEE Std 802.11™-2020 that operate in the same radio frequency band as the AMP STA. "</a:t>
            </a:r>
          </a:p>
          <a:p>
            <a:pPr marR="0" lvl="1" algn="l" defTabSz="914400" rtl="0" eaLnBrk="0" fontAlgn="base" latinLnBrk="0" hangingPunct="0">
              <a:lnSpc>
                <a:spcPct val="100000"/>
              </a:lnSpc>
              <a:spcBef>
                <a:spcPct val="20000"/>
              </a:spcBef>
              <a:spcAft>
                <a:spcPct val="0"/>
              </a:spcAft>
              <a:buClrTx/>
              <a:buSzTx/>
              <a:defRPr/>
            </a:pPr>
            <a:endParaRPr kumimoji="0" lang="en-US" sz="1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endParaRPr kumimoji="0" lang="zh-CN" altLang="en-US" sz="1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1712</TotalTime>
  <Words>2023</Words>
  <Application>Microsoft Office PowerPoint</Application>
  <PresentationFormat>宽屏</PresentationFormat>
  <Paragraphs>221</Paragraphs>
  <Slides>17</Slides>
  <Notes>0</Notes>
  <HiddenSlides>0</HiddenSlides>
  <MMClips>0</MMClips>
  <ScaleCrop>false</ScaleCrop>
  <HeadingPairs>
    <vt:vector size="8" baseType="variant">
      <vt:variant>
        <vt:lpstr>已用的字体</vt:lpstr>
      </vt:variant>
      <vt:variant>
        <vt:i4>4</vt:i4>
      </vt:variant>
      <vt:variant>
        <vt:lpstr>主题</vt:lpstr>
      </vt:variant>
      <vt:variant>
        <vt:i4>1</vt:i4>
      </vt:variant>
      <vt:variant>
        <vt:lpstr>嵌入 OLE 服务器</vt:lpstr>
      </vt:variant>
      <vt:variant>
        <vt:i4>1</vt:i4>
      </vt:variant>
      <vt:variant>
        <vt:lpstr>幻灯片标题</vt:lpstr>
      </vt:variant>
      <vt:variant>
        <vt:i4>17</vt:i4>
      </vt:variant>
    </vt:vector>
  </HeadingPairs>
  <TitlesOfParts>
    <vt:vector size="23" baseType="lpstr">
      <vt:lpstr>Arial Unicode MS</vt:lpstr>
      <vt:lpstr>MS Gothic</vt:lpstr>
      <vt:lpstr>MS PGothic</vt:lpstr>
      <vt:lpstr>Times New Roman</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AMP SG Meeting Agenda</dc:title>
  <dc:subject>IEEE 802.11 AMP SG Meeting Agenda</dc:subject>
  <dc:creator>Mr. Bo Sun</dc:creator>
  <cp:keywords>Sep 2023</cp:keywords>
  <cp:lastModifiedBy>Bo</cp:lastModifiedBy>
  <cp:revision>171</cp:revision>
  <cp:lastPrinted>2014-11-04T15:04:00Z</cp:lastPrinted>
  <dcterms:created xsi:type="dcterms:W3CDTF">2007-04-17T18:10:00Z</dcterms:created>
  <dcterms:modified xsi:type="dcterms:W3CDTF">2024-03-12T04:30:38Z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A207783170EC4B4F8CA8848B60A9212A</vt:lpwstr>
  </property>
</Properties>
</file>