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1263" r:id="rId3"/>
    <p:sldId id="1266" r:id="rId4"/>
    <p:sldId id="1267" r:id="rId5"/>
    <p:sldId id="1310" r:id="rId6"/>
    <p:sldId id="1311" r:id="rId7"/>
    <p:sldId id="1312" r:id="rId8"/>
    <p:sldId id="1313" r:id="rId9"/>
    <p:sldId id="1320" r:id="rId10"/>
    <p:sldId id="1321" r:id="rId11"/>
    <p:sldId id="1322" r:id="rId12"/>
    <p:sldId id="1314" r:id="rId13"/>
    <p:sldId id="1315" r:id="rId14"/>
    <p:sldId id="1316" r:id="rId15"/>
    <p:sldId id="1317" r:id="rId16"/>
    <p:sldId id="1318" r:id="rId17"/>
    <p:sldId id="1319" r:id="rId1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1529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GB"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Report</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0479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mentor.ieee.org/802.11/dcn/23/11-23-1212-03-0amp-ieee-802-11-amp-sg-proposed-csd.docx" TargetMode="External"/><Relationship Id="rId1" Type="http://schemas.openxmlformats.org/officeDocument/2006/relationships/hyperlink" Target="https://mentor.ieee.org/802.11/dcn/23/11-23-1006-05-0amp-ieee-802-11-amp-sg-proposed-par.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PAR/CSD Comments and Resolutions</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26"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PC13</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5.4:</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In Sec. 5.4, the second paragraph seems to apply to the Amendment for AMP, and seems to be missing a noun, such as "operations" after "requirements to maintenance-free,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Consider adding "operations" and changing "requirements to" to "requirements for", such as: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"However, there are still many use cases and applications that cannot be addressed using existing IEEE 802.11 based WLAN IoT technologies due to requirements for maintenance-free operation, ultra-low complexity, very small size, very long lifecycle, and the limitations of conventional batteries.""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Resolution (Dorothy suggested): Accepted </a:t>
            </a:r>
            <a:r>
              <a:rPr lang="en-US" kern="0" noProof="0" dirty="0">
                <a:ln>
                  <a:noFill/>
                </a:ln>
                <a:effectLst/>
                <a:uLnTx/>
                <a:uFillTx/>
                <a:sym typeface="+mn-ea"/>
              </a:rPr>
              <a:t>and the AMP PAR document will be updated accordingly</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b – multiple vendors and numerous users:  There is no supporting information on the amount of interest from potential Task Force participants.  For example, the number of people in the IEEE 802.11 Ambient Power (AMP) TIG/SG that would participate in the project, if approved.</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Accepted. The AMP CSD document will be updated with supporting information on the amount of interest from potential participants. According to the participation during AMP TIG/SG, there will be around 50 experts participating in the project, if approved.</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'AMP Communication tackles addresses ...' to 'AMP Communication addresses ...' or 'AMP Communication tackles...'.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change the text to “AMP Communication tackles...”</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CC3</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to support creation of ...' to '... to support the creation of ...'.</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sz="2000" kern="0" noProof="0" dirty="0">
                <a:ln>
                  <a:noFill/>
                </a:ln>
                <a:effectLst/>
                <a:uLnTx/>
                <a:uFillTx/>
                <a:sym typeface="+mn-ea"/>
              </a:rPr>
              <a:t>Accepted and the AMP CSD document will be updated 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and thus maintenance free ...' to '... and thus maintenance-free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updated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CC5</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 CAGR of 11.9% from 2022 to 2030 Error! Reference source not found.', need to add missing reference</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sz="2000" kern="0" noProof="0" dirty="0">
                <a:ln>
                  <a:noFill/>
                </a:ln>
                <a:effectLst/>
                <a:uLnTx/>
                <a:uFillTx/>
                <a:sym typeface="+mn-ea"/>
              </a:rPr>
              <a:t>Accepted and the AMP CSD document will add the missing reference.</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1.2.1 Broad Market Potential:</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invested more than 150-billion-yuan ....' to '... invested more than 150 billion yuan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updated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CC7</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1.2.1 Broad Market Potential:</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adding to the expected growth of number of devices ...' to '... adding to the expected growth of the number of devices ...'</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sz="2000" kern="0" noProof="0" dirty="0">
                <a:ln>
                  <a:noFill/>
                </a:ln>
                <a:effectLst/>
                <a:uLnTx/>
                <a:uFillTx/>
                <a:sym typeface="+mn-ea"/>
              </a:rPr>
              <a:t>Accepted and the AMP CSD document will be updated 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1.2.3:  Distinct Identity:</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Typo:  ‘or evern lower’ to ‘or even lower’.</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updated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R="0" lvl="0" algn="l" defTabSz="914400" rtl="0" eaLnBrk="0" fontAlgn="base" latinLnBrk="0" hangingPunct="0">
              <a:lnSpc>
                <a:spcPct val="100000"/>
              </a:lnSpc>
              <a:spcBef>
                <a:spcPct val="20000"/>
              </a:spcBef>
              <a:spcAft>
                <a:spcPct val="0"/>
              </a:spcAft>
              <a:buClrTx/>
              <a:buSzTx/>
              <a:defRPr/>
            </a:pPr>
            <a:r>
              <a:rPr lang="en-US" altLang="zh-CN" kern="0" noProof="0" dirty="0">
                <a:ln>
                  <a:noFill/>
                </a:ln>
                <a:effectLst/>
                <a:uLnTx/>
                <a:uFillTx/>
                <a:sym typeface="+mn-ea"/>
              </a:rPr>
              <a:t>Comments CC9</a:t>
            </a:r>
            <a:endParaRPr kumimoji="0" lang="en-US" altLang="zh-CN"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1.2.5 Economic Feasibility:</a:t>
            </a:r>
            <a:endParaRPr lang="en-US" altLang="zh-CN"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Item c:  one location.  Consistency issue    “this amendment.”  change to “this proposed amendment”</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sz="2000" kern="0" noProof="0" dirty="0">
                <a:ln>
                  <a:noFill/>
                </a:ln>
                <a:effectLst/>
                <a:uLnTx/>
                <a:uFillTx/>
                <a:sym typeface="+mn-ea"/>
              </a:rPr>
              <a:t>Accepted and the AMP CSD document will be updated accordingly</a:t>
            </a:r>
            <a:r>
              <a:rPr lang="en-US" sz="2000" kern="0" noProof="0" dirty="0">
                <a:ln>
                  <a:noFill/>
                </a:ln>
                <a:effectLst/>
                <a:uLnTx/>
                <a:uFillTx/>
                <a:sym typeface="+mn-ea"/>
              </a:rPr>
              <a:t>.</a:t>
            </a: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CSD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CC10</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1.2.5 Economic Feasibility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Item d:  three locations. Consistency issue  “this amendment.”  change to “this proposed amendment”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altLang="zh-CN" kern="0" noProof="0" dirty="0">
                <a:ln>
                  <a:noFill/>
                </a:ln>
                <a:effectLst/>
                <a:uLnTx/>
                <a:uFillTx/>
                <a:sym typeface="+mn-ea"/>
              </a:rPr>
              <a:t>Accepted and the AMP CSD document will be updated accordingly</a:t>
            </a: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spcAft>
                <a:spcPct val="0"/>
              </a:spcAft>
              <a:buClrTx/>
              <a:buSzTx/>
              <a:defRPr/>
            </a:pPr>
            <a:endParaRPr lang="en-US" altLang="zh-CN" sz="2000" kern="0" noProof="0" dirty="0">
              <a:ln>
                <a:noFill/>
              </a:ln>
              <a:effectLst/>
              <a:uLnTx/>
              <a:uFillTx/>
              <a:sym typeface="+mn-ea"/>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This document contains comments collected for AMP PAR/CSD documents and the resolution proposed by AMP SG</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9 PAR comments and 10 CSD comments from 802.3</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4 PAR comments from NesCom</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Resolutions are proposed for group discussion</a:t>
            </a:r>
            <a:endPar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and CSD documents under review:</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PAR: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ction="ppaction://hlinkfile"/>
              </a:rPr>
              <a:t>https://mentor.ieee.org/802.11/dcn/23/11-23-1006-05-0amp-ieee-802-11-amp-sg-proposed-par.docx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800100" marR="0" lvl="1" indent="-342900" algn="l" defTabSz="914400" rtl="0" eaLnBrk="0" fontAlgn="base" latinLnBrk="0" hangingPunct="0">
              <a:lnSpc>
                <a:spcPct val="100000"/>
              </a:lnSpc>
              <a:spcBef>
                <a:spcPct val="20000"/>
              </a:spcBef>
              <a:spcAft>
                <a:spcPct val="0"/>
              </a:spcAft>
              <a:buClrTx/>
              <a:buSzTx/>
              <a:buFontTx/>
              <a:buChar char="•"/>
              <a:defRPr/>
            </a:pPr>
            <a:r>
              <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CSD: </a:t>
            </a:r>
            <a:r>
              <a:rPr kumimoji="0" lang="en-US" altLang="zh-CN" sz="20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ction="ppaction://hlinkfile"/>
              </a:rPr>
              <a:t>https://mentor.ieee.org/802.11/dcn/23/11-23-1212-03-0amp-ieee-802-11-amp-sg-proposed-csd.docx</a:t>
            </a:r>
            <a:endParaRPr kumimoji="0" lang="en-US" altLang="zh-CN"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Abstract</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Scope of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to enable operation of an Ambient Power ...' to '... to enable the operation of an Ambient Power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effectLst/>
                <a:uLnTx/>
                <a:uFillTx/>
                <a:sym typeface="+mn-ea"/>
              </a:rPr>
              <a:t>Accepted and the AMP PAR document will be updated accordingly</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 Scope of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mechanisms for coexistence ...' to '... mechanisms for the coexistence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kern="0" noProof="0" dirty="0">
                <a:ln>
                  <a:noFill/>
                </a:ln>
                <a:effectLst/>
                <a:uLnTx/>
                <a:uFillTx/>
                <a:sym typeface="+mn-ea"/>
              </a:rPr>
              <a:t>Accepted and the AMP PAR document will be updated accordingly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normAutofit fontScale="900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PC3</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due to requirements to maintenance-free ...' to '... due to requirements to be maintenance-free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effectLst/>
                <a:uLnTx/>
                <a:uFillTx/>
                <a:sym typeface="+mn-ea"/>
              </a:rPr>
              <a:t>Accepted and the AMP PAR document will change the text to “... due to requirements for maintenance-free operation”</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PC4</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user experience in a negative way.' to '... user experience negatively.'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kern="0" noProof="0" dirty="0">
                <a:ln>
                  <a:noFill/>
                </a:ln>
                <a:effectLst/>
                <a:uLnTx/>
                <a:uFillTx/>
                <a:sym typeface="+mn-ea"/>
              </a:rPr>
              <a:t>Accepted and the AMP PAR document will be updated accordingly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PC5</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5.5 Need for the Project: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huge amount of IoT devices ...' to '... huge number of IoT devices ...'</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effectLst/>
                <a:uLnTx/>
                <a:uFillTx/>
                <a:sym typeface="+mn-ea"/>
              </a:rPr>
              <a:t>Accepted and the AMP PAR document will be updated accordingly</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PC6</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5.6  Stakeholders of the Standard:</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“Stakeholders also include component providers; consumer electronic, mobile device and IoT device vendors; IoT network operators; and manufacturers and users of semiconductor devices.”</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kern="0" noProof="0" dirty="0">
                <a:ln>
                  <a:noFill/>
                </a:ln>
                <a:effectLst/>
                <a:uLnTx/>
                <a:uFillTx/>
                <a:sym typeface="+mn-ea"/>
              </a:rPr>
              <a:t>Accepted and the AMP PAR document will be updated accordingly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PC7</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communication in sub-1 GHz band' to '... communication in the sub-1 GHz band'.</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t>
            </a:r>
            <a:r>
              <a:rPr lang="en-US" kern="0" noProof="0" dirty="0">
                <a:ln>
                  <a:noFill/>
                </a:ln>
                <a:effectLst/>
                <a:uLnTx/>
                <a:uFillTx/>
                <a:sym typeface="+mn-ea"/>
              </a:rPr>
              <a:t>Accepted and the AMP PAR document will be updated accordingly</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PC8</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kern="0" noProof="0" dirty="0">
                <a:ln>
                  <a:noFill/>
                </a:ln>
                <a:effectLst/>
                <a:uLnTx/>
                <a:uFillTx/>
                <a:sym typeface="+mn-ea"/>
              </a:rPr>
              <a:t>8.1 Additional Explanatory Notes</a:t>
            </a:r>
            <a:r>
              <a:rPr lang="en-US" altLang="zh-CN" kern="0" noProof="0" dirty="0">
                <a:ln>
                  <a:noFill/>
                </a:ln>
                <a:effectLst/>
                <a:uLnTx/>
                <a:uFillTx/>
                <a:sym typeface="+mn-ea"/>
              </a:rPr>
              <a:t>:</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Readability suggestion: '... communication in 2.4 GHz band' to '... communication in the 2.4 GHz band'</a:t>
            </a:r>
            <a:endParaRPr lang="zh-CN" altLang="en-US" sz="2000" kern="0" noProof="0" dirty="0">
              <a:ln>
                <a:noFill/>
              </a:ln>
              <a:effectLst/>
              <a:uLnTx/>
              <a:uFillTx/>
              <a:sym typeface="+mn-ea"/>
            </a:endParaRPr>
          </a:p>
          <a:p>
            <a:pPr marR="0" lvl="1" algn="l" defTabSz="914400" rtl="0" eaLnBrk="0" fontAlgn="base" latinLnBrk="0" hangingPunct="0">
              <a:lnSpc>
                <a:spcPct val="100000"/>
              </a:lnSpc>
              <a:spcBef>
                <a:spcPct val="20000"/>
              </a:spcBef>
              <a:spcAft>
                <a:spcPct val="0"/>
              </a:spcAft>
              <a:buClrTx/>
              <a:buSzTx/>
              <a:defRPr/>
            </a:pPr>
            <a:r>
              <a:rPr lang="en-US" sz="2000" kern="0" noProof="0" dirty="0">
                <a:ln>
                  <a:noFill/>
                </a:ln>
                <a:effectLst/>
                <a:uLnTx/>
                <a:uFillTx/>
                <a:sym typeface="+mn-ea"/>
              </a:rPr>
              <a:t>Resolution: </a:t>
            </a:r>
            <a:r>
              <a:rPr lang="en-US" kern="0" noProof="0" dirty="0">
                <a:ln>
                  <a:noFill/>
                </a:ln>
                <a:effectLst/>
                <a:uLnTx/>
                <a:uFillTx/>
                <a:sym typeface="+mn-ea"/>
              </a:rPr>
              <a:t>Accepted and the AMP PAR document will be updated accordingly</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 802.3 WG</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PC9</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8.1 Additional Explanatory Notes:</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Readability suggestion: '... wireless power transfer in sub-1 GHz band' to '... wireless power transfer in the sub-1 GHz band'</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Resolution: Accepted and the AMP PAR document will be updated accordingly</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0070"/>
            <a:ext cx="9753600" cy="4658995"/>
          </a:xfrm>
          <a:prstGeom prst="rect">
            <a:avLst/>
          </a:prstGeom>
        </p:spPr>
        <p:txBody>
          <a:bodyPr>
            <a:normAutofit fontScale="7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PC10</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5.2b and 8.1:</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The first paragraph in 8.1 seems a part of the scope definition, i.e., belonging to 5.2.b. Suggest moving it to 5.2.b."</a:t>
            </a:r>
            <a:endParaRPr kumimoji="0" lang="zh-CN" alt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PC11</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 May I suggest using "This amendment defines ...", instead of "... shall define ..."?"</a:t>
            </a:r>
            <a:endParaRPr lang="zh-CN" altLang="en-US" sz="2000" kern="0" noProof="0" dirty="0">
              <a:ln>
                <a:noFill/>
              </a:ln>
              <a:effectLst/>
              <a:uLnTx/>
              <a:uFillTx/>
              <a:sym typeface="+mn-ea"/>
            </a:endParaRPr>
          </a:p>
          <a:p>
            <a:pPr marR="0" lvl="0" algn="l" defTabSz="914400" rtl="0" eaLnBrk="0" fontAlgn="base" latinLnBrk="0" hangingPunct="0">
              <a:lnSpc>
                <a:spcPct val="100000"/>
              </a:lnSpc>
              <a:spcBef>
                <a:spcPct val="20000"/>
              </a:spcBef>
              <a:buClrTx/>
              <a:buSzTx/>
              <a:buFontTx/>
              <a:defRPr/>
            </a:pPr>
            <a:r>
              <a:rPr lang="en-US" altLang="zh-CN" sz="2400" b="1" kern="0" noProof="0" dirty="0">
                <a:ln>
                  <a:noFill/>
                </a:ln>
                <a:effectLst/>
                <a:uLnTx/>
                <a:uFillTx/>
                <a:sym typeface="+mn-ea"/>
              </a:rPr>
              <a:t>Comments PC12</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r>
              <a:rPr lang="en-US" altLang="zh-CN" sz="2000" kern="0" noProof="0" dirty="0">
                <a:ln>
                  <a:noFill/>
                </a:ln>
                <a:effectLst/>
                <a:uLnTx/>
                <a:uFillTx/>
                <a:sym typeface="+mn-ea"/>
              </a:rPr>
              <a:t>Comments: </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5.2b:</a:t>
            </a:r>
            <a:endParaRPr kumimoji="0" lang="en-US" altLang="zh-CN"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You are kindly asked to consider rephrasing the last sentence of 5.2 as follows:</a:t>
            </a:r>
            <a:endParaRPr lang="zh-CN" altLang="en-US"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en-US" altLang="zh-CN" sz="2000" kern="0" noProof="0" dirty="0">
                <a:ln>
                  <a:noFill/>
                </a:ln>
                <a:effectLst/>
                <a:uLnTx/>
                <a:uFillTx/>
                <a:sym typeface="+mn-ea"/>
              </a:rPr>
              <a:t>‘</a:t>
            </a:r>
            <a:r>
              <a:rPr lang="zh-CN" altLang="en-US" sz="2000" kern="0" noProof="0" dirty="0">
                <a:ln>
                  <a:noFill/>
                </a:ln>
                <a:effectLst/>
                <a:uLnTx/>
                <a:uFillTx/>
                <a:sym typeface="+mn-ea"/>
              </a:rPr>
              <a:t>This amendment defines mechanisms for coexistence of an AMP STA and deployed STAs compliant with IEEE Std 802.11™-2020 that operate in the same radio frequency band as the AMP STA.</a:t>
            </a:r>
            <a:r>
              <a:rPr lang="en-US" altLang="zh-CN" sz="2000" kern="0" noProof="0" dirty="0">
                <a:ln>
                  <a:noFill/>
                </a:ln>
                <a:effectLst/>
                <a:uLnTx/>
                <a:uFillTx/>
                <a:sym typeface="+mn-ea"/>
              </a:rPr>
              <a:t>’</a:t>
            </a:r>
            <a:endParaRPr lang="zh-CN" altLang="en-US" sz="2000" kern="0" noProof="0" dirty="0">
              <a:ln>
                <a:noFill/>
              </a:ln>
              <a:effectLst/>
              <a:uLnTx/>
              <a:uFillTx/>
              <a:sym typeface="+mn-ea"/>
            </a:endParaRPr>
          </a:p>
          <a:p>
            <a:pPr marL="457200" marR="0" lvl="1" indent="0" algn="l" defTabSz="914400" rtl="0" eaLnBrk="0" fontAlgn="base" latinLnBrk="0" hangingPunct="0">
              <a:lnSpc>
                <a:spcPct val="100000"/>
              </a:lnSpc>
              <a:spcBef>
                <a:spcPct val="20000"/>
              </a:spcBef>
              <a:spcAft>
                <a:spcPct val="0"/>
              </a:spcAft>
              <a:buClrTx/>
              <a:buSzTx/>
              <a:buNone/>
              <a:defRPr/>
            </a:pPr>
            <a:r>
              <a:rPr lang="zh-CN" altLang="en-US" sz="2000" kern="0" noProof="0" dirty="0">
                <a:ln>
                  <a:noFill/>
                </a:ln>
                <a:effectLst/>
                <a:uLnTx/>
                <a:uFillTx/>
                <a:sym typeface="+mn-ea"/>
              </a:rPr>
              <a:t>Reason: A "shall" statement provides an instruction. However, 12.2.3 of &lt;https://mentor.ieee.org/myproject/Public/mytools/draft/styleman.pdf&gt; states that "The scope of the standard shall explain in statements of fact what is covered in the standard and, if necessary, what is not covered in the standard […]." Hence, a standard's/amendment's scope describes what is and not what shall be."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 Comments From IEEE-SA NesCom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348480"/>
          </a:xfrm>
          <a:prstGeom prst="rect">
            <a:avLst/>
          </a:prstGeom>
        </p:spPr>
        <p:txBody>
          <a:bodyPr>
            <a:normAutofit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defRPr/>
            </a:pPr>
            <a:r>
              <a:rPr kumimoji="0" 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Dorothy has suggested resolutions to PC10 - PC12:</a:t>
            </a:r>
            <a:endParaRPr kumimoji="0" 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0" marR="0" lvl="0" indent="0" algn="l" defTabSz="914400" rtl="0" eaLnBrk="0" fontAlgn="base" latinLnBrk="0" hangingPunct="0">
              <a:lnSpc>
                <a:spcPct val="100000"/>
              </a:lnSpc>
              <a:spcBef>
                <a:spcPct val="20000"/>
              </a:spcBef>
              <a:spcAft>
                <a:spcPct val="0"/>
              </a:spcAft>
              <a:buClrTx/>
              <a:buSzTx/>
              <a:buNone/>
              <a:defRPr/>
            </a:pPr>
            <a:endParaRPr kumimoji="0" lang="en-US" sz="24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Modify the text in 5.2.b to be as follows, and remove the related text in 8.1.</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modifications to both the IEEE 802.11 Medium Access Control layer (MAC) and Physical Layers (PHY) to enable operation of an Ambient Power communication (AMP) station (STA) that is powered using energy harvesting.</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Operation in sub-1 Gigahertz (GHz) and 2.4 GHz is defined. Specifically, at least one mode of data communication in sub-1 GHz band is defined and at least one mode of data communication in 2.4 GHz band with the AMP communication access category (AC) being set to AC_BK (background) is defined.</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457200" marR="0" lvl="1" indent="0" algn="l" defTabSz="914400" rtl="0" eaLnBrk="0" fontAlgn="base" latinLnBrk="0" hangingPunct="0">
              <a:lnSpc>
                <a:spcPct val="100000"/>
              </a:lnSpc>
              <a:spcBef>
                <a:spcPct val="20000"/>
              </a:spcBef>
              <a:spcAft>
                <a:spcPct val="0"/>
              </a:spcAft>
              <a:buClrTx/>
              <a:buSzTx/>
              <a:buNone/>
              <a:defRPr/>
            </a:pPr>
            <a:r>
              <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This amendment defines mechanisms for coexistence of an AMP STA and deployed STAs compliant with IEEE Std 802.11™-2020 that operate in the same radio frequency band as the AMP STA. "</a:t>
            </a:r>
            <a:endParaRPr kumimoji="0" lang="en-US" sz="200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R="0" lvl="1" algn="l" defTabSz="914400" rtl="0" eaLnBrk="0" fontAlgn="base" latinLnBrk="0" hangingPunct="0">
              <a:lnSpc>
                <a:spcPct val="100000"/>
              </a:lnSpc>
              <a:spcBef>
                <a:spcPct val="20000"/>
              </a:spcBef>
              <a:spcAft>
                <a:spcPct val="0"/>
              </a:spcAft>
              <a:buClrTx/>
              <a:buSzTx/>
              <a:defRPr/>
            </a:pPr>
            <a:endParaRPr kumimoji="0" lang="zh-CN"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8973</Words>
  <Application>WPS 演示</Application>
  <PresentationFormat>宽屏</PresentationFormat>
  <Paragraphs>310</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vt:lpstr>
      <vt:lpstr>宋体</vt:lpstr>
      <vt:lpstr>Wingdings</vt:lpstr>
      <vt:lpstr>Times New Roman</vt:lpstr>
      <vt:lpstr>MS PGothic</vt:lpstr>
      <vt:lpstr>MS Gothic</vt:lpstr>
      <vt:lpstr>Arial Unicode MS</vt:lpstr>
      <vt:lpstr>Arial Unicode MS</vt:lpstr>
      <vt:lpstr>微软雅黑</vt:lpstr>
      <vt:lpstr>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creator>Mr. Bo Sun</dc:creator>
  <cp:keywords>Sep 2023</cp:keywords>
  <dc:subject>IEEE 802.11 AMP SG Meeting Agenda</dc:subject>
  <cp:lastModifiedBy>0318003590</cp:lastModifiedBy>
  <cp:revision>163</cp:revision>
  <cp:lastPrinted>2014-11-04T15:04:00Z</cp:lastPrinted>
  <dcterms:created xsi:type="dcterms:W3CDTF">2007-04-17T18:10:00Z</dcterms:created>
  <dcterms:modified xsi:type="dcterms:W3CDTF">2024-03-10T21:43:37Z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A207783170EC4B4F8CA8848B60A9212A</vt:lpwstr>
  </property>
</Properties>
</file>