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2"/>
  </p:notesMasterIdLst>
  <p:handoutMasterIdLst>
    <p:handoutMasterId r:id="rId23"/>
  </p:handoutMasterIdLst>
  <p:sldIdLst>
    <p:sldId id="256" r:id="rId5"/>
    <p:sldId id="288" r:id="rId6"/>
    <p:sldId id="283" r:id="rId7"/>
    <p:sldId id="272" r:id="rId8"/>
    <p:sldId id="268" r:id="rId9"/>
    <p:sldId id="259" r:id="rId10"/>
    <p:sldId id="274" r:id="rId11"/>
    <p:sldId id="278" r:id="rId12"/>
    <p:sldId id="279" r:id="rId13"/>
    <p:sldId id="287" r:id="rId14"/>
    <p:sldId id="280" r:id="rId15"/>
    <p:sldId id="267" r:id="rId16"/>
    <p:sldId id="289" r:id="rId17"/>
    <p:sldId id="290" r:id="rId18"/>
    <p:sldId id="284" r:id="rId19"/>
    <p:sldId id="265" r:id="rId20"/>
    <p:sldId id="28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3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9FF"/>
    <a:srgbClr val="FF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6" autoAdjust="0"/>
    <p:restoredTop sz="83777" autoAdjust="0"/>
  </p:normalViewPr>
  <p:slideViewPr>
    <p:cSldViewPr snapToGrid="0">
      <p:cViewPr varScale="1">
        <p:scale>
          <a:sx n="93" d="100"/>
          <a:sy n="93" d="100"/>
        </p:scale>
        <p:origin x="288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583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22420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663400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48836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252615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7782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0464r0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Enhancements for the SBP Procedure</a:t>
            </a:r>
          </a:p>
        </p:txBody>
      </p:sp>
      <p:sp>
        <p:nvSpPr>
          <p:cNvPr id="3074" name="Rectangle 2"/>
          <p:cNvSpPr>
            <a:spLocks noGrp="1" noChangeArrowheads="1"/>
          </p:cNvSpPr>
          <p:nvPr>
            <p:ph type="subTitle" idx="1"/>
          </p:nvPr>
        </p:nvSpPr>
        <p:spPr>
          <a:xfrm>
            <a:off x="1526118" y="24278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2024-03-07</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 name="Rectangle 4">
            <a:extLst>
              <a:ext uri="{FF2B5EF4-FFF2-40B4-BE49-F238E27FC236}">
                <a16:creationId xmlns:a16="http://schemas.microsoft.com/office/drawing/2014/main" id="{2C31CD89-7E81-2B01-F1C1-CA164C8956A0}"/>
              </a:ext>
            </a:extLst>
          </p:cNvPr>
          <p:cNvSpPr>
            <a:spLocks noChangeArrowheads="1"/>
          </p:cNvSpPr>
          <p:nvPr/>
        </p:nvSpPr>
        <p:spPr bwMode="auto">
          <a:xfrm>
            <a:off x="998538" y="30387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3BC68610-1E0F-F012-48FD-FCB0A0797160}"/>
              </a:ext>
            </a:extLst>
          </p:cNvPr>
          <p:cNvGraphicFramePr>
            <a:graphicFrameLocks noChangeAspect="1"/>
          </p:cNvGraphicFramePr>
          <p:nvPr>
            <p:extLst>
              <p:ext uri="{D42A27DB-BD31-4B8C-83A1-F6EECF244321}">
                <p14:modId xmlns:p14="http://schemas.microsoft.com/office/powerpoint/2010/main" val="3430111547"/>
              </p:ext>
            </p:extLst>
          </p:nvPr>
        </p:nvGraphicFramePr>
        <p:xfrm>
          <a:off x="985838" y="3551238"/>
          <a:ext cx="10521950" cy="2838450"/>
        </p:xfrm>
        <a:graphic>
          <a:graphicData uri="http://schemas.openxmlformats.org/presentationml/2006/ole">
            <mc:AlternateContent xmlns:mc="http://schemas.openxmlformats.org/markup-compatibility/2006">
              <mc:Choice xmlns:v="urn:schemas-microsoft-com:vml" Requires="v">
                <p:oleObj name="Document" r:id="rId3" imgW="10425091" imgH="2825004" progId="Word.Document.8">
                  <p:embed/>
                </p:oleObj>
              </mc:Choice>
              <mc:Fallback>
                <p:oleObj name="Document" r:id="rId3" imgW="10425091" imgH="2825004" progId="Word.Document.8">
                  <p:embed/>
                  <p:pic>
                    <p:nvPicPr>
                      <p:cNvPr id="4" name="Object 3">
                        <a:extLst>
                          <a:ext uri="{FF2B5EF4-FFF2-40B4-BE49-F238E27FC236}">
                            <a16:creationId xmlns:a16="http://schemas.microsoft.com/office/drawing/2014/main" id="{3BC68610-1E0F-F012-48FD-FCB0A0797160}"/>
                          </a:ext>
                        </a:extLst>
                      </p:cNvPr>
                      <p:cNvPicPr>
                        <a:picLocks noChangeAspect="1" noChangeArrowheads="1"/>
                      </p:cNvPicPr>
                      <p:nvPr/>
                    </p:nvPicPr>
                    <p:blipFill>
                      <a:blip r:embed="rId4"/>
                      <a:srcRect/>
                      <a:stretch>
                        <a:fillRect/>
                      </a:stretch>
                    </p:blipFill>
                    <p:spPr bwMode="auto">
                      <a:xfrm>
                        <a:off x="985838" y="3551238"/>
                        <a:ext cx="10521950" cy="28384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8D94D-DA07-9BBF-7ED4-0B85873B90B0}"/>
              </a:ext>
            </a:extLst>
          </p:cNvPr>
          <p:cNvSpPr>
            <a:spLocks noGrp="1"/>
          </p:cNvSpPr>
          <p:nvPr>
            <p:ph type="title"/>
          </p:nvPr>
        </p:nvSpPr>
        <p:spPr/>
        <p:txBody>
          <a:bodyPr/>
          <a:lstStyle/>
          <a:p>
            <a:r>
              <a:rPr lang="en-US" dirty="0"/>
              <a:t>Limitations of the Current Behavior for Both Scenarios</a:t>
            </a:r>
          </a:p>
        </p:txBody>
      </p:sp>
      <p:sp>
        <p:nvSpPr>
          <p:cNvPr id="3" name="Content Placeholder 2">
            <a:extLst>
              <a:ext uri="{FF2B5EF4-FFF2-40B4-BE49-F238E27FC236}">
                <a16:creationId xmlns:a16="http://schemas.microsoft.com/office/drawing/2014/main" id="{1ED61932-58F9-39AB-A613-DB365A26C74D}"/>
              </a:ext>
            </a:extLst>
          </p:cNvPr>
          <p:cNvSpPr>
            <a:spLocks noGrp="1"/>
          </p:cNvSpPr>
          <p:nvPr>
            <p:ph idx="1"/>
          </p:nvPr>
        </p:nvSpPr>
        <p:spPr/>
        <p:txBody>
          <a:bodyPr/>
          <a:lstStyle/>
          <a:p>
            <a:pPr marL="285750" indent="-285750">
              <a:buFont typeface="Arial" panose="020B0604020202020204" pitchFamily="34" charset="0"/>
              <a:buChar char="•"/>
            </a:pPr>
            <a:r>
              <a:rPr lang="en-US" dirty="0"/>
              <a:t>Incurs complexity </a:t>
            </a:r>
          </a:p>
          <a:p>
            <a:pPr lvl="1">
              <a:buFont typeface="Arial" panose="020B0604020202020204" pitchFamily="34" charset="0"/>
              <a:buChar char="•"/>
            </a:pPr>
            <a:r>
              <a:rPr lang="en-US" sz="1800" dirty="0"/>
              <a:t>All complexity is in the non-AP STA side (i.e., the SBP initiator)!</a:t>
            </a:r>
          </a:p>
          <a:p>
            <a:pPr marL="285750" indent="-285750">
              <a:buFont typeface="Arial" panose="020B0604020202020204" pitchFamily="34" charset="0"/>
              <a:buChar char="•"/>
            </a:pPr>
            <a:r>
              <a:rPr lang="en-US" dirty="0"/>
              <a:t>Negotiating twice will hold the media for longer time (more airtime)</a:t>
            </a:r>
          </a:p>
          <a:p>
            <a:pPr lvl="1">
              <a:buFont typeface="Arial" panose="020B0604020202020204" pitchFamily="34" charset="0"/>
              <a:buChar char="•"/>
            </a:pPr>
            <a:r>
              <a:rPr lang="en-US" sz="1800" dirty="0"/>
              <a:t>Less efficient in terms of channel usage</a:t>
            </a:r>
          </a:p>
          <a:p>
            <a:pPr marL="285750" indent="-285750">
              <a:buFont typeface="Arial" panose="020B0604020202020204" pitchFamily="34" charset="0"/>
              <a:buChar char="•"/>
            </a:pPr>
            <a:r>
              <a:rPr lang="en-US" sz="2400" dirty="0"/>
              <a:t>No flexibility </a:t>
            </a:r>
          </a:p>
          <a:p>
            <a:pPr marL="685800" lvl="1">
              <a:buFont typeface="Arial" panose="020B0604020202020204" pitchFamily="34" charset="0"/>
              <a:buChar char="•"/>
            </a:pPr>
            <a:r>
              <a:rPr lang="en-US" b="0"/>
              <a:t>SBP </a:t>
            </a:r>
            <a:r>
              <a:rPr lang="en-US" b="0" dirty="0"/>
              <a:t>Initiator has the ability to define Sensing RX / TX roles, however there is no way to signal measurement report is required.</a:t>
            </a:r>
          </a:p>
          <a:p>
            <a:pPr marL="285750" indent="-285750">
              <a:buFont typeface="Arial" panose="020B0604020202020204" pitchFamily="34" charset="0"/>
              <a:buChar char="•"/>
            </a:pPr>
            <a:r>
              <a:rPr lang="en-US" sz="2400" b="0" dirty="0"/>
              <a:t>Current limitations require different SBP scenarios to be conducted using two separate Measurement Sessions.</a:t>
            </a:r>
            <a:endParaRPr lang="en-CA" sz="4400" dirty="0"/>
          </a:p>
          <a:p>
            <a:pPr>
              <a:buFont typeface="Arial" panose="020B0604020202020204" pitchFamily="34" charset="0"/>
              <a:buChar char="•"/>
            </a:pPr>
            <a:endParaRPr lang="en-US" sz="2200" dirty="0"/>
          </a:p>
          <a:p>
            <a:endParaRPr lang="en-US" dirty="0"/>
          </a:p>
        </p:txBody>
      </p:sp>
      <p:sp>
        <p:nvSpPr>
          <p:cNvPr id="4" name="Slide Number Placeholder 3">
            <a:extLst>
              <a:ext uri="{FF2B5EF4-FFF2-40B4-BE49-F238E27FC236}">
                <a16:creationId xmlns:a16="http://schemas.microsoft.com/office/drawing/2014/main" id="{7A556E64-C626-CBC5-0369-BEDEDC5C8D0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762BF7B4-1CFA-8293-B20E-AE2115CAF48E}"/>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A872E43-0AF8-4608-5F1E-CEB5323B947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59538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B98C5-3DF3-E4EE-8FF0-3B234AE984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20CD6-3611-6A5B-64DC-87C85699FB7D}"/>
              </a:ext>
            </a:extLst>
          </p:cNvPr>
          <p:cNvSpPr>
            <a:spLocks noGrp="1"/>
          </p:cNvSpPr>
          <p:nvPr>
            <p:ph type="title"/>
          </p:nvPr>
        </p:nvSpPr>
        <p:spPr/>
        <p:txBody>
          <a:bodyPr/>
          <a:lstStyle/>
          <a:p>
            <a:r>
              <a:rPr lang="en-US" dirty="0"/>
              <a:t>Enhanced Solutions Overview</a:t>
            </a:r>
            <a:endParaRPr lang="en-CA" dirty="0"/>
          </a:p>
        </p:txBody>
      </p:sp>
      <p:sp>
        <p:nvSpPr>
          <p:cNvPr id="3" name="Content Placeholder 2">
            <a:extLst>
              <a:ext uri="{FF2B5EF4-FFF2-40B4-BE49-F238E27FC236}">
                <a16:creationId xmlns:a16="http://schemas.microsoft.com/office/drawing/2014/main" id="{B54A1D68-1D41-9D62-EC92-A4F9067632A9}"/>
              </a:ext>
            </a:extLst>
          </p:cNvPr>
          <p:cNvSpPr>
            <a:spLocks noGrp="1"/>
          </p:cNvSpPr>
          <p:nvPr>
            <p:ph idx="1"/>
          </p:nvPr>
        </p:nvSpPr>
        <p:spPr>
          <a:xfrm>
            <a:off x="311500" y="1981201"/>
            <a:ext cx="5072624" cy="4113213"/>
          </a:xfrm>
        </p:spPr>
        <p:txBody>
          <a:bodyPr/>
          <a:lstStyle/>
          <a:p>
            <a:pPr>
              <a:buFont typeface="Arial" panose="020B0604020202020204" pitchFamily="34" charset="0"/>
              <a:buChar char="•"/>
            </a:pPr>
            <a:r>
              <a:rPr lang="en-US" sz="2000" dirty="0"/>
              <a:t>Enhanced solutions </a:t>
            </a:r>
          </a:p>
          <a:p>
            <a:pPr lvl="1">
              <a:buFont typeface="Arial" panose="020B0604020202020204" pitchFamily="34" charset="0"/>
              <a:buChar char="•"/>
            </a:pPr>
            <a:r>
              <a:rPr lang="en-US" sz="1800" dirty="0"/>
              <a:t>Provide SBP initiator flexibility to specify in the SBP Request frame which sensing receivers need to provide report to SBP initiator, and which ones will locally consume measurement.</a:t>
            </a:r>
          </a:p>
          <a:p>
            <a:endParaRPr lang="en-US" sz="1600" dirty="0"/>
          </a:p>
          <a:p>
            <a:pPr lvl="1">
              <a:buFont typeface="Arial" panose="020B0604020202020204" pitchFamily="34" charset="0"/>
              <a:buChar char="•"/>
            </a:pPr>
            <a:r>
              <a:rPr lang="en-US" sz="1800" dirty="0"/>
              <a:t>Result in handling this scenario using a single SBP session, and all measurements occurring in a single exchange.</a:t>
            </a:r>
          </a:p>
          <a:p>
            <a:endParaRPr lang="en-US" sz="1600" dirty="0"/>
          </a:p>
          <a:p>
            <a:endParaRPr lang="en-US" sz="1600" dirty="0"/>
          </a:p>
          <a:p>
            <a:endParaRPr lang="en-US" sz="1600" dirty="0"/>
          </a:p>
          <a:p>
            <a:endParaRPr lang="en-CA" dirty="0"/>
          </a:p>
        </p:txBody>
      </p:sp>
      <p:sp>
        <p:nvSpPr>
          <p:cNvPr id="4" name="Slide Number Placeholder 3">
            <a:extLst>
              <a:ext uri="{FF2B5EF4-FFF2-40B4-BE49-F238E27FC236}">
                <a16:creationId xmlns:a16="http://schemas.microsoft.com/office/drawing/2014/main" id="{E7727EB5-3290-E361-086F-3BE0176D85F3}"/>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FE8CEEC9-9CE5-A810-F924-28F2E6C614F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1571395-0A1D-7A2C-24E4-84D0A4677914}"/>
              </a:ext>
            </a:extLst>
          </p:cNvPr>
          <p:cNvSpPr>
            <a:spLocks noGrp="1"/>
          </p:cNvSpPr>
          <p:nvPr>
            <p:ph type="dt" idx="15"/>
          </p:nvPr>
        </p:nvSpPr>
        <p:spPr/>
        <p:txBody>
          <a:bodyPr/>
          <a:lstStyle/>
          <a:p>
            <a:r>
              <a:rPr lang="en-US"/>
              <a:t>March 2024</a:t>
            </a:r>
            <a:endParaRPr lang="en-GB" dirty="0"/>
          </a:p>
        </p:txBody>
      </p:sp>
      <p:cxnSp>
        <p:nvCxnSpPr>
          <p:cNvPr id="9" name="Straight Connector 8">
            <a:extLst>
              <a:ext uri="{FF2B5EF4-FFF2-40B4-BE49-F238E27FC236}">
                <a16:creationId xmlns:a16="http://schemas.microsoft.com/office/drawing/2014/main" id="{28C11831-3021-7C74-CE63-4D104EA321FE}"/>
              </a:ext>
            </a:extLst>
          </p:cNvPr>
          <p:cNvCxnSpPr>
            <a:cxnSpLocks/>
          </p:cNvCxnSpPr>
          <p:nvPr/>
        </p:nvCxnSpPr>
        <p:spPr bwMode="auto">
          <a:xfrm>
            <a:off x="6870838" y="5080766"/>
            <a:ext cx="3722155"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0" name="Rectangle 9">
            <a:extLst>
              <a:ext uri="{FF2B5EF4-FFF2-40B4-BE49-F238E27FC236}">
                <a16:creationId xmlns:a16="http://schemas.microsoft.com/office/drawing/2014/main" id="{053E7FF2-76F1-ECA7-C4CE-70BB66E52F6B}"/>
              </a:ext>
            </a:extLst>
          </p:cNvPr>
          <p:cNvSpPr/>
          <p:nvPr/>
        </p:nvSpPr>
        <p:spPr bwMode="auto">
          <a:xfrm>
            <a:off x="7047785" y="4597216"/>
            <a:ext cx="764714" cy="47896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Polling 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44CFCD26-14FA-0366-ACCB-BF3BD6F6F07B}"/>
              </a:ext>
            </a:extLst>
          </p:cNvPr>
          <p:cNvSpPr/>
          <p:nvPr/>
        </p:nvSpPr>
        <p:spPr bwMode="auto">
          <a:xfrm>
            <a:off x="7874658" y="4597216"/>
            <a:ext cx="764714" cy="47896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NDPA 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DDC0F755-7E45-0E5B-693D-9444022D0ABE}"/>
              </a:ext>
            </a:extLst>
          </p:cNvPr>
          <p:cNvSpPr/>
          <p:nvPr/>
        </p:nvSpPr>
        <p:spPr bwMode="auto">
          <a:xfrm>
            <a:off x="8698561" y="4595794"/>
            <a:ext cx="764714" cy="47896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TF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D13617E-688F-3993-CB0D-904A74D81207}"/>
              </a:ext>
            </a:extLst>
          </p:cNvPr>
          <p:cNvSpPr/>
          <p:nvPr/>
        </p:nvSpPr>
        <p:spPr bwMode="auto">
          <a:xfrm>
            <a:off x="9518865" y="4595476"/>
            <a:ext cx="819057" cy="47896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SBP Reporting</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CB4A0CBC-EA8E-03A4-618D-A85CB362A435}"/>
              </a:ext>
            </a:extLst>
          </p:cNvPr>
          <p:cNvSpPr/>
          <p:nvPr/>
        </p:nvSpPr>
        <p:spPr bwMode="auto">
          <a:xfrm>
            <a:off x="7837620" y="4422182"/>
            <a:ext cx="819057" cy="800096"/>
          </a:xfrm>
          <a:prstGeom prst="rect">
            <a:avLst/>
          </a:prstGeom>
          <a:noFill/>
          <a:ln w="9525" cap="flat" cmpd="sng" algn="ctr">
            <a:solidFill>
              <a:srgbClr val="00B05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50FFF7BC-724E-975F-1ECB-333935F5152B}"/>
              </a:ext>
            </a:extLst>
          </p:cNvPr>
          <p:cNvSpPr txBox="1"/>
          <p:nvPr/>
        </p:nvSpPr>
        <p:spPr>
          <a:xfrm>
            <a:off x="6992147" y="4024317"/>
            <a:ext cx="3445846" cy="261610"/>
          </a:xfrm>
          <a:prstGeom prst="rect">
            <a:avLst/>
          </a:prstGeom>
          <a:noFill/>
        </p:spPr>
        <p:txBody>
          <a:bodyPr wrap="square" rtlCol="0">
            <a:spAutoFit/>
          </a:bodyPr>
          <a:lstStyle/>
          <a:p>
            <a:pPr algn="ctr"/>
            <a:r>
              <a:rPr lang="en-US" sz="1100" dirty="0">
                <a:solidFill>
                  <a:srgbClr val="C00000"/>
                </a:solidFill>
              </a:rPr>
              <a:t>Sensing Measurement Session ID=X</a:t>
            </a:r>
            <a:endParaRPr lang="en-CA" sz="1100" dirty="0">
              <a:solidFill>
                <a:srgbClr val="C00000"/>
              </a:solidFill>
            </a:endParaRPr>
          </a:p>
        </p:txBody>
      </p:sp>
      <p:sp>
        <p:nvSpPr>
          <p:cNvPr id="21" name="Rectangle 20">
            <a:extLst>
              <a:ext uri="{FF2B5EF4-FFF2-40B4-BE49-F238E27FC236}">
                <a16:creationId xmlns:a16="http://schemas.microsoft.com/office/drawing/2014/main" id="{601FF77A-9841-A8E2-62F7-9EC64FD6A871}"/>
              </a:ext>
            </a:extLst>
          </p:cNvPr>
          <p:cNvSpPr/>
          <p:nvPr/>
        </p:nvSpPr>
        <p:spPr bwMode="auto">
          <a:xfrm>
            <a:off x="8681797" y="4422182"/>
            <a:ext cx="1708523" cy="800096"/>
          </a:xfrm>
          <a:prstGeom prst="rect">
            <a:avLst/>
          </a:prstGeom>
          <a:noFill/>
          <a:ln w="9525" cap="flat" cmpd="sng" algn="ctr">
            <a:solidFill>
              <a:srgbClr val="0070C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78B3021B-F081-9BFE-C70C-A674F17D6256}"/>
              </a:ext>
            </a:extLst>
          </p:cNvPr>
          <p:cNvSpPr/>
          <p:nvPr/>
        </p:nvSpPr>
        <p:spPr bwMode="auto">
          <a:xfrm>
            <a:off x="6986350" y="4303115"/>
            <a:ext cx="3445846" cy="1385231"/>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22BEF254-269F-810A-23A7-031922C40245}"/>
              </a:ext>
            </a:extLst>
          </p:cNvPr>
          <p:cNvSpPr txBox="1"/>
          <p:nvPr/>
        </p:nvSpPr>
        <p:spPr>
          <a:xfrm>
            <a:off x="8681797" y="5228572"/>
            <a:ext cx="1708524" cy="430887"/>
          </a:xfrm>
          <a:prstGeom prst="rect">
            <a:avLst/>
          </a:prstGeom>
          <a:noFill/>
        </p:spPr>
        <p:txBody>
          <a:bodyPr wrap="square" rtlCol="0">
            <a:spAutoFit/>
          </a:bodyPr>
          <a:lstStyle/>
          <a:p>
            <a:pPr algn="ctr"/>
            <a:r>
              <a:rPr lang="en-US" sz="1100" dirty="0">
                <a:solidFill>
                  <a:srgbClr val="0070C0"/>
                </a:solidFill>
              </a:rPr>
              <a:t>Report to SBP Initiator: (STA4, STA5)</a:t>
            </a:r>
          </a:p>
        </p:txBody>
      </p:sp>
      <p:sp>
        <p:nvSpPr>
          <p:cNvPr id="24" name="TextBox 23">
            <a:extLst>
              <a:ext uri="{FF2B5EF4-FFF2-40B4-BE49-F238E27FC236}">
                <a16:creationId xmlns:a16="http://schemas.microsoft.com/office/drawing/2014/main" id="{E3FBE5E1-825B-4AA0-4D7A-E9DED62C385B}"/>
              </a:ext>
            </a:extLst>
          </p:cNvPr>
          <p:cNvSpPr txBox="1"/>
          <p:nvPr/>
        </p:nvSpPr>
        <p:spPr>
          <a:xfrm>
            <a:off x="7159643" y="5222834"/>
            <a:ext cx="1509594" cy="430887"/>
          </a:xfrm>
          <a:prstGeom prst="rect">
            <a:avLst/>
          </a:prstGeom>
          <a:noFill/>
        </p:spPr>
        <p:txBody>
          <a:bodyPr wrap="square" rtlCol="0">
            <a:spAutoFit/>
          </a:bodyPr>
          <a:lstStyle/>
          <a:p>
            <a:pPr algn="ctr"/>
            <a:r>
              <a:rPr lang="en-US" sz="1100" dirty="0">
                <a:solidFill>
                  <a:srgbClr val="00B050"/>
                </a:solidFill>
              </a:rPr>
              <a:t>No Report:</a:t>
            </a:r>
          </a:p>
          <a:p>
            <a:pPr algn="ctr"/>
            <a:r>
              <a:rPr lang="en-US" sz="1100" dirty="0">
                <a:solidFill>
                  <a:srgbClr val="00B050"/>
                </a:solidFill>
              </a:rPr>
              <a:t> (STA1, STA2, STA3)</a:t>
            </a:r>
          </a:p>
        </p:txBody>
      </p:sp>
      <p:cxnSp>
        <p:nvCxnSpPr>
          <p:cNvPr id="26" name="Straight Connector 25">
            <a:extLst>
              <a:ext uri="{FF2B5EF4-FFF2-40B4-BE49-F238E27FC236}">
                <a16:creationId xmlns:a16="http://schemas.microsoft.com/office/drawing/2014/main" id="{77CD9F5D-3288-C3B2-4921-116BB9474579}"/>
              </a:ext>
            </a:extLst>
          </p:cNvPr>
          <p:cNvCxnSpPr>
            <a:cxnSpLocks/>
          </p:cNvCxnSpPr>
          <p:nvPr/>
        </p:nvCxnSpPr>
        <p:spPr bwMode="auto">
          <a:xfrm>
            <a:off x="5840177" y="2754924"/>
            <a:ext cx="5129743"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7" name="Rectangle 26">
            <a:extLst>
              <a:ext uri="{FF2B5EF4-FFF2-40B4-BE49-F238E27FC236}">
                <a16:creationId xmlns:a16="http://schemas.microsoft.com/office/drawing/2014/main" id="{38E9587A-DE16-977C-7C9A-9A87389B4103}"/>
              </a:ext>
            </a:extLst>
          </p:cNvPr>
          <p:cNvSpPr/>
          <p:nvPr/>
        </p:nvSpPr>
        <p:spPr bwMode="auto">
          <a:xfrm>
            <a:off x="6145742" y="2380738"/>
            <a:ext cx="764714" cy="3624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SBP Request</a:t>
            </a:r>
            <a:endParaRPr kumimoji="0" lang="en-CA" sz="1000" b="0" i="0" u="none" strike="noStrike" cap="none" normalizeH="0" baseline="0" dirty="0">
              <a:ln>
                <a:noFill/>
              </a:ln>
              <a:solidFill>
                <a:schemeClr val="tx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961B645E-B603-4874-12BD-E96A329DC69E}"/>
              </a:ext>
            </a:extLst>
          </p:cNvPr>
          <p:cNvSpPr/>
          <p:nvPr/>
        </p:nvSpPr>
        <p:spPr bwMode="auto">
          <a:xfrm>
            <a:off x="6986350" y="2378715"/>
            <a:ext cx="1431639" cy="363537"/>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Sensing Measurement Request</a:t>
            </a:r>
            <a:endParaRPr kumimoji="0" lang="en-CA" sz="1050" b="0" i="0" u="none" strike="noStrike" cap="none" normalizeH="0" baseline="0" dirty="0">
              <a:ln>
                <a:noFill/>
              </a:ln>
              <a:solidFill>
                <a:schemeClr val="tx1"/>
              </a:solidFill>
              <a:effectLst/>
              <a:latin typeface="Times New Roman" pitchFamily="16" charset="0"/>
              <a:ea typeface="MS Gothic" charset="-128"/>
            </a:endParaRPr>
          </a:p>
        </p:txBody>
      </p:sp>
      <p:sp>
        <p:nvSpPr>
          <p:cNvPr id="53" name="Rectangle 52">
            <a:extLst>
              <a:ext uri="{FF2B5EF4-FFF2-40B4-BE49-F238E27FC236}">
                <a16:creationId xmlns:a16="http://schemas.microsoft.com/office/drawing/2014/main" id="{0120A973-B1B6-7500-A13F-6856A06E10BE}"/>
              </a:ext>
            </a:extLst>
          </p:cNvPr>
          <p:cNvSpPr/>
          <p:nvPr/>
        </p:nvSpPr>
        <p:spPr bwMode="auto">
          <a:xfrm>
            <a:off x="8493883" y="2380177"/>
            <a:ext cx="1402006" cy="363537"/>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Sensing Measurement Response</a:t>
            </a:r>
            <a:endParaRPr kumimoji="0" lang="en-CA" sz="1050" b="0" i="0" u="none" strike="noStrike" cap="none" normalizeH="0" baseline="0" dirty="0">
              <a:ln>
                <a:noFill/>
              </a:ln>
              <a:solidFill>
                <a:schemeClr val="tx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D35237B3-81D0-AAC1-D258-667133CF4663}"/>
              </a:ext>
            </a:extLst>
          </p:cNvPr>
          <p:cNvSpPr/>
          <p:nvPr/>
        </p:nvSpPr>
        <p:spPr bwMode="auto">
          <a:xfrm>
            <a:off x="9961449" y="2381051"/>
            <a:ext cx="764714" cy="3624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SBP Response</a:t>
            </a:r>
            <a:endParaRPr kumimoji="0" lang="en-CA"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55183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990AAA4-28A6-2EDC-8425-BA2FFEAF7779}"/>
              </a:ext>
            </a:extLst>
          </p:cNvPr>
          <p:cNvPicPr>
            <a:picLocks noChangeAspect="1"/>
          </p:cNvPicPr>
          <p:nvPr/>
        </p:nvPicPr>
        <p:blipFill rotWithShape="1">
          <a:blip r:embed="rId2"/>
          <a:srcRect l="571"/>
          <a:stretch/>
        </p:blipFill>
        <p:spPr>
          <a:xfrm>
            <a:off x="37877" y="1891516"/>
            <a:ext cx="6821383" cy="4280683"/>
          </a:xfrm>
          <a:prstGeom prst="rect">
            <a:avLst/>
          </a:prstGeom>
        </p:spPr>
      </p:pic>
      <p:sp>
        <p:nvSpPr>
          <p:cNvPr id="8" name="Content Placeholder 2">
            <a:extLst>
              <a:ext uri="{FF2B5EF4-FFF2-40B4-BE49-F238E27FC236}">
                <a16:creationId xmlns:a16="http://schemas.microsoft.com/office/drawing/2014/main" id="{5981FFE8-9E78-CD02-DC8C-694E7ABFDB60}"/>
              </a:ext>
            </a:extLst>
          </p:cNvPr>
          <p:cNvSpPr txBox="1">
            <a:spLocks/>
          </p:cNvSpPr>
          <p:nvPr/>
        </p:nvSpPr>
        <p:spPr bwMode="auto">
          <a:xfrm>
            <a:off x="7589253" y="1564843"/>
            <a:ext cx="4564870" cy="25609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GB" sz="1800" kern="0" dirty="0">
                <a:latin typeface="Times New Roman"/>
                <a:ea typeface="Malgun Gothic"/>
                <a:cs typeface="Times New Roman"/>
              </a:rPr>
              <a:t>Include a bitmap (e.g., SM Report Requested Bitmap in the SBP Parameters element) where each bit in this bitmap indicates to the SBP responder (i.e., the AP) and each one of the responders in the Sensing Responder Role Bitmap with a receiving role whether the sensing measurement report is requested or not. </a:t>
            </a:r>
            <a:endParaRPr lang="en-US" sz="1800" kern="0" dirty="0">
              <a:latin typeface="Times New Roman" panose="02020603050405020304" pitchFamily="18" charset="0"/>
              <a:ea typeface="Malgun Gothic" panose="020B0503020000020004" pitchFamily="34" charset="-127"/>
              <a:cs typeface="Times New Roman" panose="02020603050405020304" pitchFamily="18" charset="0"/>
            </a:endParaRPr>
          </a:p>
          <a:p>
            <a:pPr marL="457200" lvl="1" indent="0"/>
            <a:endParaRPr lang="en-US" kern="0" dirty="0"/>
          </a:p>
        </p:txBody>
      </p:sp>
      <p:sp>
        <p:nvSpPr>
          <p:cNvPr id="2" name="Title 1">
            <a:extLst>
              <a:ext uri="{FF2B5EF4-FFF2-40B4-BE49-F238E27FC236}">
                <a16:creationId xmlns:a16="http://schemas.microsoft.com/office/drawing/2014/main" id="{3EDF7433-28F5-0DD3-A6F8-1B1848644144}"/>
              </a:ext>
            </a:extLst>
          </p:cNvPr>
          <p:cNvSpPr>
            <a:spLocks noGrp="1"/>
          </p:cNvSpPr>
          <p:nvPr>
            <p:ph type="title"/>
          </p:nvPr>
        </p:nvSpPr>
        <p:spPr>
          <a:xfrm>
            <a:off x="914401" y="685801"/>
            <a:ext cx="10361084" cy="678994"/>
          </a:xfrm>
        </p:spPr>
        <p:txBody>
          <a:bodyPr/>
          <a:lstStyle/>
          <a:p>
            <a:r>
              <a:rPr lang="en-US" dirty="0"/>
              <a:t>Changes to the Current Spec Draft</a:t>
            </a:r>
          </a:p>
        </p:txBody>
      </p:sp>
      <p:sp>
        <p:nvSpPr>
          <p:cNvPr id="3" name="Content Placeholder 2">
            <a:extLst>
              <a:ext uri="{FF2B5EF4-FFF2-40B4-BE49-F238E27FC236}">
                <a16:creationId xmlns:a16="http://schemas.microsoft.com/office/drawing/2014/main" id="{BB7EA05A-1395-CB6A-CEE5-D12988A2DF92}"/>
              </a:ext>
            </a:extLst>
          </p:cNvPr>
          <p:cNvSpPr>
            <a:spLocks noGrp="1"/>
          </p:cNvSpPr>
          <p:nvPr>
            <p:ph idx="1"/>
          </p:nvPr>
        </p:nvSpPr>
        <p:spPr>
          <a:xfrm>
            <a:off x="929217" y="1364795"/>
            <a:ext cx="10243334" cy="4113213"/>
          </a:xfrm>
        </p:spPr>
        <p:txBody>
          <a:bodyPr/>
          <a:lstStyle/>
          <a:p>
            <a:pPr>
              <a:buFont typeface="Arial" panose="020B0604020202020204" pitchFamily="34" charset="0"/>
              <a:buChar char="•"/>
            </a:pPr>
            <a:r>
              <a:rPr lang="en-US" dirty="0"/>
              <a:t>Option 1</a:t>
            </a:r>
          </a:p>
          <a:p>
            <a:pPr marL="457200" lvl="1" indent="0"/>
            <a:r>
              <a:rPr lang="en-GB" sz="1800" dirty="0">
                <a:ea typeface="Malgun Gothic"/>
                <a:cs typeface="Times New Roman"/>
              </a:rPr>
              <a:t>     </a:t>
            </a:r>
          </a:p>
        </p:txBody>
      </p:sp>
      <p:sp>
        <p:nvSpPr>
          <p:cNvPr id="4" name="Slide Number Placeholder 3">
            <a:extLst>
              <a:ext uri="{FF2B5EF4-FFF2-40B4-BE49-F238E27FC236}">
                <a16:creationId xmlns:a16="http://schemas.microsoft.com/office/drawing/2014/main" id="{3A6410ED-1C20-E0D5-3B6C-A8D6F07D8345}"/>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5EE2DC5B-FE81-87FC-F3C0-58B127C5D94A}"/>
              </a:ext>
            </a:extLst>
          </p:cNvPr>
          <p:cNvSpPr>
            <a:spLocks noGrp="1"/>
          </p:cNvSpPr>
          <p:nvPr>
            <p:ph type="ftr" idx="14"/>
          </p:nvPr>
        </p:nvSpPr>
        <p:spPr/>
        <p:txBody>
          <a:bodyPr/>
          <a:lstStyle/>
          <a:p>
            <a:r>
              <a:rPr lang="en-GB" dirty="0"/>
              <a:t>Mahmoud Kamel, InterDigital</a:t>
            </a:r>
          </a:p>
        </p:txBody>
      </p:sp>
      <p:sp>
        <p:nvSpPr>
          <p:cNvPr id="6" name="Date Placeholder 5">
            <a:extLst>
              <a:ext uri="{FF2B5EF4-FFF2-40B4-BE49-F238E27FC236}">
                <a16:creationId xmlns:a16="http://schemas.microsoft.com/office/drawing/2014/main" id="{9BEC0E2E-7F86-6BA4-3A75-AE41C61E966F}"/>
              </a:ext>
            </a:extLst>
          </p:cNvPr>
          <p:cNvSpPr>
            <a:spLocks noGrp="1"/>
          </p:cNvSpPr>
          <p:nvPr>
            <p:ph type="dt" idx="15"/>
          </p:nvPr>
        </p:nvSpPr>
        <p:spPr/>
        <p:txBody>
          <a:bodyPr/>
          <a:lstStyle/>
          <a:p>
            <a:r>
              <a:rPr lang="en-US"/>
              <a:t>March 2024</a:t>
            </a:r>
            <a:endParaRPr lang="en-GB" dirty="0"/>
          </a:p>
        </p:txBody>
      </p:sp>
      <p:pic>
        <p:nvPicPr>
          <p:cNvPr id="27" name="Picture 26">
            <a:extLst>
              <a:ext uri="{FF2B5EF4-FFF2-40B4-BE49-F238E27FC236}">
                <a16:creationId xmlns:a16="http://schemas.microsoft.com/office/drawing/2014/main" id="{19FC3B68-D7A0-231A-9A25-248C54A2122F}"/>
              </a:ext>
            </a:extLst>
          </p:cNvPr>
          <p:cNvPicPr>
            <a:picLocks noChangeAspect="1"/>
          </p:cNvPicPr>
          <p:nvPr/>
        </p:nvPicPr>
        <p:blipFill rotWithShape="1">
          <a:blip r:embed="rId3"/>
          <a:srcRect l="4909" b="5235"/>
          <a:stretch/>
        </p:blipFill>
        <p:spPr>
          <a:xfrm>
            <a:off x="7204723" y="4207079"/>
            <a:ext cx="3694780" cy="2059442"/>
          </a:xfrm>
          <a:prstGeom prst="rect">
            <a:avLst/>
          </a:prstGeom>
        </p:spPr>
      </p:pic>
      <p:cxnSp>
        <p:nvCxnSpPr>
          <p:cNvPr id="31" name="Straight Arrow Connector 30">
            <a:extLst>
              <a:ext uri="{FF2B5EF4-FFF2-40B4-BE49-F238E27FC236}">
                <a16:creationId xmlns:a16="http://schemas.microsoft.com/office/drawing/2014/main" id="{9348B1C8-64DD-EB5D-A044-DF42EF48A3F6}"/>
              </a:ext>
            </a:extLst>
          </p:cNvPr>
          <p:cNvCxnSpPr>
            <a:cxnSpLocks/>
          </p:cNvCxnSpPr>
          <p:nvPr/>
        </p:nvCxnSpPr>
        <p:spPr bwMode="auto">
          <a:xfrm>
            <a:off x="6540844" y="2422759"/>
            <a:ext cx="1815526" cy="2358900"/>
          </a:xfrm>
          <a:prstGeom prst="straightConnector1">
            <a:avLst/>
          </a:prstGeom>
          <a:solidFill>
            <a:srgbClr val="00B8FF"/>
          </a:solidFill>
          <a:ln w="9525" cap="flat" cmpd="sng" algn="ctr">
            <a:solidFill>
              <a:srgbClr val="FF0000"/>
            </a:solidFill>
            <a:prstDash val="dash"/>
            <a:round/>
            <a:headEnd type="none" w="med" len="med"/>
            <a:tailEnd type="triangle"/>
          </a:ln>
          <a:effectLst/>
        </p:spPr>
      </p:cxnSp>
      <p:cxnSp>
        <p:nvCxnSpPr>
          <p:cNvPr id="33" name="Straight Arrow Connector 32">
            <a:extLst>
              <a:ext uri="{FF2B5EF4-FFF2-40B4-BE49-F238E27FC236}">
                <a16:creationId xmlns:a16="http://schemas.microsoft.com/office/drawing/2014/main" id="{B0FCBC9F-E60C-A203-A95D-DF45B45FB9DB}"/>
              </a:ext>
            </a:extLst>
          </p:cNvPr>
          <p:cNvCxnSpPr>
            <a:cxnSpLocks/>
          </p:cNvCxnSpPr>
          <p:nvPr/>
        </p:nvCxnSpPr>
        <p:spPr bwMode="auto">
          <a:xfrm>
            <a:off x="6540844" y="2418583"/>
            <a:ext cx="2626907" cy="2717526"/>
          </a:xfrm>
          <a:prstGeom prst="straightConnector1">
            <a:avLst/>
          </a:prstGeom>
          <a:solidFill>
            <a:srgbClr val="00B8FF"/>
          </a:solidFill>
          <a:ln w="9525" cap="flat" cmpd="sng" algn="ctr">
            <a:solidFill>
              <a:srgbClr val="FF0000"/>
            </a:solidFill>
            <a:prstDash val="dash"/>
            <a:round/>
            <a:headEnd type="none" w="med" len="med"/>
            <a:tailEnd type="triangle"/>
          </a:ln>
          <a:effectLst/>
        </p:spPr>
      </p:cxnSp>
    </p:spTree>
    <p:extLst>
      <p:ext uri="{BB962C8B-B14F-4D97-AF65-F5344CB8AC3E}">
        <p14:creationId xmlns:p14="http://schemas.microsoft.com/office/powerpoint/2010/main" val="120128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80553A9-746D-D817-F47B-C59CB5786000}"/>
              </a:ext>
            </a:extLst>
          </p:cNvPr>
          <p:cNvPicPr>
            <a:picLocks noChangeAspect="1"/>
          </p:cNvPicPr>
          <p:nvPr/>
        </p:nvPicPr>
        <p:blipFill>
          <a:blip r:embed="rId2"/>
          <a:stretch>
            <a:fillRect/>
          </a:stretch>
        </p:blipFill>
        <p:spPr>
          <a:xfrm>
            <a:off x="-4317" y="1935137"/>
            <a:ext cx="6790648" cy="4237062"/>
          </a:xfrm>
          <a:prstGeom prst="rect">
            <a:avLst/>
          </a:prstGeom>
        </p:spPr>
      </p:pic>
      <p:sp>
        <p:nvSpPr>
          <p:cNvPr id="3" name="Content Placeholder 2">
            <a:extLst>
              <a:ext uri="{FF2B5EF4-FFF2-40B4-BE49-F238E27FC236}">
                <a16:creationId xmlns:a16="http://schemas.microsoft.com/office/drawing/2014/main" id="{BB7EA05A-1395-CB6A-CEE5-D12988A2DF92}"/>
              </a:ext>
            </a:extLst>
          </p:cNvPr>
          <p:cNvSpPr>
            <a:spLocks noGrp="1"/>
          </p:cNvSpPr>
          <p:nvPr>
            <p:ph idx="1"/>
          </p:nvPr>
        </p:nvSpPr>
        <p:spPr>
          <a:xfrm>
            <a:off x="914401" y="1295885"/>
            <a:ext cx="10243334" cy="4113213"/>
          </a:xfrm>
        </p:spPr>
        <p:txBody>
          <a:bodyPr/>
          <a:lstStyle/>
          <a:p>
            <a:pPr>
              <a:buFont typeface="Arial" panose="020B0604020202020204" pitchFamily="34" charset="0"/>
              <a:buChar char="•"/>
            </a:pPr>
            <a:r>
              <a:rPr lang="en-US" dirty="0"/>
              <a:t>Option 2</a:t>
            </a:r>
          </a:p>
          <a:p>
            <a:pPr marL="457200" lvl="1" indent="0"/>
            <a:endParaRPr lang="en-GB" dirty="0">
              <a:ea typeface="Malgun Gothic"/>
              <a:cs typeface="Times New Roman"/>
            </a:endParaRPr>
          </a:p>
        </p:txBody>
      </p:sp>
      <p:sp>
        <p:nvSpPr>
          <p:cNvPr id="8" name="Content Placeholder 2">
            <a:extLst>
              <a:ext uri="{FF2B5EF4-FFF2-40B4-BE49-F238E27FC236}">
                <a16:creationId xmlns:a16="http://schemas.microsoft.com/office/drawing/2014/main" id="{5981FFE8-9E78-CD02-DC8C-694E7ABFDB60}"/>
              </a:ext>
            </a:extLst>
          </p:cNvPr>
          <p:cNvSpPr txBox="1">
            <a:spLocks/>
          </p:cNvSpPr>
          <p:nvPr/>
        </p:nvSpPr>
        <p:spPr bwMode="auto">
          <a:xfrm>
            <a:off x="6786332" y="1564843"/>
            <a:ext cx="5367792" cy="26422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GB" sz="1600" kern="0" dirty="0">
                <a:latin typeface="Times New Roman"/>
                <a:ea typeface="Malgun Gothic"/>
                <a:cs typeface="Times New Roman"/>
              </a:rPr>
              <a:t>Include a bitmap (e.g., SM Report Requested Bitmap in the SBP Parameters element) where each </a:t>
            </a:r>
            <a:r>
              <a:rPr lang="en-GB" sz="1600" dirty="0">
                <a:effectLst/>
                <a:latin typeface="Times New Roman" panose="02020603050405020304" pitchFamily="18" charset="0"/>
                <a:ea typeface="Malgun Gothic" panose="020B0503020000020004" pitchFamily="34" charset="-127"/>
              </a:rPr>
              <a:t>bit in the bitmap indicates to each one of the responders in the Sensing Responder Role Bitmap with a receiving role whether the sensing measurement report is requested or not and use the Sensing Measurement Report Requested field in the Sensing Measurement Parameters element to indicate to the SBP Responder whether the sensing measurement report is requested or not. </a:t>
            </a:r>
            <a:endParaRPr lang="en-US" sz="1600" kern="0" dirty="0"/>
          </a:p>
        </p:txBody>
      </p:sp>
      <p:sp>
        <p:nvSpPr>
          <p:cNvPr id="2" name="Title 1">
            <a:extLst>
              <a:ext uri="{FF2B5EF4-FFF2-40B4-BE49-F238E27FC236}">
                <a16:creationId xmlns:a16="http://schemas.microsoft.com/office/drawing/2014/main" id="{3EDF7433-28F5-0DD3-A6F8-1B1848644144}"/>
              </a:ext>
            </a:extLst>
          </p:cNvPr>
          <p:cNvSpPr>
            <a:spLocks noGrp="1"/>
          </p:cNvSpPr>
          <p:nvPr>
            <p:ph type="title"/>
          </p:nvPr>
        </p:nvSpPr>
        <p:spPr>
          <a:xfrm>
            <a:off x="914401" y="685801"/>
            <a:ext cx="10361084" cy="678994"/>
          </a:xfrm>
        </p:spPr>
        <p:txBody>
          <a:bodyPr/>
          <a:lstStyle/>
          <a:p>
            <a:r>
              <a:rPr lang="en-US" dirty="0"/>
              <a:t>Changes to the Current Spec Draft</a:t>
            </a:r>
          </a:p>
        </p:txBody>
      </p:sp>
      <p:sp>
        <p:nvSpPr>
          <p:cNvPr id="4" name="Slide Number Placeholder 3">
            <a:extLst>
              <a:ext uri="{FF2B5EF4-FFF2-40B4-BE49-F238E27FC236}">
                <a16:creationId xmlns:a16="http://schemas.microsoft.com/office/drawing/2014/main" id="{3A6410ED-1C20-E0D5-3B6C-A8D6F07D8345}"/>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5EE2DC5B-FE81-87FC-F3C0-58B127C5D94A}"/>
              </a:ext>
            </a:extLst>
          </p:cNvPr>
          <p:cNvSpPr>
            <a:spLocks noGrp="1"/>
          </p:cNvSpPr>
          <p:nvPr>
            <p:ph type="ftr" idx="14"/>
          </p:nvPr>
        </p:nvSpPr>
        <p:spPr/>
        <p:txBody>
          <a:bodyPr/>
          <a:lstStyle/>
          <a:p>
            <a:r>
              <a:rPr lang="en-GB" dirty="0"/>
              <a:t>Mahmoud Kamel, InterDigital</a:t>
            </a:r>
          </a:p>
        </p:txBody>
      </p:sp>
      <p:sp>
        <p:nvSpPr>
          <p:cNvPr id="6" name="Date Placeholder 5">
            <a:extLst>
              <a:ext uri="{FF2B5EF4-FFF2-40B4-BE49-F238E27FC236}">
                <a16:creationId xmlns:a16="http://schemas.microsoft.com/office/drawing/2014/main" id="{9BEC0E2E-7F86-6BA4-3A75-AE41C61E966F}"/>
              </a:ext>
            </a:extLst>
          </p:cNvPr>
          <p:cNvSpPr>
            <a:spLocks noGrp="1"/>
          </p:cNvSpPr>
          <p:nvPr>
            <p:ph type="dt" idx="15"/>
          </p:nvPr>
        </p:nvSpPr>
        <p:spPr/>
        <p:txBody>
          <a:bodyPr/>
          <a:lstStyle/>
          <a:p>
            <a:r>
              <a:rPr lang="en-US"/>
              <a:t>March 2024</a:t>
            </a:r>
            <a:endParaRPr lang="en-GB" dirty="0"/>
          </a:p>
        </p:txBody>
      </p:sp>
      <p:pic>
        <p:nvPicPr>
          <p:cNvPr id="27" name="Picture 26">
            <a:extLst>
              <a:ext uri="{FF2B5EF4-FFF2-40B4-BE49-F238E27FC236}">
                <a16:creationId xmlns:a16="http://schemas.microsoft.com/office/drawing/2014/main" id="{19FC3B68-D7A0-231A-9A25-248C54A2122F}"/>
              </a:ext>
            </a:extLst>
          </p:cNvPr>
          <p:cNvPicPr>
            <a:picLocks noChangeAspect="1"/>
          </p:cNvPicPr>
          <p:nvPr/>
        </p:nvPicPr>
        <p:blipFill rotWithShape="1">
          <a:blip r:embed="rId3"/>
          <a:srcRect l="4909" b="5235"/>
          <a:stretch/>
        </p:blipFill>
        <p:spPr>
          <a:xfrm>
            <a:off x="7204723" y="4105475"/>
            <a:ext cx="3694780" cy="2059442"/>
          </a:xfrm>
          <a:prstGeom prst="rect">
            <a:avLst/>
          </a:prstGeom>
        </p:spPr>
      </p:pic>
      <p:cxnSp>
        <p:nvCxnSpPr>
          <p:cNvPr id="31" name="Straight Arrow Connector 30">
            <a:extLst>
              <a:ext uri="{FF2B5EF4-FFF2-40B4-BE49-F238E27FC236}">
                <a16:creationId xmlns:a16="http://schemas.microsoft.com/office/drawing/2014/main" id="{9348B1C8-64DD-EB5D-A044-DF42EF48A3F6}"/>
              </a:ext>
            </a:extLst>
          </p:cNvPr>
          <p:cNvCxnSpPr>
            <a:cxnSpLocks/>
          </p:cNvCxnSpPr>
          <p:nvPr/>
        </p:nvCxnSpPr>
        <p:spPr bwMode="auto">
          <a:xfrm>
            <a:off x="3538847" y="4735847"/>
            <a:ext cx="4745865" cy="121161"/>
          </a:xfrm>
          <a:prstGeom prst="straightConnector1">
            <a:avLst/>
          </a:prstGeom>
          <a:solidFill>
            <a:srgbClr val="00B8FF"/>
          </a:solidFill>
          <a:ln w="9525" cap="flat" cmpd="sng" algn="ctr">
            <a:solidFill>
              <a:srgbClr val="FF0000"/>
            </a:solidFill>
            <a:prstDash val="dash"/>
            <a:round/>
            <a:headEnd type="none" w="med" len="med"/>
            <a:tailEnd type="triangle"/>
          </a:ln>
          <a:effectLst/>
        </p:spPr>
      </p:cxnSp>
      <p:cxnSp>
        <p:nvCxnSpPr>
          <p:cNvPr id="33" name="Straight Arrow Connector 32">
            <a:extLst>
              <a:ext uri="{FF2B5EF4-FFF2-40B4-BE49-F238E27FC236}">
                <a16:creationId xmlns:a16="http://schemas.microsoft.com/office/drawing/2014/main" id="{B0FCBC9F-E60C-A203-A95D-DF45B45FB9DB}"/>
              </a:ext>
            </a:extLst>
          </p:cNvPr>
          <p:cNvCxnSpPr>
            <a:cxnSpLocks/>
          </p:cNvCxnSpPr>
          <p:nvPr/>
        </p:nvCxnSpPr>
        <p:spPr bwMode="auto">
          <a:xfrm>
            <a:off x="6036068" y="2629068"/>
            <a:ext cx="3230702" cy="2328694"/>
          </a:xfrm>
          <a:prstGeom prst="straightConnector1">
            <a:avLst/>
          </a:prstGeom>
          <a:solidFill>
            <a:srgbClr val="00B8FF"/>
          </a:solidFill>
          <a:ln w="9525" cap="flat" cmpd="sng" algn="ctr">
            <a:solidFill>
              <a:srgbClr val="FF0000"/>
            </a:solidFill>
            <a:prstDash val="dash"/>
            <a:round/>
            <a:headEnd type="none" w="med" len="med"/>
            <a:tailEnd type="triangle"/>
          </a:ln>
          <a:effectLst/>
        </p:spPr>
      </p:cxnSp>
    </p:spTree>
    <p:extLst>
      <p:ext uri="{BB962C8B-B14F-4D97-AF65-F5344CB8AC3E}">
        <p14:creationId xmlns:p14="http://schemas.microsoft.com/office/powerpoint/2010/main" val="2825862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F3576E-E770-83F6-BB66-7B066212E09B}"/>
              </a:ext>
            </a:extLst>
          </p:cNvPr>
          <p:cNvPicPr>
            <a:picLocks noChangeAspect="1"/>
          </p:cNvPicPr>
          <p:nvPr/>
        </p:nvPicPr>
        <p:blipFill>
          <a:blip r:embed="rId2"/>
          <a:stretch>
            <a:fillRect/>
          </a:stretch>
        </p:blipFill>
        <p:spPr>
          <a:xfrm>
            <a:off x="37876" y="1829043"/>
            <a:ext cx="7184412" cy="4113213"/>
          </a:xfrm>
          <a:prstGeom prst="rect">
            <a:avLst/>
          </a:prstGeom>
        </p:spPr>
      </p:pic>
      <p:sp>
        <p:nvSpPr>
          <p:cNvPr id="3" name="Content Placeholder 2">
            <a:extLst>
              <a:ext uri="{FF2B5EF4-FFF2-40B4-BE49-F238E27FC236}">
                <a16:creationId xmlns:a16="http://schemas.microsoft.com/office/drawing/2014/main" id="{BB7EA05A-1395-CB6A-CEE5-D12988A2DF92}"/>
              </a:ext>
            </a:extLst>
          </p:cNvPr>
          <p:cNvSpPr>
            <a:spLocks noGrp="1"/>
          </p:cNvSpPr>
          <p:nvPr>
            <p:ph idx="1"/>
          </p:nvPr>
        </p:nvSpPr>
        <p:spPr>
          <a:xfrm>
            <a:off x="914401" y="1295885"/>
            <a:ext cx="10243334" cy="4113213"/>
          </a:xfrm>
        </p:spPr>
        <p:txBody>
          <a:bodyPr/>
          <a:lstStyle/>
          <a:p>
            <a:pPr>
              <a:buFont typeface="Arial" panose="020B0604020202020204" pitchFamily="34" charset="0"/>
              <a:buChar char="•"/>
            </a:pPr>
            <a:r>
              <a:rPr lang="en-US" dirty="0"/>
              <a:t>Option 3 </a:t>
            </a:r>
          </a:p>
          <a:p>
            <a:pPr marL="457200" lvl="1" indent="0"/>
            <a:endParaRPr lang="en-GB" dirty="0">
              <a:ea typeface="Malgun Gothic"/>
              <a:cs typeface="Times New Roman"/>
            </a:endParaRPr>
          </a:p>
        </p:txBody>
      </p:sp>
      <p:sp>
        <p:nvSpPr>
          <p:cNvPr id="8" name="Content Placeholder 2">
            <a:extLst>
              <a:ext uri="{FF2B5EF4-FFF2-40B4-BE49-F238E27FC236}">
                <a16:creationId xmlns:a16="http://schemas.microsoft.com/office/drawing/2014/main" id="{5981FFE8-9E78-CD02-DC8C-694E7ABFDB60}"/>
              </a:ext>
            </a:extLst>
          </p:cNvPr>
          <p:cNvSpPr txBox="1">
            <a:spLocks/>
          </p:cNvSpPr>
          <p:nvPr/>
        </p:nvSpPr>
        <p:spPr bwMode="auto">
          <a:xfrm>
            <a:off x="6368902" y="1564843"/>
            <a:ext cx="5411972" cy="26422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GB" sz="1800" dirty="0">
                <a:ea typeface="Malgun Gothic" panose="020B0503020000020004" pitchFamily="34" charset="-127"/>
              </a:rPr>
              <a:t>Interpret Sensing Measurement Report Requested bit as being applied ONLY to sensing responder / sensing receivers.</a:t>
            </a:r>
          </a:p>
          <a:p>
            <a:pPr lvl="1">
              <a:buFont typeface="Arial" panose="020B0604020202020204" pitchFamily="34" charset="0"/>
              <a:buChar char="•"/>
            </a:pPr>
            <a:r>
              <a:rPr lang="en-GB" sz="1800" dirty="0">
                <a:ea typeface="Malgun Gothic" panose="020B0503020000020004" pitchFamily="34" charset="-127"/>
              </a:rPr>
              <a:t>Add additional bit which applies to sensing initiator / sensing receiver (e.g., AP) to signal if AP should produce report for SBP initiator</a:t>
            </a:r>
            <a:endParaRPr lang="en-US" sz="1800" dirty="0"/>
          </a:p>
        </p:txBody>
      </p:sp>
      <p:sp>
        <p:nvSpPr>
          <p:cNvPr id="2" name="Title 1">
            <a:extLst>
              <a:ext uri="{FF2B5EF4-FFF2-40B4-BE49-F238E27FC236}">
                <a16:creationId xmlns:a16="http://schemas.microsoft.com/office/drawing/2014/main" id="{3EDF7433-28F5-0DD3-A6F8-1B1848644144}"/>
              </a:ext>
            </a:extLst>
          </p:cNvPr>
          <p:cNvSpPr>
            <a:spLocks noGrp="1"/>
          </p:cNvSpPr>
          <p:nvPr>
            <p:ph type="title"/>
          </p:nvPr>
        </p:nvSpPr>
        <p:spPr>
          <a:xfrm>
            <a:off x="914401" y="685801"/>
            <a:ext cx="10361084" cy="678994"/>
          </a:xfrm>
        </p:spPr>
        <p:txBody>
          <a:bodyPr/>
          <a:lstStyle/>
          <a:p>
            <a:r>
              <a:rPr lang="en-US" dirty="0"/>
              <a:t>Changes to the Current Spec Draft</a:t>
            </a:r>
          </a:p>
        </p:txBody>
      </p:sp>
      <p:sp>
        <p:nvSpPr>
          <p:cNvPr id="4" name="Slide Number Placeholder 3">
            <a:extLst>
              <a:ext uri="{FF2B5EF4-FFF2-40B4-BE49-F238E27FC236}">
                <a16:creationId xmlns:a16="http://schemas.microsoft.com/office/drawing/2014/main" id="{3A6410ED-1C20-E0D5-3B6C-A8D6F07D8345}"/>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5EE2DC5B-FE81-87FC-F3C0-58B127C5D94A}"/>
              </a:ext>
            </a:extLst>
          </p:cNvPr>
          <p:cNvSpPr>
            <a:spLocks noGrp="1"/>
          </p:cNvSpPr>
          <p:nvPr>
            <p:ph type="ftr" idx="14"/>
          </p:nvPr>
        </p:nvSpPr>
        <p:spPr/>
        <p:txBody>
          <a:bodyPr/>
          <a:lstStyle/>
          <a:p>
            <a:r>
              <a:rPr lang="en-GB" dirty="0"/>
              <a:t>Mahmoud Kamel, InterDigital</a:t>
            </a:r>
          </a:p>
        </p:txBody>
      </p:sp>
      <p:sp>
        <p:nvSpPr>
          <p:cNvPr id="6" name="Date Placeholder 5">
            <a:extLst>
              <a:ext uri="{FF2B5EF4-FFF2-40B4-BE49-F238E27FC236}">
                <a16:creationId xmlns:a16="http://schemas.microsoft.com/office/drawing/2014/main" id="{9BEC0E2E-7F86-6BA4-3A75-AE41C61E966F}"/>
              </a:ext>
            </a:extLst>
          </p:cNvPr>
          <p:cNvSpPr>
            <a:spLocks noGrp="1"/>
          </p:cNvSpPr>
          <p:nvPr>
            <p:ph type="dt" idx="15"/>
          </p:nvPr>
        </p:nvSpPr>
        <p:spPr/>
        <p:txBody>
          <a:bodyPr/>
          <a:lstStyle/>
          <a:p>
            <a:r>
              <a:rPr lang="en-US"/>
              <a:t>March 2024</a:t>
            </a:r>
            <a:endParaRPr lang="en-GB" dirty="0"/>
          </a:p>
        </p:txBody>
      </p:sp>
      <p:pic>
        <p:nvPicPr>
          <p:cNvPr id="27" name="Picture 26">
            <a:extLst>
              <a:ext uri="{FF2B5EF4-FFF2-40B4-BE49-F238E27FC236}">
                <a16:creationId xmlns:a16="http://schemas.microsoft.com/office/drawing/2014/main" id="{19FC3B68-D7A0-231A-9A25-248C54A2122F}"/>
              </a:ext>
            </a:extLst>
          </p:cNvPr>
          <p:cNvPicPr>
            <a:picLocks noChangeAspect="1"/>
          </p:cNvPicPr>
          <p:nvPr/>
        </p:nvPicPr>
        <p:blipFill rotWithShape="1">
          <a:blip r:embed="rId3"/>
          <a:srcRect l="4909" b="5235"/>
          <a:stretch/>
        </p:blipFill>
        <p:spPr>
          <a:xfrm>
            <a:off x="7204723" y="4105475"/>
            <a:ext cx="3694780" cy="2059442"/>
          </a:xfrm>
          <a:prstGeom prst="rect">
            <a:avLst/>
          </a:prstGeom>
        </p:spPr>
      </p:pic>
      <p:cxnSp>
        <p:nvCxnSpPr>
          <p:cNvPr id="31" name="Straight Arrow Connector 30">
            <a:extLst>
              <a:ext uri="{FF2B5EF4-FFF2-40B4-BE49-F238E27FC236}">
                <a16:creationId xmlns:a16="http://schemas.microsoft.com/office/drawing/2014/main" id="{9348B1C8-64DD-EB5D-A044-DF42EF48A3F6}"/>
              </a:ext>
            </a:extLst>
          </p:cNvPr>
          <p:cNvCxnSpPr>
            <a:cxnSpLocks/>
          </p:cNvCxnSpPr>
          <p:nvPr/>
        </p:nvCxnSpPr>
        <p:spPr bwMode="auto">
          <a:xfrm>
            <a:off x="3538847" y="4735847"/>
            <a:ext cx="6232474" cy="121161"/>
          </a:xfrm>
          <a:prstGeom prst="straightConnector1">
            <a:avLst/>
          </a:prstGeom>
          <a:solidFill>
            <a:srgbClr val="00B8FF"/>
          </a:solidFill>
          <a:ln w="9525" cap="flat" cmpd="sng" algn="ctr">
            <a:solidFill>
              <a:srgbClr val="FF0000"/>
            </a:solidFill>
            <a:prstDash val="dash"/>
            <a:round/>
            <a:headEnd type="none" w="med" len="med"/>
            <a:tailEnd type="triangle"/>
          </a:ln>
          <a:effectLst/>
        </p:spPr>
      </p:cxnSp>
      <p:cxnSp>
        <p:nvCxnSpPr>
          <p:cNvPr id="33" name="Straight Arrow Connector 32">
            <a:extLst>
              <a:ext uri="{FF2B5EF4-FFF2-40B4-BE49-F238E27FC236}">
                <a16:creationId xmlns:a16="http://schemas.microsoft.com/office/drawing/2014/main" id="{B0FCBC9F-E60C-A203-A95D-DF45B45FB9DB}"/>
              </a:ext>
            </a:extLst>
          </p:cNvPr>
          <p:cNvCxnSpPr>
            <a:cxnSpLocks/>
          </p:cNvCxnSpPr>
          <p:nvPr/>
        </p:nvCxnSpPr>
        <p:spPr bwMode="auto">
          <a:xfrm flipV="1">
            <a:off x="6498167" y="4857008"/>
            <a:ext cx="1965349" cy="521911"/>
          </a:xfrm>
          <a:prstGeom prst="straightConnector1">
            <a:avLst/>
          </a:prstGeom>
          <a:solidFill>
            <a:srgbClr val="00B8FF"/>
          </a:solidFill>
          <a:ln w="9525" cap="flat" cmpd="sng" algn="ctr">
            <a:solidFill>
              <a:srgbClr val="FF0000"/>
            </a:solidFill>
            <a:prstDash val="dash"/>
            <a:round/>
            <a:headEnd type="none" w="med" len="med"/>
            <a:tailEnd type="triangle"/>
          </a:ln>
          <a:effectLst/>
        </p:spPr>
      </p:cxnSp>
    </p:spTree>
    <p:extLst>
      <p:ext uri="{BB962C8B-B14F-4D97-AF65-F5344CB8AC3E}">
        <p14:creationId xmlns:p14="http://schemas.microsoft.com/office/powerpoint/2010/main" val="4167366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13E86-D6A9-BB42-C958-B28915C13544}"/>
              </a:ext>
            </a:extLst>
          </p:cNvPr>
          <p:cNvSpPr>
            <a:spLocks noGrp="1"/>
          </p:cNvSpPr>
          <p:nvPr>
            <p:ph type="title"/>
          </p:nvPr>
        </p:nvSpPr>
        <p:spPr/>
        <p:txBody>
          <a:bodyPr/>
          <a:lstStyle/>
          <a:p>
            <a:r>
              <a:rPr lang="en-US" dirty="0"/>
              <a:t>Pros and Cons of the Enhancement Options</a:t>
            </a:r>
          </a:p>
        </p:txBody>
      </p:sp>
      <p:graphicFrame>
        <p:nvGraphicFramePr>
          <p:cNvPr id="7" name="Content Placeholder 6">
            <a:extLst>
              <a:ext uri="{FF2B5EF4-FFF2-40B4-BE49-F238E27FC236}">
                <a16:creationId xmlns:a16="http://schemas.microsoft.com/office/drawing/2014/main" id="{464FDC4C-F17A-C83E-8F12-A96CCD40BC6E}"/>
              </a:ext>
            </a:extLst>
          </p:cNvPr>
          <p:cNvGraphicFramePr>
            <a:graphicFrameLocks noGrp="1"/>
          </p:cNvGraphicFramePr>
          <p:nvPr>
            <p:ph idx="1"/>
            <p:extLst>
              <p:ext uri="{D42A27DB-BD31-4B8C-83A1-F6EECF244321}">
                <p14:modId xmlns:p14="http://schemas.microsoft.com/office/powerpoint/2010/main" val="784294464"/>
              </p:ext>
            </p:extLst>
          </p:nvPr>
        </p:nvGraphicFramePr>
        <p:xfrm>
          <a:off x="914400" y="1981199"/>
          <a:ext cx="10361613" cy="3418191"/>
        </p:xfrm>
        <a:graphic>
          <a:graphicData uri="http://schemas.openxmlformats.org/drawingml/2006/table">
            <a:tbl>
              <a:tblPr firstRow="1" bandRow="1">
                <a:tableStyleId>{5C22544A-7EE6-4342-B048-85BDC9FD1C3A}</a:tableStyleId>
              </a:tblPr>
              <a:tblGrid>
                <a:gridCol w="2126751">
                  <a:extLst>
                    <a:ext uri="{9D8B030D-6E8A-4147-A177-3AD203B41FA5}">
                      <a16:colId xmlns:a16="http://schemas.microsoft.com/office/drawing/2014/main" val="908399916"/>
                    </a:ext>
                  </a:extLst>
                </a:gridCol>
                <a:gridCol w="2744954">
                  <a:extLst>
                    <a:ext uri="{9D8B030D-6E8A-4147-A177-3AD203B41FA5}">
                      <a16:colId xmlns:a16="http://schemas.microsoft.com/office/drawing/2014/main" val="1568926323"/>
                    </a:ext>
                  </a:extLst>
                </a:gridCol>
                <a:gridCol w="2744954">
                  <a:extLst>
                    <a:ext uri="{9D8B030D-6E8A-4147-A177-3AD203B41FA5}">
                      <a16:colId xmlns:a16="http://schemas.microsoft.com/office/drawing/2014/main" val="3446698485"/>
                    </a:ext>
                  </a:extLst>
                </a:gridCol>
                <a:gridCol w="2744954">
                  <a:extLst>
                    <a:ext uri="{9D8B030D-6E8A-4147-A177-3AD203B41FA5}">
                      <a16:colId xmlns:a16="http://schemas.microsoft.com/office/drawing/2014/main" val="2331250010"/>
                    </a:ext>
                  </a:extLst>
                </a:gridCol>
              </a:tblGrid>
              <a:tr h="556518">
                <a:tc>
                  <a:txBody>
                    <a:bodyPr/>
                    <a:lstStyle/>
                    <a:p>
                      <a:endParaRPr lang="en-US" dirty="0"/>
                    </a:p>
                  </a:txBody>
                  <a:tcPr/>
                </a:tc>
                <a:tc>
                  <a:txBody>
                    <a:bodyPr/>
                    <a:lstStyle/>
                    <a:p>
                      <a:pPr algn="ctr"/>
                      <a:r>
                        <a:rPr lang="en-US" sz="2000" dirty="0"/>
                        <a:t>Option 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Option 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Option 3</a:t>
                      </a:r>
                    </a:p>
                  </a:txBody>
                  <a:tcPr anchor="ctr"/>
                </a:tc>
                <a:extLst>
                  <a:ext uri="{0D108BD9-81ED-4DB2-BD59-A6C34878D82A}">
                    <a16:rowId xmlns:a16="http://schemas.microsoft.com/office/drawing/2014/main" val="1107644441"/>
                  </a:ext>
                </a:extLst>
              </a:tr>
              <a:tr h="649091">
                <a:tc>
                  <a:txBody>
                    <a:bodyPr/>
                    <a:lstStyle/>
                    <a:p>
                      <a:pPr algn="l"/>
                      <a:r>
                        <a:rPr lang="en-US" sz="1800" b="1" kern="1200" dirty="0">
                          <a:solidFill>
                            <a:schemeClr val="dk1"/>
                          </a:solidFill>
                          <a:latin typeface="+mn-lt"/>
                          <a:ea typeface="+mn-ea"/>
                          <a:cs typeface="+mn-cs"/>
                        </a:rPr>
                        <a:t>Changes to the specs</a:t>
                      </a:r>
                    </a:p>
                  </a:txBody>
                  <a:tcPr anchor="ctr"/>
                </a:tc>
                <a:tc>
                  <a:txBody>
                    <a:bodyPr/>
                    <a:lstStyle/>
                    <a:p>
                      <a:r>
                        <a:rPr lang="en-US" dirty="0"/>
                        <a:t>Add a bitmap to the SBP Parameters element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a bitmap to the SBP Parameters element </a:t>
                      </a:r>
                    </a:p>
                  </a:txBody>
                  <a:tcPr anchor="ctr"/>
                </a:tc>
                <a:tc>
                  <a:txBody>
                    <a:bodyPr/>
                    <a:lstStyle/>
                    <a:p>
                      <a:r>
                        <a:rPr lang="en-US" dirty="0"/>
                        <a:t>Add a bit to the Sensing Measurement Parameters element</a:t>
                      </a:r>
                    </a:p>
                  </a:txBody>
                  <a:tcPr anchor="ctr"/>
                </a:tc>
                <a:extLst>
                  <a:ext uri="{0D108BD9-81ED-4DB2-BD59-A6C34878D82A}">
                    <a16:rowId xmlns:a16="http://schemas.microsoft.com/office/drawing/2014/main" val="2094425877"/>
                  </a:ext>
                </a:extLst>
              </a:tr>
              <a:tr h="649091">
                <a:tc>
                  <a:txBody>
                    <a:bodyPr/>
                    <a:lstStyle/>
                    <a:p>
                      <a:pPr algn="l"/>
                      <a:r>
                        <a:rPr lang="en-US" b="1" dirty="0"/>
                        <a:t>Applicability</a:t>
                      </a:r>
                    </a:p>
                  </a:txBody>
                  <a:tcPr anchor="ctr"/>
                </a:tc>
                <a:tc>
                  <a:txBody>
                    <a:bodyPr/>
                    <a:lstStyle/>
                    <a:p>
                      <a:pPr algn="l"/>
                      <a:r>
                        <a:rPr lang="en-US" dirty="0"/>
                        <a:t>General Scenarios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General Scenarios</a:t>
                      </a:r>
                    </a:p>
                  </a:txBody>
                  <a:tcPr anchor="ctr"/>
                </a:tc>
                <a:tc>
                  <a:txBody>
                    <a:bodyPr/>
                    <a:lstStyle/>
                    <a:p>
                      <a:pPr algn="l"/>
                      <a:r>
                        <a:rPr lang="en-US" dirty="0"/>
                        <a:t>Special Scenarios</a:t>
                      </a:r>
                    </a:p>
                  </a:txBody>
                  <a:tcPr anchor="ctr"/>
                </a:tc>
                <a:extLst>
                  <a:ext uri="{0D108BD9-81ED-4DB2-BD59-A6C34878D82A}">
                    <a16:rowId xmlns:a16="http://schemas.microsoft.com/office/drawing/2014/main" val="1418938326"/>
                  </a:ext>
                </a:extLst>
              </a:tr>
              <a:tr h="649091">
                <a:tc>
                  <a:txBody>
                    <a:bodyPr/>
                    <a:lstStyle/>
                    <a:p>
                      <a:pPr algn="l"/>
                      <a:r>
                        <a:rPr lang="en-US" b="1" dirty="0"/>
                        <a:t>Limitations</a:t>
                      </a:r>
                    </a:p>
                  </a:txBody>
                  <a:tcPr anchor="ctr"/>
                </a:tc>
                <a:tc>
                  <a:txBody>
                    <a:bodyPr/>
                    <a:lstStyle/>
                    <a:p>
                      <a:pPr algn="l"/>
                      <a:r>
                        <a:rPr lang="en-US" dirty="0"/>
                        <a:t>No limitations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Limitations</a:t>
                      </a:r>
                    </a:p>
                  </a:txBody>
                  <a:tcPr anchor="ctr"/>
                </a:tc>
                <a:tc>
                  <a:txBody>
                    <a:bodyPr/>
                    <a:lstStyle/>
                    <a:p>
                      <a:pPr algn="l"/>
                      <a:r>
                        <a:rPr lang="en-US" dirty="0"/>
                        <a:t>Does not allow responders with TxRx role</a:t>
                      </a:r>
                    </a:p>
                  </a:txBody>
                  <a:tcPr anchor="ctr"/>
                </a:tc>
                <a:extLst>
                  <a:ext uri="{0D108BD9-81ED-4DB2-BD59-A6C34878D82A}">
                    <a16:rowId xmlns:a16="http://schemas.microsoft.com/office/drawing/2014/main" val="1064164291"/>
                  </a:ext>
                </a:extLst>
              </a:tr>
              <a:tr h="649091">
                <a:tc>
                  <a:txBody>
                    <a:bodyPr/>
                    <a:lstStyle/>
                    <a:p>
                      <a:pPr algn="l"/>
                      <a:r>
                        <a:rPr lang="en-US" sz="1800" b="1" kern="1200" dirty="0">
                          <a:solidFill>
                            <a:schemeClr val="dk1"/>
                          </a:solidFill>
                          <a:latin typeface="+mn-lt"/>
                          <a:ea typeface="+mn-ea"/>
                          <a:cs typeface="+mn-cs"/>
                        </a:rPr>
                        <a:t>Enhancements to the SBP Procedure </a:t>
                      </a:r>
                    </a:p>
                  </a:txBody>
                  <a:tcPr anchor="ctr"/>
                </a:tc>
                <a:tc>
                  <a:txBody>
                    <a:bodyPr/>
                    <a:lstStyle/>
                    <a:p>
                      <a:r>
                        <a:rPr lang="en-US" dirty="0"/>
                        <a:t>Flexibility, Simplicity, and Efficiency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Flexibility, Simplicity, and Efficiency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Flexibility, Simplicity, and Efficiency</a:t>
                      </a:r>
                    </a:p>
                  </a:txBody>
                  <a:tcPr anchor="ctr"/>
                </a:tc>
                <a:extLst>
                  <a:ext uri="{0D108BD9-81ED-4DB2-BD59-A6C34878D82A}">
                    <a16:rowId xmlns:a16="http://schemas.microsoft.com/office/drawing/2014/main" val="1544698804"/>
                  </a:ext>
                </a:extLst>
              </a:tr>
            </a:tbl>
          </a:graphicData>
        </a:graphic>
      </p:graphicFrame>
      <p:sp>
        <p:nvSpPr>
          <p:cNvPr id="4" name="Slide Number Placeholder 3">
            <a:extLst>
              <a:ext uri="{FF2B5EF4-FFF2-40B4-BE49-F238E27FC236}">
                <a16:creationId xmlns:a16="http://schemas.microsoft.com/office/drawing/2014/main" id="{05CED162-C08C-D04E-338E-6BD0A886BD7E}"/>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BF272661-B2F1-6269-B2D6-56F2EBA1B6F4}"/>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093490-E8D8-FCB1-1097-2C9A7DED050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17699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BC05B-EB63-67F7-E497-5B504D88113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1C4C171-8A6A-75B8-7996-5DBE895BBC06}"/>
              </a:ext>
            </a:extLst>
          </p:cNvPr>
          <p:cNvSpPr>
            <a:spLocks noGrp="1"/>
          </p:cNvSpPr>
          <p:nvPr>
            <p:ph idx="1"/>
          </p:nvPr>
        </p:nvSpPr>
        <p:spPr/>
        <p:txBody>
          <a:bodyPr/>
          <a:lstStyle/>
          <a:p>
            <a:pPr>
              <a:buFont typeface="Arial" panose="020B0604020202020204" pitchFamily="34" charset="0"/>
              <a:buChar char="•"/>
            </a:pPr>
            <a:r>
              <a:rPr lang="en-US" dirty="0"/>
              <a:t>Simple changes to the current SBP negotiation procedure may enable a more flexible, simple and efficient SBP procedure. </a:t>
            </a:r>
          </a:p>
          <a:p>
            <a:pPr lvl="1">
              <a:buFont typeface="Arial" panose="020B0604020202020204" pitchFamily="34" charset="0"/>
              <a:buChar char="•"/>
            </a:pPr>
            <a:r>
              <a:rPr lang="en-US" b="1" dirty="0"/>
              <a:t>Flexibility </a:t>
            </a:r>
            <a:r>
              <a:rPr lang="en-US" dirty="0"/>
              <a:t>allows the SBP initiator to selectively choose whether a sensing responder is required to send or not to send the sensing measurement reports (including the SBP responder, i.e., AP)   </a:t>
            </a:r>
          </a:p>
          <a:p>
            <a:pPr lvl="1">
              <a:buFont typeface="Arial" panose="020B0604020202020204" pitchFamily="34" charset="0"/>
              <a:buChar char="•"/>
            </a:pPr>
            <a:r>
              <a:rPr lang="en-US" b="1" dirty="0"/>
              <a:t>Simplicity </a:t>
            </a:r>
            <a:r>
              <a:rPr lang="en-US" dirty="0"/>
              <a:t>allows the SBP  initiator to include all sensing responders in one SBP procedure</a:t>
            </a:r>
          </a:p>
          <a:p>
            <a:pPr lvl="1">
              <a:buFont typeface="Arial" panose="020B0604020202020204" pitchFamily="34" charset="0"/>
              <a:buChar char="•"/>
            </a:pPr>
            <a:r>
              <a:rPr lang="en-US" b="1" dirty="0"/>
              <a:t>Efficiency </a:t>
            </a:r>
            <a:r>
              <a:rPr lang="en-US" dirty="0"/>
              <a:t>allows the SBP initiator to negotiate once for all sensing responders instead of negotiating twice, once for the responders that are required to send the report and once for the responders that are not required to send the report.  </a:t>
            </a:r>
            <a:r>
              <a:rPr lang="en-US" b="1" dirty="0"/>
              <a:t>  </a:t>
            </a:r>
          </a:p>
          <a:p>
            <a:pPr lvl="2">
              <a:buFont typeface="Arial" panose="020B0604020202020204" pitchFamily="34" charset="0"/>
              <a:buChar char="•"/>
            </a:pPr>
            <a:r>
              <a:rPr lang="en-US" dirty="0"/>
              <a:t>This will save airtime  </a:t>
            </a:r>
          </a:p>
        </p:txBody>
      </p:sp>
      <p:sp>
        <p:nvSpPr>
          <p:cNvPr id="4" name="Slide Number Placeholder 3">
            <a:extLst>
              <a:ext uri="{FF2B5EF4-FFF2-40B4-BE49-F238E27FC236}">
                <a16:creationId xmlns:a16="http://schemas.microsoft.com/office/drawing/2014/main" id="{62121255-641B-61B4-4CE1-4C80F7AC2588}"/>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EC3064E4-F93D-E500-2CF2-70126D9E9046}"/>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6BC5387-F223-DB13-0184-5BDF779AA3F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38009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DA8BE-431D-B242-FD48-4B6D096F9DD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A017574C-A8FE-2643-E6EC-0096C2DDFCC1}"/>
              </a:ext>
            </a:extLst>
          </p:cNvPr>
          <p:cNvSpPr>
            <a:spLocks noGrp="1"/>
          </p:cNvSpPr>
          <p:nvPr>
            <p:ph idx="1"/>
          </p:nvPr>
        </p:nvSpPr>
        <p:spPr/>
        <p:txBody>
          <a:bodyPr/>
          <a:lstStyle/>
          <a:p>
            <a:r>
              <a:rPr lang="en-US" dirty="0"/>
              <a:t>Which option do you prefer to enhance the SBP procedure?</a:t>
            </a:r>
          </a:p>
          <a:p>
            <a:pPr marL="857250" lvl="1" indent="-457200">
              <a:buFont typeface="+mj-lt"/>
              <a:buAutoNum type="arabicPeriod"/>
            </a:pPr>
            <a:r>
              <a:rPr lang="en-US" dirty="0"/>
              <a:t>Option 1</a:t>
            </a:r>
          </a:p>
          <a:p>
            <a:pPr marL="857250" lvl="1" indent="-457200">
              <a:buFont typeface="+mj-lt"/>
              <a:buAutoNum type="arabicPeriod"/>
            </a:pPr>
            <a:r>
              <a:rPr lang="en-US" dirty="0"/>
              <a:t>Option 2</a:t>
            </a:r>
          </a:p>
          <a:p>
            <a:pPr marL="857250" lvl="1" indent="-457200">
              <a:buFont typeface="+mj-lt"/>
              <a:buAutoNum type="arabicPeriod"/>
            </a:pPr>
            <a:r>
              <a:rPr lang="en-US" dirty="0"/>
              <a:t>Option 3</a:t>
            </a:r>
          </a:p>
          <a:p>
            <a:pPr marL="857250" lvl="1" indent="-457200">
              <a:buFont typeface="+mj-lt"/>
              <a:buAutoNum type="arabicPeriod"/>
            </a:pPr>
            <a:r>
              <a:rPr lang="en-US" dirty="0"/>
              <a:t>None of them</a:t>
            </a:r>
          </a:p>
          <a:p>
            <a:pPr marL="857250" lvl="1" indent="-457200">
              <a:buFont typeface="+mj-lt"/>
              <a:buAutoNum type="arabicPeriod"/>
            </a:pPr>
            <a:r>
              <a:rPr lang="en-US" dirty="0"/>
              <a:t>Abs</a:t>
            </a:r>
          </a:p>
        </p:txBody>
      </p:sp>
      <p:sp>
        <p:nvSpPr>
          <p:cNvPr id="4" name="Slide Number Placeholder 3">
            <a:extLst>
              <a:ext uri="{FF2B5EF4-FFF2-40B4-BE49-F238E27FC236}">
                <a16:creationId xmlns:a16="http://schemas.microsoft.com/office/drawing/2014/main" id="{367A04C9-EF0F-0C82-36F6-3E5B14BC9489}"/>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AC87E7CD-65C0-AA23-2429-B74D1E4054A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754BB9B-FDD9-0ADD-B019-7BC9165B5CD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1292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1A1E4-BFB6-CEFC-B2C7-A353C18C4A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C91E4A8-A493-C7F6-ADB6-E74ABD808159}"/>
              </a:ext>
            </a:extLst>
          </p:cNvPr>
          <p:cNvSpPr>
            <a:spLocks noGrp="1"/>
          </p:cNvSpPr>
          <p:nvPr>
            <p:ph idx="1"/>
          </p:nvPr>
        </p:nvSpPr>
        <p:spPr/>
        <p:txBody>
          <a:bodyPr/>
          <a:lstStyle/>
          <a:p>
            <a:pPr>
              <a:buFont typeface="Arial" panose="020B0604020202020204" pitchFamily="34" charset="0"/>
              <a:buChar char="•"/>
            </a:pPr>
            <a:r>
              <a:rPr lang="en-US" dirty="0"/>
              <a:t>In this contribution, we discuss a proposal to resolve CID 4296.</a:t>
            </a:r>
          </a:p>
          <a:p>
            <a:pPr>
              <a:buFont typeface="Arial" panose="020B0604020202020204" pitchFamily="34" charset="0"/>
              <a:buChar char="•"/>
            </a:pPr>
            <a:r>
              <a:rPr lang="en-US" dirty="0"/>
              <a:t>The issue addressed in this CID is that the current specs for the SBP procedure have limitations:</a:t>
            </a:r>
          </a:p>
          <a:p>
            <a:pPr lvl="1">
              <a:buFont typeface="Arial" panose="020B0604020202020204" pitchFamily="34" charset="0"/>
              <a:buChar char="•"/>
            </a:pPr>
            <a:r>
              <a:rPr lang="en-US" dirty="0"/>
              <a:t>There is no way to indicate whether the preferred responders (including the SBP responder i.e., the AP) are required to send the sensing measurement reports to the SBP initiator or not without splitting the preferred responders to at least two groups and perform two SBP sessions.</a:t>
            </a:r>
          </a:p>
          <a:p>
            <a:pPr lvl="1">
              <a:buFont typeface="Arial" panose="020B0604020202020204" pitchFamily="34" charset="0"/>
              <a:buChar char="•"/>
            </a:pPr>
            <a:r>
              <a:rPr lang="en-US" dirty="0"/>
              <a:t>Furthermore, there are scenarios (one possible scenario is raised by the CID) where some roles cannot be assigned to the preferred responders (namely, the role of sensing transmitter and receiver). In other words, the allowed roles are either sensing transmitter or sensing receiver.</a:t>
            </a:r>
          </a:p>
        </p:txBody>
      </p:sp>
      <p:sp>
        <p:nvSpPr>
          <p:cNvPr id="4" name="Slide Number Placeholder 3">
            <a:extLst>
              <a:ext uri="{FF2B5EF4-FFF2-40B4-BE49-F238E27FC236}">
                <a16:creationId xmlns:a16="http://schemas.microsoft.com/office/drawing/2014/main" id="{AC13DDA7-F06A-43F2-9D59-116B8BF6A91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58127539-F992-E88B-BA83-D1F6EC1A312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8720047-5ABE-B12F-C4DB-EED4FCA181BD}"/>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3437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B2A9D-6CF6-C5E9-E2E7-A0E7C776E100}"/>
              </a:ext>
            </a:extLst>
          </p:cNvPr>
          <p:cNvSpPr>
            <a:spLocks noGrp="1"/>
          </p:cNvSpPr>
          <p:nvPr>
            <p:ph type="title"/>
          </p:nvPr>
        </p:nvSpPr>
        <p:spPr/>
        <p:txBody>
          <a:bodyPr/>
          <a:lstStyle/>
          <a:p>
            <a:r>
              <a:rPr lang="en-US" dirty="0"/>
              <a:t>CID 4296</a:t>
            </a:r>
            <a:r>
              <a:rPr lang="en-US" dirty="0">
                <a:highlight>
                  <a:srgbClr val="FFFF00"/>
                </a:highlight>
              </a:rPr>
              <a:t> </a:t>
            </a:r>
          </a:p>
        </p:txBody>
      </p:sp>
      <p:graphicFrame>
        <p:nvGraphicFramePr>
          <p:cNvPr id="7" name="Content Placeholder 6">
            <a:extLst>
              <a:ext uri="{FF2B5EF4-FFF2-40B4-BE49-F238E27FC236}">
                <a16:creationId xmlns:a16="http://schemas.microsoft.com/office/drawing/2014/main" id="{AD1F7F9A-215B-3391-5850-DEF1D9490E10}"/>
              </a:ext>
            </a:extLst>
          </p:cNvPr>
          <p:cNvGraphicFramePr>
            <a:graphicFrameLocks noGrp="1"/>
          </p:cNvGraphicFramePr>
          <p:nvPr>
            <p:ph idx="1"/>
            <p:extLst>
              <p:ext uri="{D42A27DB-BD31-4B8C-83A1-F6EECF244321}">
                <p14:modId xmlns:p14="http://schemas.microsoft.com/office/powerpoint/2010/main" val="1525092363"/>
              </p:ext>
            </p:extLst>
          </p:nvPr>
        </p:nvGraphicFramePr>
        <p:xfrm>
          <a:off x="929218" y="1696828"/>
          <a:ext cx="10460566" cy="4634452"/>
        </p:xfrm>
        <a:graphic>
          <a:graphicData uri="http://schemas.openxmlformats.org/drawingml/2006/table">
            <a:tbl>
              <a:tblPr/>
              <a:tblGrid>
                <a:gridCol w="591358">
                  <a:extLst>
                    <a:ext uri="{9D8B030D-6E8A-4147-A177-3AD203B41FA5}">
                      <a16:colId xmlns:a16="http://schemas.microsoft.com/office/drawing/2014/main" val="3572938152"/>
                    </a:ext>
                  </a:extLst>
                </a:gridCol>
                <a:gridCol w="1376737">
                  <a:extLst>
                    <a:ext uri="{9D8B030D-6E8A-4147-A177-3AD203B41FA5}">
                      <a16:colId xmlns:a16="http://schemas.microsoft.com/office/drawing/2014/main" val="2893119881"/>
                    </a:ext>
                  </a:extLst>
                </a:gridCol>
                <a:gridCol w="719191">
                  <a:extLst>
                    <a:ext uri="{9D8B030D-6E8A-4147-A177-3AD203B41FA5}">
                      <a16:colId xmlns:a16="http://schemas.microsoft.com/office/drawing/2014/main" val="1333312055"/>
                    </a:ext>
                  </a:extLst>
                </a:gridCol>
                <a:gridCol w="3886640">
                  <a:extLst>
                    <a:ext uri="{9D8B030D-6E8A-4147-A177-3AD203B41FA5}">
                      <a16:colId xmlns:a16="http://schemas.microsoft.com/office/drawing/2014/main" val="2458427367"/>
                    </a:ext>
                  </a:extLst>
                </a:gridCol>
                <a:gridCol w="3886640">
                  <a:extLst>
                    <a:ext uri="{9D8B030D-6E8A-4147-A177-3AD203B41FA5}">
                      <a16:colId xmlns:a16="http://schemas.microsoft.com/office/drawing/2014/main" val="2561509784"/>
                    </a:ext>
                  </a:extLst>
                </a:gridCol>
              </a:tblGrid>
              <a:tr h="275812">
                <a:tc>
                  <a:txBody>
                    <a:bodyPr/>
                    <a:lstStyle/>
                    <a:p>
                      <a:pPr algn="ctr" fontAlgn="t"/>
                      <a:r>
                        <a:rPr lang="en-US" sz="1400" b="1" i="0" u="none" strike="noStrike" dirty="0">
                          <a:solidFill>
                            <a:srgbClr val="000000"/>
                          </a:solidFill>
                          <a:effectLst/>
                          <a:latin typeface="Arial" panose="020B0604020202020204" pitchFamily="34" charset="0"/>
                        </a:rPr>
                        <a:t>CID</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ctr" fontAlgn="t"/>
                      <a:r>
                        <a:rPr lang="en-US" sz="1400" b="1" i="0" u="none" strike="noStrike" dirty="0">
                          <a:solidFill>
                            <a:srgbClr val="000000"/>
                          </a:solidFill>
                          <a:effectLst/>
                          <a:latin typeface="Arial" panose="020B0604020202020204" pitchFamily="34" charset="0"/>
                        </a:rPr>
                        <a:t>Clause</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ctr" fontAlgn="t"/>
                      <a:r>
                        <a:rPr lang="en-US" sz="1400" b="1" i="0" u="none" strike="noStrike" dirty="0">
                          <a:solidFill>
                            <a:srgbClr val="000000"/>
                          </a:solidFill>
                          <a:effectLst/>
                          <a:latin typeface="Arial" panose="020B0604020202020204" pitchFamily="34" charset="0"/>
                        </a:rPr>
                        <a:t>PP.LL</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ctr" fontAlgn="t"/>
                      <a:r>
                        <a:rPr lang="en-US" sz="1400" b="1" i="0" u="none" strike="noStrike" dirty="0">
                          <a:solidFill>
                            <a:srgbClr val="000000"/>
                          </a:solidFill>
                          <a:effectLst/>
                          <a:latin typeface="Arial" panose="020B0604020202020204" pitchFamily="34" charset="0"/>
                        </a:rPr>
                        <a:t>Comment</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ctr" fontAlgn="t"/>
                      <a:r>
                        <a:rPr lang="en-US" sz="1400" b="1" i="0" u="none" strike="noStrike" dirty="0">
                          <a:solidFill>
                            <a:srgbClr val="000000"/>
                          </a:solidFill>
                          <a:effectLst/>
                          <a:latin typeface="Arial" panose="020B0604020202020204" pitchFamily="34" charset="0"/>
                        </a:rPr>
                        <a:t>Resolution</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extLst>
                  <a:ext uri="{0D108BD9-81ED-4DB2-BD59-A6C34878D82A}">
                    <a16:rowId xmlns:a16="http://schemas.microsoft.com/office/drawing/2014/main" val="3553405002"/>
                  </a:ext>
                </a:extLst>
              </a:tr>
              <a:tr h="4113213">
                <a:tc>
                  <a:txBody>
                    <a:bodyPr/>
                    <a:lstStyle/>
                    <a:p>
                      <a:pPr algn="ctr" fontAlgn="t"/>
                      <a:r>
                        <a:rPr lang="en-US" sz="1400" b="0" i="0" u="none" strike="noStrike" dirty="0">
                          <a:solidFill>
                            <a:srgbClr val="000000"/>
                          </a:solidFill>
                          <a:effectLst/>
                          <a:latin typeface="Arial" panose="020B0604020202020204" pitchFamily="34" charset="0"/>
                        </a:rPr>
                        <a:t>4296</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11.55.2.3</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169.35</a:t>
                      </a:r>
                    </a:p>
                  </a:txBody>
                  <a:tcPr marL="6167" marR="6167" marT="6167" marB="3700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rial" panose="020B0604020202020204" pitchFamily="34" charset="0"/>
                        </a:rPr>
                        <a:t>Using only one bit (Sensing Measurement Report Requested field) to indicate whether the SBP responder (i.e., AP) and other sensing responders shall send the Sensing Measurement Report frames or not is insufficient and does not cover all cases. In the case where Preferred Responder Role Bitmap in the SBP Parameters element is set to 11 (i.e., Transmitter and Receiver), this responder may participate in NDPA sounding phase and TF sounding phase. This may result in a scenario where the responder can consume the sensing measurement report locally (no need to send the report), however, the AP measured the NDP transmitted by this responder and need to send the report back to the SBP initiator. If the Sensing Measurement Report Requested field is set to 0, this indicates that the AP shall not send the report and this measurement will be wasted.</a:t>
                      </a:r>
                    </a:p>
                  </a:txBody>
                  <a:tcPr>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rial" panose="020B0604020202020204" pitchFamily="34" charset="0"/>
                        </a:rPr>
                        <a:t>Use a bitmap to indicate to each of the responders with the role receiver or transmitter and receiver in the Sensing Responder Role Bitmap whether the report is requested or not.</a:t>
                      </a:r>
                      <a:br>
                        <a:rPr lang="en-US" sz="1400" b="0" i="0" u="none" strike="noStrike" dirty="0">
                          <a:solidFill>
                            <a:srgbClr val="000000"/>
                          </a:solidFill>
                          <a:effectLst/>
                          <a:latin typeface="Arial" panose="020B0604020202020204" pitchFamily="34" charset="0"/>
                        </a:rPr>
                      </a:br>
                      <a:r>
                        <a:rPr lang="en-US" sz="1400" b="0" i="0" u="none" strike="noStrike" dirty="0">
                          <a:solidFill>
                            <a:srgbClr val="000000"/>
                          </a:solidFill>
                          <a:effectLst/>
                          <a:latin typeface="Arial" panose="020B0604020202020204" pitchFamily="34" charset="0"/>
                        </a:rPr>
                        <a:t>I will bring a contribution to address this issue.</a:t>
                      </a:r>
                    </a:p>
                  </a:txBody>
                  <a:tcPr>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noFill/>
                  </a:tcPr>
                </a:tc>
                <a:extLst>
                  <a:ext uri="{0D108BD9-81ED-4DB2-BD59-A6C34878D82A}">
                    <a16:rowId xmlns:a16="http://schemas.microsoft.com/office/drawing/2014/main" val="2419199018"/>
                  </a:ext>
                </a:extLst>
              </a:tr>
            </a:tbl>
          </a:graphicData>
        </a:graphic>
      </p:graphicFrame>
      <p:sp>
        <p:nvSpPr>
          <p:cNvPr id="4" name="Slide Number Placeholder 3">
            <a:extLst>
              <a:ext uri="{FF2B5EF4-FFF2-40B4-BE49-F238E27FC236}">
                <a16:creationId xmlns:a16="http://schemas.microsoft.com/office/drawing/2014/main" id="{BCD10259-3951-8390-FD7D-484D6AE495F0}"/>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A3A70CD7-D6F9-A7B7-46A0-0A1FBB48145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C3BB9CCC-62C0-8EB7-6BC1-E8907C5EE0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89648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90A6D-B9D4-8B73-F905-D3971A03BE85}"/>
              </a:ext>
            </a:extLst>
          </p:cNvPr>
          <p:cNvSpPr>
            <a:spLocks noGrp="1"/>
          </p:cNvSpPr>
          <p:nvPr>
            <p:ph type="title"/>
          </p:nvPr>
        </p:nvSpPr>
        <p:spPr/>
        <p:txBody>
          <a:bodyPr/>
          <a:lstStyle/>
          <a:p>
            <a:r>
              <a:rPr lang="en-US" dirty="0"/>
              <a:t>Recap: SBP Procedure</a:t>
            </a:r>
          </a:p>
        </p:txBody>
      </p:sp>
      <p:sp>
        <p:nvSpPr>
          <p:cNvPr id="4" name="Slide Number Placeholder 3">
            <a:extLst>
              <a:ext uri="{FF2B5EF4-FFF2-40B4-BE49-F238E27FC236}">
                <a16:creationId xmlns:a16="http://schemas.microsoft.com/office/drawing/2014/main" id="{A704E0EE-7468-D9F5-F78C-73F6989EA6C7}"/>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2DEE90C-EA29-FA2A-BB0E-03E9271A825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B16F679-7D09-FF63-F434-082F5BA8E6C7}"/>
              </a:ext>
            </a:extLst>
          </p:cNvPr>
          <p:cNvSpPr>
            <a:spLocks noGrp="1"/>
          </p:cNvSpPr>
          <p:nvPr>
            <p:ph type="dt" idx="15"/>
          </p:nvPr>
        </p:nvSpPr>
        <p:spPr/>
        <p:txBody>
          <a:bodyPr/>
          <a:lstStyle/>
          <a:p>
            <a:r>
              <a:rPr lang="en-US"/>
              <a:t>March 2024</a:t>
            </a:r>
            <a:endParaRPr lang="en-GB" dirty="0"/>
          </a:p>
        </p:txBody>
      </p:sp>
      <p:pic>
        <p:nvPicPr>
          <p:cNvPr id="9" name="Picture 8" descr="A close-up of a diagram&#10;&#10;Description automatically generated">
            <a:extLst>
              <a:ext uri="{FF2B5EF4-FFF2-40B4-BE49-F238E27FC236}">
                <a16:creationId xmlns:a16="http://schemas.microsoft.com/office/drawing/2014/main" id="{145D2AF7-EA69-F59B-31A6-74EDFC04C7B0}"/>
              </a:ext>
            </a:extLst>
          </p:cNvPr>
          <p:cNvPicPr>
            <a:picLocks noChangeAspect="1"/>
          </p:cNvPicPr>
          <p:nvPr/>
        </p:nvPicPr>
        <p:blipFill rotWithShape="1">
          <a:blip r:embed="rId2"/>
          <a:srcRect b="23994"/>
          <a:stretch/>
        </p:blipFill>
        <p:spPr bwMode="auto">
          <a:xfrm>
            <a:off x="2573190" y="3177109"/>
            <a:ext cx="6698284" cy="1131917"/>
          </a:xfrm>
          <a:prstGeom prst="rect">
            <a:avLst/>
          </a:prstGeom>
          <a:ln>
            <a:noFill/>
          </a:ln>
          <a:extLst>
            <a:ext uri="{53640926-AAD7-44D8-BBD7-CCE9431645EC}">
              <a14:shadowObscured xmlns:a14="http://schemas.microsoft.com/office/drawing/2010/main"/>
            </a:ext>
          </a:extLst>
        </p:spPr>
      </p:pic>
      <p:pic>
        <p:nvPicPr>
          <p:cNvPr id="10" name="Picture 9" descr="A diagram of measurement parameters&#10;&#10;Description automatically generated">
            <a:extLst>
              <a:ext uri="{FF2B5EF4-FFF2-40B4-BE49-F238E27FC236}">
                <a16:creationId xmlns:a16="http://schemas.microsoft.com/office/drawing/2014/main" id="{305213A0-18CC-25C5-24B6-2E3D3C56D67F}"/>
              </a:ext>
            </a:extLst>
          </p:cNvPr>
          <p:cNvPicPr>
            <a:picLocks noChangeAspect="1"/>
          </p:cNvPicPr>
          <p:nvPr/>
        </p:nvPicPr>
        <p:blipFill rotWithShape="1">
          <a:blip r:embed="rId3"/>
          <a:srcRect b="17440"/>
          <a:stretch/>
        </p:blipFill>
        <p:spPr bwMode="auto">
          <a:xfrm>
            <a:off x="3215195" y="4452986"/>
            <a:ext cx="5861094" cy="1935335"/>
          </a:xfrm>
          <a:prstGeom prst="rect">
            <a:avLst/>
          </a:prstGeom>
          <a:ln>
            <a:noFill/>
          </a:ln>
          <a:extLst>
            <a:ext uri="{53640926-AAD7-44D8-BBD7-CCE9431645EC}">
              <a14:shadowObscured xmlns:a14="http://schemas.microsoft.com/office/drawing/2010/main"/>
            </a:ext>
          </a:extLst>
        </p:spPr>
      </p:pic>
      <p:pic>
        <p:nvPicPr>
          <p:cNvPr id="11" name="Picture 10" descr="A diagram of a program&#10;&#10;Description automatically generated with medium confidence">
            <a:extLst>
              <a:ext uri="{FF2B5EF4-FFF2-40B4-BE49-F238E27FC236}">
                <a16:creationId xmlns:a16="http://schemas.microsoft.com/office/drawing/2014/main" id="{D58301FF-A9F7-AA6B-8977-2942D687821C}"/>
              </a:ext>
            </a:extLst>
          </p:cNvPr>
          <p:cNvPicPr>
            <a:picLocks noChangeAspect="1"/>
          </p:cNvPicPr>
          <p:nvPr/>
        </p:nvPicPr>
        <p:blipFill rotWithShape="1">
          <a:blip r:embed="rId4"/>
          <a:srcRect l="2121" t="8900" r="3325" b="26973"/>
          <a:stretch/>
        </p:blipFill>
        <p:spPr bwMode="auto">
          <a:xfrm>
            <a:off x="2746858" y="1830390"/>
            <a:ext cx="6350948" cy="942423"/>
          </a:xfrm>
          <a:prstGeom prst="rect">
            <a:avLst/>
          </a:prstGeom>
          <a:ln>
            <a:noFill/>
          </a:ln>
          <a:extLst>
            <a:ext uri="{53640926-AAD7-44D8-BBD7-CCE9431645EC}">
              <a14:shadowObscured xmlns:a14="http://schemas.microsoft.com/office/drawing/2010/main"/>
            </a:ext>
          </a:extLst>
        </p:spPr>
      </p:pic>
      <p:sp>
        <p:nvSpPr>
          <p:cNvPr id="12" name="Rectangle: Rounded Corners 11">
            <a:extLst>
              <a:ext uri="{FF2B5EF4-FFF2-40B4-BE49-F238E27FC236}">
                <a16:creationId xmlns:a16="http://schemas.microsoft.com/office/drawing/2014/main" id="{0019CE52-A81F-17F6-032C-D082A72DD4E7}"/>
              </a:ext>
            </a:extLst>
          </p:cNvPr>
          <p:cNvSpPr/>
          <p:nvPr/>
        </p:nvSpPr>
        <p:spPr>
          <a:xfrm>
            <a:off x="4933312" y="4623707"/>
            <a:ext cx="1110433" cy="636270"/>
          </a:xfrm>
          <a:prstGeom prst="roundRect">
            <a:avLst/>
          </a:prstGeom>
          <a:noFill/>
          <a:ln w="1905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Rounded Corners 14">
            <a:extLst>
              <a:ext uri="{FF2B5EF4-FFF2-40B4-BE49-F238E27FC236}">
                <a16:creationId xmlns:a16="http://schemas.microsoft.com/office/drawing/2014/main" id="{656282AE-6860-5AF7-AC4A-362862338A92}"/>
              </a:ext>
            </a:extLst>
          </p:cNvPr>
          <p:cNvSpPr/>
          <p:nvPr/>
        </p:nvSpPr>
        <p:spPr>
          <a:xfrm>
            <a:off x="3143795" y="4437815"/>
            <a:ext cx="5785345" cy="1950506"/>
          </a:xfrm>
          <a:prstGeom prst="roundRect">
            <a:avLst/>
          </a:prstGeom>
          <a:noFill/>
          <a:ln w="19050" cap="flat" cmpd="sng" algn="ctr">
            <a:solidFill>
              <a:srgbClr val="00B0F0"/>
            </a:solidFill>
            <a:prstDash val="dash"/>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Rectangle: Rounded Corners 22">
            <a:extLst>
              <a:ext uri="{FF2B5EF4-FFF2-40B4-BE49-F238E27FC236}">
                <a16:creationId xmlns:a16="http://schemas.microsoft.com/office/drawing/2014/main" id="{5007C233-4CBA-47E1-0EE9-2AE44AF2C59A}"/>
              </a:ext>
            </a:extLst>
          </p:cNvPr>
          <p:cNvSpPr/>
          <p:nvPr/>
        </p:nvSpPr>
        <p:spPr>
          <a:xfrm>
            <a:off x="2720731" y="1787833"/>
            <a:ext cx="6463345" cy="1065213"/>
          </a:xfrm>
          <a:prstGeom prst="roundRect">
            <a:avLst/>
          </a:prstGeom>
          <a:noFill/>
          <a:ln w="19050" cap="flat" cmpd="sng" algn="ctr">
            <a:solidFill>
              <a:srgbClr val="00B050"/>
            </a:solidFill>
            <a:prstDash val="dash"/>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6" name="Group 15">
            <a:extLst>
              <a:ext uri="{FF2B5EF4-FFF2-40B4-BE49-F238E27FC236}">
                <a16:creationId xmlns:a16="http://schemas.microsoft.com/office/drawing/2014/main" id="{194CBEFC-3A11-351B-7985-65DF339DEC54}"/>
              </a:ext>
            </a:extLst>
          </p:cNvPr>
          <p:cNvGrpSpPr/>
          <p:nvPr/>
        </p:nvGrpSpPr>
        <p:grpSpPr>
          <a:xfrm>
            <a:off x="5952404" y="2853046"/>
            <a:ext cx="885802" cy="1139026"/>
            <a:chOff x="5952404" y="2853046"/>
            <a:chExt cx="885802" cy="1139026"/>
          </a:xfrm>
        </p:grpSpPr>
        <p:cxnSp>
          <p:nvCxnSpPr>
            <p:cNvPr id="3" name="Straight Arrow Connector 2">
              <a:extLst>
                <a:ext uri="{FF2B5EF4-FFF2-40B4-BE49-F238E27FC236}">
                  <a16:creationId xmlns:a16="http://schemas.microsoft.com/office/drawing/2014/main" id="{AD2F57F8-C020-195E-A37C-374FFB21FCEC}"/>
                </a:ext>
              </a:extLst>
            </p:cNvPr>
            <p:cNvCxnSpPr>
              <a:cxnSpLocks/>
              <a:stCxn id="7" idx="0"/>
            </p:cNvCxnSpPr>
            <p:nvPr/>
          </p:nvCxnSpPr>
          <p:spPr>
            <a:xfrm flipH="1" flipV="1">
              <a:off x="5952404" y="2853046"/>
              <a:ext cx="522150" cy="608674"/>
            </a:xfrm>
            <a:prstGeom prst="straightConnector1">
              <a:avLst/>
            </a:prstGeom>
            <a:ln w="19050">
              <a:solidFill>
                <a:srgbClr val="00B05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2F87ACC8-97F3-FB7A-8CFC-69448C272329}"/>
                </a:ext>
              </a:extLst>
            </p:cNvPr>
            <p:cNvSpPr/>
            <p:nvPr/>
          </p:nvSpPr>
          <p:spPr>
            <a:xfrm>
              <a:off x="6110901" y="3461720"/>
              <a:ext cx="727305" cy="530352"/>
            </a:xfrm>
            <a:prstGeom prst="roundRect">
              <a:avLst/>
            </a:prstGeom>
            <a:noFill/>
            <a:ln w="19050" cap="flat" cmpd="sng" algn="ctr">
              <a:solidFill>
                <a:srgbClr val="00B050"/>
              </a:solidFill>
              <a:prstDash val="dash"/>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7" name="Group 16">
            <a:extLst>
              <a:ext uri="{FF2B5EF4-FFF2-40B4-BE49-F238E27FC236}">
                <a16:creationId xmlns:a16="http://schemas.microsoft.com/office/drawing/2014/main" id="{381786B1-3986-4EBB-5473-2765CB337E68}"/>
              </a:ext>
            </a:extLst>
          </p:cNvPr>
          <p:cNvGrpSpPr/>
          <p:nvPr/>
        </p:nvGrpSpPr>
        <p:grpSpPr>
          <a:xfrm>
            <a:off x="6036468" y="3460388"/>
            <a:ext cx="1814709" cy="977427"/>
            <a:chOff x="6036468" y="3460388"/>
            <a:chExt cx="1814709" cy="977427"/>
          </a:xfrm>
        </p:grpSpPr>
        <p:cxnSp>
          <p:nvCxnSpPr>
            <p:cNvPr id="8" name="Straight Arrow Connector 7">
              <a:extLst>
                <a:ext uri="{FF2B5EF4-FFF2-40B4-BE49-F238E27FC236}">
                  <a16:creationId xmlns:a16="http://schemas.microsoft.com/office/drawing/2014/main" id="{87C97170-EAD7-09D6-BD63-FDB9F4A77198}"/>
                </a:ext>
              </a:extLst>
            </p:cNvPr>
            <p:cNvCxnSpPr>
              <a:cxnSpLocks/>
            </p:cNvCxnSpPr>
            <p:nvPr/>
          </p:nvCxnSpPr>
          <p:spPr>
            <a:xfrm flipH="1">
              <a:off x="6036468" y="3986231"/>
              <a:ext cx="1402022" cy="451584"/>
            </a:xfrm>
            <a:prstGeom prst="straightConnector1">
              <a:avLst/>
            </a:prstGeom>
            <a:ln w="19050">
              <a:solidFill>
                <a:srgbClr val="00B0F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 name="Rectangle: Rounded Corners 13">
              <a:extLst>
                <a:ext uri="{FF2B5EF4-FFF2-40B4-BE49-F238E27FC236}">
                  <a16:creationId xmlns:a16="http://schemas.microsoft.com/office/drawing/2014/main" id="{BCE8A6AC-077C-196F-1071-CDF0F19C8EBA}"/>
                </a:ext>
              </a:extLst>
            </p:cNvPr>
            <p:cNvSpPr/>
            <p:nvPr/>
          </p:nvSpPr>
          <p:spPr>
            <a:xfrm>
              <a:off x="7063685" y="3460388"/>
              <a:ext cx="787492" cy="525843"/>
            </a:xfrm>
            <a:prstGeom prst="roundRect">
              <a:avLst/>
            </a:prstGeom>
            <a:noFill/>
            <a:ln w="19050" cap="flat" cmpd="sng" algn="ctr">
              <a:solidFill>
                <a:srgbClr val="00B0F0"/>
              </a:solidFill>
              <a:prstDash val="dash"/>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148268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C0138-94C9-62C2-9424-06141A64C633}"/>
              </a:ext>
            </a:extLst>
          </p:cNvPr>
          <p:cNvSpPr>
            <a:spLocks noGrp="1"/>
          </p:cNvSpPr>
          <p:nvPr>
            <p:ph type="title"/>
          </p:nvPr>
        </p:nvSpPr>
        <p:spPr/>
        <p:txBody>
          <a:bodyPr/>
          <a:lstStyle/>
          <a:p>
            <a:r>
              <a:rPr lang="en-US" dirty="0"/>
              <a:t>Current Behavior</a:t>
            </a:r>
          </a:p>
        </p:txBody>
      </p:sp>
      <p:sp>
        <p:nvSpPr>
          <p:cNvPr id="4" name="Slide Number Placeholder 3">
            <a:extLst>
              <a:ext uri="{FF2B5EF4-FFF2-40B4-BE49-F238E27FC236}">
                <a16:creationId xmlns:a16="http://schemas.microsoft.com/office/drawing/2014/main" id="{6EB1201D-80B6-734B-2FBC-5F2F174C9AD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B127044-F9D6-5A24-5535-83304E4A5A2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CE785FD7-93FB-2EAB-2E25-B27B891A55EA}"/>
              </a:ext>
            </a:extLst>
          </p:cNvPr>
          <p:cNvSpPr>
            <a:spLocks noGrp="1"/>
          </p:cNvSpPr>
          <p:nvPr>
            <p:ph type="dt" idx="15"/>
          </p:nvPr>
        </p:nvSpPr>
        <p:spPr/>
        <p:txBody>
          <a:bodyPr/>
          <a:lstStyle/>
          <a:p>
            <a:r>
              <a:rPr lang="en-US"/>
              <a:t>March 2024</a:t>
            </a:r>
            <a:endParaRPr lang="en-GB" dirty="0"/>
          </a:p>
        </p:txBody>
      </p:sp>
      <p:pic>
        <p:nvPicPr>
          <p:cNvPr id="15" name="Picture 14">
            <a:extLst>
              <a:ext uri="{FF2B5EF4-FFF2-40B4-BE49-F238E27FC236}">
                <a16:creationId xmlns:a16="http://schemas.microsoft.com/office/drawing/2014/main" id="{CBBFE929-7EB0-A65A-EF95-FF74A5D95369}"/>
              </a:ext>
            </a:extLst>
          </p:cNvPr>
          <p:cNvPicPr>
            <a:picLocks noChangeAspect="1"/>
          </p:cNvPicPr>
          <p:nvPr/>
        </p:nvPicPr>
        <p:blipFill>
          <a:blip r:embed="rId2"/>
          <a:stretch>
            <a:fillRect/>
          </a:stretch>
        </p:blipFill>
        <p:spPr>
          <a:xfrm>
            <a:off x="1792894" y="1751014"/>
            <a:ext cx="8604097" cy="4325253"/>
          </a:xfrm>
          <a:prstGeom prst="rect">
            <a:avLst/>
          </a:prstGeom>
        </p:spPr>
      </p:pic>
    </p:spTree>
    <p:extLst>
      <p:ext uri="{BB962C8B-B14F-4D97-AF65-F5344CB8AC3E}">
        <p14:creationId xmlns:p14="http://schemas.microsoft.com/office/powerpoint/2010/main" val="411463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1C559-180B-60C0-D9F8-B838158E2C16}"/>
              </a:ext>
            </a:extLst>
          </p:cNvPr>
          <p:cNvSpPr>
            <a:spLocks noGrp="1"/>
          </p:cNvSpPr>
          <p:nvPr>
            <p:ph type="title"/>
          </p:nvPr>
        </p:nvSpPr>
        <p:spPr/>
        <p:txBody>
          <a:bodyPr/>
          <a:lstStyle/>
          <a:p>
            <a:r>
              <a:rPr lang="en-US" dirty="0"/>
              <a:t>General Scenario</a:t>
            </a:r>
          </a:p>
        </p:txBody>
      </p:sp>
      <p:sp>
        <p:nvSpPr>
          <p:cNvPr id="3" name="Content Placeholder 2">
            <a:extLst>
              <a:ext uri="{FF2B5EF4-FFF2-40B4-BE49-F238E27FC236}">
                <a16:creationId xmlns:a16="http://schemas.microsoft.com/office/drawing/2014/main" id="{5FB29C17-5DCE-14BE-0A47-15A477863258}"/>
              </a:ext>
            </a:extLst>
          </p:cNvPr>
          <p:cNvSpPr>
            <a:spLocks noGrp="1"/>
          </p:cNvSpPr>
          <p:nvPr>
            <p:ph idx="1"/>
          </p:nvPr>
        </p:nvSpPr>
        <p:spPr>
          <a:xfrm>
            <a:off x="8325138" y="1701193"/>
            <a:ext cx="3821371" cy="4113213"/>
          </a:xfrm>
        </p:spPr>
        <p:txBody>
          <a:bodyPr/>
          <a:lstStyle/>
          <a:p>
            <a:pPr>
              <a:buFont typeface="Arial" panose="020B0604020202020204" pitchFamily="34" charset="0"/>
              <a:buChar char="•"/>
            </a:pPr>
            <a:r>
              <a:rPr lang="en-US" sz="2000" dirty="0"/>
              <a:t>In this scenario:</a:t>
            </a:r>
          </a:p>
          <a:p>
            <a:pPr lvl="1">
              <a:buFont typeface="Arial" panose="020B0604020202020204" pitchFamily="34" charset="0"/>
              <a:buChar char="•"/>
            </a:pPr>
            <a:r>
              <a:rPr lang="en-US" sz="1800" dirty="0"/>
              <a:t>STA 3 is a transmitter </a:t>
            </a:r>
          </a:p>
          <a:p>
            <a:pPr lvl="1">
              <a:buFont typeface="Arial" panose="020B0604020202020204" pitchFamily="34" charset="0"/>
              <a:buChar char="•"/>
            </a:pPr>
            <a:r>
              <a:rPr lang="en-US" sz="1800" dirty="0"/>
              <a:t>STA 4 and STA 5 are receivers</a:t>
            </a:r>
          </a:p>
          <a:p>
            <a:pPr lvl="1">
              <a:buFont typeface="Arial" panose="020B0604020202020204" pitchFamily="34" charset="0"/>
              <a:buChar char="•"/>
            </a:pPr>
            <a:r>
              <a:rPr lang="en-US" sz="1800" dirty="0"/>
              <a:t>STA 6 and STA 7 are transmitters and receivers</a:t>
            </a:r>
          </a:p>
          <a:p>
            <a:pPr marL="457200" lvl="1" indent="0"/>
            <a:r>
              <a:rPr lang="en-US" sz="1800" dirty="0"/>
              <a:t> </a:t>
            </a:r>
          </a:p>
          <a:p>
            <a:pPr>
              <a:buFont typeface="Arial" panose="020B0604020202020204" pitchFamily="34" charset="0"/>
              <a:buChar char="•"/>
            </a:pPr>
            <a:r>
              <a:rPr lang="en-US" sz="2000" dirty="0"/>
              <a:t>STA 4 and STA 6 are required to send the sensing measurement report</a:t>
            </a:r>
          </a:p>
          <a:p>
            <a:pPr marL="0" indent="0"/>
            <a:endParaRPr lang="en-US" sz="2000" dirty="0"/>
          </a:p>
          <a:p>
            <a:pPr>
              <a:buFont typeface="Arial" panose="020B0604020202020204" pitchFamily="34" charset="0"/>
              <a:buChar char="•"/>
            </a:pPr>
            <a:r>
              <a:rPr lang="en-US" sz="2000" dirty="0"/>
              <a:t>STA 5 and STA 7 are NOT required to send the sensing measurement report 	</a:t>
            </a:r>
          </a:p>
          <a:p>
            <a:pPr marL="0" indent="0"/>
            <a:endParaRPr lang="en-US" dirty="0"/>
          </a:p>
        </p:txBody>
      </p:sp>
      <p:sp>
        <p:nvSpPr>
          <p:cNvPr id="4" name="Slide Number Placeholder 3">
            <a:extLst>
              <a:ext uri="{FF2B5EF4-FFF2-40B4-BE49-F238E27FC236}">
                <a16:creationId xmlns:a16="http://schemas.microsoft.com/office/drawing/2014/main" id="{7DE037EA-B7E4-2B19-A2B0-CF8128E051E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D04F5BEE-5EDF-94CD-B861-695ADFCF0CA0}"/>
              </a:ext>
            </a:extLst>
          </p:cNvPr>
          <p:cNvSpPr>
            <a:spLocks noGrp="1"/>
          </p:cNvSpPr>
          <p:nvPr>
            <p:ph type="ftr" idx="14"/>
          </p:nvPr>
        </p:nvSpPr>
        <p:spPr/>
        <p:txBody>
          <a:bodyPr/>
          <a:lstStyle/>
          <a:p>
            <a:r>
              <a:rPr lang="en-GB" dirty="0"/>
              <a:t>Mahmoud Kamel, InterDigital</a:t>
            </a:r>
          </a:p>
        </p:txBody>
      </p:sp>
      <p:sp>
        <p:nvSpPr>
          <p:cNvPr id="6" name="Date Placeholder 5">
            <a:extLst>
              <a:ext uri="{FF2B5EF4-FFF2-40B4-BE49-F238E27FC236}">
                <a16:creationId xmlns:a16="http://schemas.microsoft.com/office/drawing/2014/main" id="{63F2697A-C343-D45B-361C-BD5D92E97342}"/>
              </a:ext>
            </a:extLst>
          </p:cNvPr>
          <p:cNvSpPr>
            <a:spLocks noGrp="1"/>
          </p:cNvSpPr>
          <p:nvPr>
            <p:ph type="dt" idx="15"/>
          </p:nvPr>
        </p:nvSpPr>
        <p:spPr/>
        <p:txBody>
          <a:bodyPr/>
          <a:lstStyle/>
          <a:p>
            <a:r>
              <a:rPr lang="en-US"/>
              <a:t>March 2024</a:t>
            </a:r>
            <a:endParaRPr lang="en-GB" dirty="0"/>
          </a:p>
        </p:txBody>
      </p:sp>
      <p:pic>
        <p:nvPicPr>
          <p:cNvPr id="40" name="Picture 39">
            <a:extLst>
              <a:ext uri="{FF2B5EF4-FFF2-40B4-BE49-F238E27FC236}">
                <a16:creationId xmlns:a16="http://schemas.microsoft.com/office/drawing/2014/main" id="{642B88CA-859B-81E8-F650-5BBDCEAA8149}"/>
              </a:ext>
            </a:extLst>
          </p:cNvPr>
          <p:cNvPicPr>
            <a:picLocks noChangeAspect="1"/>
          </p:cNvPicPr>
          <p:nvPr/>
        </p:nvPicPr>
        <p:blipFill rotWithShape="1">
          <a:blip r:embed="rId3"/>
          <a:srcRect l="4909" b="5235"/>
          <a:stretch/>
        </p:blipFill>
        <p:spPr>
          <a:xfrm>
            <a:off x="435431" y="1821681"/>
            <a:ext cx="7863841" cy="4383244"/>
          </a:xfrm>
          <a:prstGeom prst="rect">
            <a:avLst/>
          </a:prstGeom>
        </p:spPr>
      </p:pic>
      <p:sp>
        <p:nvSpPr>
          <p:cNvPr id="7" name="TextBox 6">
            <a:extLst>
              <a:ext uri="{FF2B5EF4-FFF2-40B4-BE49-F238E27FC236}">
                <a16:creationId xmlns:a16="http://schemas.microsoft.com/office/drawing/2014/main" id="{FE367F70-FAE8-6AC2-DC16-D3169C0C6CD2}"/>
              </a:ext>
            </a:extLst>
          </p:cNvPr>
          <p:cNvSpPr txBox="1"/>
          <p:nvPr/>
        </p:nvSpPr>
        <p:spPr>
          <a:xfrm>
            <a:off x="140489" y="5958026"/>
            <a:ext cx="2480432" cy="307777"/>
          </a:xfrm>
          <a:prstGeom prst="rect">
            <a:avLst/>
          </a:prstGeom>
          <a:noFill/>
        </p:spPr>
        <p:txBody>
          <a:bodyPr wrap="square" rtlCol="0">
            <a:spAutoFit/>
          </a:bodyPr>
          <a:lstStyle/>
          <a:p>
            <a:r>
              <a:rPr lang="en-US" sz="1400" dirty="0">
                <a:solidFill>
                  <a:srgbClr val="00B0F0"/>
                </a:solidFill>
                <a:latin typeface="Calibri" panose="020F0502020204030204" pitchFamily="34" charset="0"/>
                <a:ea typeface="Calibri" panose="020F0502020204030204" pitchFamily="34" charset="0"/>
                <a:cs typeface="Calibri" panose="020F0502020204030204" pitchFamily="34" charset="0"/>
              </a:rPr>
              <a:t>Sensing Measurement Request</a:t>
            </a:r>
            <a:endParaRPr lang="en-US" dirty="0">
              <a:solidFill>
                <a:srgbClr val="00B0F0"/>
              </a:solidFill>
            </a:endParaRPr>
          </a:p>
        </p:txBody>
      </p:sp>
      <p:cxnSp>
        <p:nvCxnSpPr>
          <p:cNvPr id="9" name="Straight Arrow Connector 8">
            <a:extLst>
              <a:ext uri="{FF2B5EF4-FFF2-40B4-BE49-F238E27FC236}">
                <a16:creationId xmlns:a16="http://schemas.microsoft.com/office/drawing/2014/main" id="{A4AF6614-F993-4F1D-061C-DD92B2E379BB}"/>
              </a:ext>
            </a:extLst>
          </p:cNvPr>
          <p:cNvCxnSpPr>
            <a:cxnSpLocks/>
          </p:cNvCxnSpPr>
          <p:nvPr/>
        </p:nvCxnSpPr>
        <p:spPr bwMode="auto">
          <a:xfrm>
            <a:off x="1084713" y="5927204"/>
            <a:ext cx="591985" cy="0"/>
          </a:xfrm>
          <a:prstGeom prst="straightConnector1">
            <a:avLst/>
          </a:prstGeom>
          <a:solidFill>
            <a:srgbClr val="00B8FF"/>
          </a:solidFill>
          <a:ln w="28575" cap="flat" cmpd="sng" algn="ctr">
            <a:solidFill>
              <a:srgbClr val="00B0F0"/>
            </a:solidFill>
            <a:prstDash val="dash"/>
            <a:round/>
            <a:headEnd type="none" w="med" len="med"/>
            <a:tailEnd type="triangle"/>
          </a:ln>
          <a:effectLst/>
        </p:spPr>
      </p:cxnSp>
    </p:spTree>
    <p:extLst>
      <p:ext uri="{BB962C8B-B14F-4D97-AF65-F5344CB8AC3E}">
        <p14:creationId xmlns:p14="http://schemas.microsoft.com/office/powerpoint/2010/main" val="77935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C3CA4-3A67-C2EC-7B79-B5BFCFC7B2A9}"/>
              </a:ext>
            </a:extLst>
          </p:cNvPr>
          <p:cNvSpPr>
            <a:spLocks noGrp="1"/>
          </p:cNvSpPr>
          <p:nvPr>
            <p:ph type="title"/>
          </p:nvPr>
        </p:nvSpPr>
        <p:spPr/>
        <p:txBody>
          <a:bodyPr/>
          <a:lstStyle/>
          <a:p>
            <a:r>
              <a:rPr lang="en-US" dirty="0"/>
              <a:t>Current Behavior for the General Scenario </a:t>
            </a:r>
          </a:p>
        </p:txBody>
      </p:sp>
      <p:sp>
        <p:nvSpPr>
          <p:cNvPr id="3" name="Content Placeholder 2">
            <a:extLst>
              <a:ext uri="{FF2B5EF4-FFF2-40B4-BE49-F238E27FC236}">
                <a16:creationId xmlns:a16="http://schemas.microsoft.com/office/drawing/2014/main" id="{9B6CDF2B-7415-949B-DB36-629069F8D0AB}"/>
              </a:ext>
            </a:extLst>
          </p:cNvPr>
          <p:cNvSpPr>
            <a:spLocks noGrp="1"/>
          </p:cNvSpPr>
          <p:nvPr>
            <p:ph idx="1"/>
          </p:nvPr>
        </p:nvSpPr>
        <p:spPr/>
        <p:txBody>
          <a:bodyPr/>
          <a:lstStyle/>
          <a:p>
            <a:pPr>
              <a:buFont typeface="Arial" panose="020B0604020202020204" pitchFamily="34" charset="0"/>
              <a:buChar char="•"/>
            </a:pPr>
            <a:r>
              <a:rPr lang="en-US" sz="2000" dirty="0"/>
              <a:t>SBP Initiator in the previous scenario shall do the following :</a:t>
            </a:r>
          </a:p>
          <a:p>
            <a:pPr lvl="1">
              <a:buFont typeface="Arial" panose="020B0604020202020204" pitchFamily="34" charset="0"/>
              <a:buChar char="•"/>
            </a:pPr>
            <a:r>
              <a:rPr lang="en-US" sz="1800" dirty="0"/>
              <a:t>Split the 5 responders into two groups</a:t>
            </a:r>
          </a:p>
          <a:p>
            <a:pPr lvl="2">
              <a:buFont typeface="Arial" panose="020B0604020202020204" pitchFamily="34" charset="0"/>
              <a:buChar char="•"/>
            </a:pPr>
            <a:r>
              <a:rPr lang="en-US" sz="1600" b="1" dirty="0"/>
              <a:t>Group 1: </a:t>
            </a:r>
            <a:r>
              <a:rPr lang="en-US" sz="1600" dirty="0"/>
              <a:t>includes all transmitters &amp; all receivers that are required to send the sensing measurement report (STA 3, STA 4, STA 6) </a:t>
            </a:r>
          </a:p>
          <a:p>
            <a:pPr lvl="2">
              <a:buFont typeface="Arial" panose="020B0604020202020204" pitchFamily="34" charset="0"/>
              <a:buChar char="•"/>
            </a:pPr>
            <a:r>
              <a:rPr lang="en-US" sz="1600" b="1" dirty="0"/>
              <a:t>Group 2: </a:t>
            </a:r>
            <a:r>
              <a:rPr lang="en-US" sz="1600" dirty="0"/>
              <a:t>includes all receivers that are NOT required to send the sensing measurement report (STA 5) </a:t>
            </a:r>
          </a:p>
          <a:p>
            <a:pPr lvl="1">
              <a:buFont typeface="Arial" panose="020B0604020202020204" pitchFamily="34" charset="0"/>
              <a:buChar char="•"/>
            </a:pPr>
            <a:r>
              <a:rPr lang="en-US" sz="1800" dirty="0"/>
              <a:t>Assign STA 7 the role of a transmitter and include it to Group 1</a:t>
            </a:r>
          </a:p>
          <a:p>
            <a:pPr lvl="1">
              <a:buFont typeface="Arial" panose="020B0604020202020204" pitchFamily="34" charset="0"/>
              <a:buChar char="•"/>
            </a:pPr>
            <a:r>
              <a:rPr lang="en-US" sz="1800" dirty="0"/>
              <a:t>Start an SBP Procedure 1 with Group 1</a:t>
            </a:r>
          </a:p>
          <a:p>
            <a:pPr lvl="1">
              <a:buFont typeface="Arial" panose="020B0604020202020204" pitchFamily="34" charset="0"/>
              <a:buChar char="•"/>
            </a:pPr>
            <a:r>
              <a:rPr lang="en-US" sz="1800" dirty="0"/>
              <a:t>Assign STA 7 the role of a receiver and include it to Group 2</a:t>
            </a:r>
          </a:p>
          <a:p>
            <a:pPr lvl="1">
              <a:buFont typeface="Arial" panose="020B0604020202020204" pitchFamily="34" charset="0"/>
              <a:buChar char="•"/>
            </a:pPr>
            <a:r>
              <a:rPr lang="en-US" sz="1800" dirty="0"/>
              <a:t>Start an SBP Procedure 2 with Group 2</a:t>
            </a:r>
          </a:p>
          <a:p>
            <a:pPr marL="457200" lvl="1" indent="0"/>
            <a:endParaRPr lang="en-US" sz="18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8A9048F-124A-53A9-C4CB-1AB9ADB386ED}"/>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91940F85-1B86-E3F8-91C0-9437E7F88C1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03243AB-1EAA-BC74-E915-4BE35438A5A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12219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55564-CC7F-9EFC-3218-2D32D2684170}"/>
              </a:ext>
            </a:extLst>
          </p:cNvPr>
          <p:cNvSpPr>
            <a:spLocks noGrp="1"/>
          </p:cNvSpPr>
          <p:nvPr>
            <p:ph type="title"/>
          </p:nvPr>
        </p:nvSpPr>
        <p:spPr/>
        <p:txBody>
          <a:bodyPr/>
          <a:lstStyle/>
          <a:p>
            <a:r>
              <a:rPr lang="en-US" dirty="0"/>
              <a:t>Special Scenario</a:t>
            </a:r>
            <a:endParaRPr lang="en-CA" dirty="0"/>
          </a:p>
        </p:txBody>
      </p:sp>
      <p:sp>
        <p:nvSpPr>
          <p:cNvPr id="3" name="Content Placeholder 2">
            <a:extLst>
              <a:ext uri="{FF2B5EF4-FFF2-40B4-BE49-F238E27FC236}">
                <a16:creationId xmlns:a16="http://schemas.microsoft.com/office/drawing/2014/main" id="{BA1FEF7E-A176-40B2-036F-54520E333B8F}"/>
              </a:ext>
            </a:extLst>
          </p:cNvPr>
          <p:cNvSpPr>
            <a:spLocks noGrp="1"/>
          </p:cNvSpPr>
          <p:nvPr>
            <p:ph idx="1"/>
          </p:nvPr>
        </p:nvSpPr>
        <p:spPr>
          <a:xfrm>
            <a:off x="207271" y="1447716"/>
            <a:ext cx="4529887" cy="4896792"/>
          </a:xfrm>
        </p:spPr>
        <p:txBody>
          <a:bodyPr/>
          <a:lstStyle/>
          <a:p>
            <a:r>
              <a:rPr lang="en-US" sz="1800" dirty="0"/>
              <a:t>STA 1:</a:t>
            </a:r>
          </a:p>
          <a:p>
            <a:pPr>
              <a:buFont typeface="Arial" panose="020B0604020202020204" pitchFamily="34" charset="0"/>
              <a:buChar char="•"/>
            </a:pPr>
            <a:r>
              <a:rPr lang="en-US" sz="1400" b="0" dirty="0"/>
              <a:t>SBP Initiator, vendor sensing software compatible with STA 2/3</a:t>
            </a:r>
          </a:p>
          <a:p>
            <a:pPr>
              <a:buFont typeface="Arial" panose="020B0604020202020204" pitchFamily="34" charset="0"/>
              <a:buChar char="•"/>
            </a:pPr>
            <a:r>
              <a:rPr lang="en-US" sz="1400" b="0" dirty="0"/>
              <a:t>Configured as Sensing Receiver</a:t>
            </a:r>
          </a:p>
          <a:p>
            <a:pPr>
              <a:buFont typeface="Arial" panose="020B0604020202020204" pitchFamily="34" charset="0"/>
              <a:buChar char="•"/>
            </a:pPr>
            <a:r>
              <a:rPr lang="en-US" sz="1400" b="0" dirty="0"/>
              <a:t>Does not require measurement report from STA 2/3</a:t>
            </a:r>
          </a:p>
          <a:p>
            <a:pPr>
              <a:buFont typeface="Arial" panose="020B0604020202020204" pitchFamily="34" charset="0"/>
              <a:buChar char="•"/>
            </a:pPr>
            <a:r>
              <a:rPr lang="en-US" sz="1400" b="0" dirty="0"/>
              <a:t>Requires measurement report from AP for STA 4/5</a:t>
            </a:r>
          </a:p>
          <a:p>
            <a:r>
              <a:rPr lang="en-US" sz="1800" dirty="0"/>
              <a:t>STA 2/3:</a:t>
            </a:r>
          </a:p>
          <a:p>
            <a:pPr>
              <a:buFont typeface="Arial" panose="020B0604020202020204" pitchFamily="34" charset="0"/>
              <a:buChar char="•"/>
            </a:pPr>
            <a:r>
              <a:rPr lang="en-US" sz="1400" b="0" dirty="0"/>
              <a:t>Vendor sensing software compatible with STA 1</a:t>
            </a:r>
          </a:p>
          <a:p>
            <a:pPr>
              <a:buFont typeface="Arial" panose="020B0604020202020204" pitchFamily="34" charset="0"/>
              <a:buChar char="•"/>
            </a:pPr>
            <a:r>
              <a:rPr lang="en-US" sz="1400" b="0" dirty="0"/>
              <a:t>Locally consume and process CSI</a:t>
            </a:r>
          </a:p>
          <a:p>
            <a:pPr>
              <a:buFont typeface="Arial" panose="020B0604020202020204" pitchFamily="34" charset="0"/>
              <a:buChar char="•"/>
            </a:pPr>
            <a:r>
              <a:rPr lang="en-US" sz="1400" b="0" dirty="0"/>
              <a:t>Configured as Sensing Receivers</a:t>
            </a:r>
            <a:endParaRPr lang="en-US" sz="2800" dirty="0"/>
          </a:p>
          <a:p>
            <a:r>
              <a:rPr lang="en-US" sz="1800" dirty="0"/>
              <a:t>STA 4/5:</a:t>
            </a:r>
          </a:p>
          <a:p>
            <a:pPr>
              <a:buFont typeface="Arial" panose="020B0604020202020204" pitchFamily="34" charset="0"/>
              <a:buChar char="•"/>
            </a:pPr>
            <a:r>
              <a:rPr lang="en-US" sz="1400" b="0" dirty="0"/>
              <a:t>No vendor sensing software</a:t>
            </a:r>
          </a:p>
          <a:p>
            <a:pPr>
              <a:buFont typeface="Arial" panose="020B0604020202020204" pitchFamily="34" charset="0"/>
              <a:buChar char="•"/>
            </a:pPr>
            <a:r>
              <a:rPr lang="en-US" sz="1400" b="0" dirty="0"/>
              <a:t>Necessary for STA 1 to obtain Measurement Report</a:t>
            </a:r>
          </a:p>
          <a:p>
            <a:pPr>
              <a:buFont typeface="Arial" panose="020B0604020202020204" pitchFamily="34" charset="0"/>
              <a:buChar char="•"/>
            </a:pPr>
            <a:r>
              <a:rPr lang="en-US" sz="1400" b="0" dirty="0"/>
              <a:t>Configured as Sensing Transmitters, AP generates report for STA 1</a:t>
            </a:r>
          </a:p>
        </p:txBody>
      </p:sp>
      <p:sp>
        <p:nvSpPr>
          <p:cNvPr id="4" name="Slide Number Placeholder 3">
            <a:extLst>
              <a:ext uri="{FF2B5EF4-FFF2-40B4-BE49-F238E27FC236}">
                <a16:creationId xmlns:a16="http://schemas.microsoft.com/office/drawing/2014/main" id="{3074EDFC-C3E9-8852-7558-B8D7EF20C6BD}"/>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4C3EA74A-A7B0-0B2E-0844-539B0CCDD0D9}"/>
              </a:ext>
            </a:extLst>
          </p:cNvPr>
          <p:cNvSpPr>
            <a:spLocks noGrp="1"/>
          </p:cNvSpPr>
          <p:nvPr>
            <p:ph type="ftr" idx="14"/>
          </p:nvPr>
        </p:nvSpPr>
        <p:spPr/>
        <p:txBody>
          <a:bodyPr/>
          <a:lstStyle/>
          <a:p>
            <a:r>
              <a:rPr lang="en-GB" dirty="0"/>
              <a:t>Mahmoud Kamel, </a:t>
            </a:r>
            <a:r>
              <a:rPr lang="en-GB" dirty="0" err="1"/>
              <a:t>InterDigital</a:t>
            </a:r>
            <a:endParaRPr lang="en-GB" dirty="0"/>
          </a:p>
        </p:txBody>
      </p:sp>
      <p:sp>
        <p:nvSpPr>
          <p:cNvPr id="6" name="Date Placeholder 5">
            <a:extLst>
              <a:ext uri="{FF2B5EF4-FFF2-40B4-BE49-F238E27FC236}">
                <a16:creationId xmlns:a16="http://schemas.microsoft.com/office/drawing/2014/main" id="{D8064016-A488-6C67-1F25-789A17B67EA4}"/>
              </a:ext>
            </a:extLst>
          </p:cNvPr>
          <p:cNvSpPr>
            <a:spLocks noGrp="1"/>
          </p:cNvSpPr>
          <p:nvPr>
            <p:ph type="dt" idx="15"/>
          </p:nvPr>
        </p:nvSpPr>
        <p:spPr/>
        <p:txBody>
          <a:bodyPr/>
          <a:lstStyle/>
          <a:p>
            <a:r>
              <a:rPr lang="en-US"/>
              <a:t>March 2024</a:t>
            </a:r>
            <a:endParaRPr lang="en-GB" dirty="0"/>
          </a:p>
        </p:txBody>
      </p:sp>
      <p:pic>
        <p:nvPicPr>
          <p:cNvPr id="9" name="Picture 8">
            <a:extLst>
              <a:ext uri="{FF2B5EF4-FFF2-40B4-BE49-F238E27FC236}">
                <a16:creationId xmlns:a16="http://schemas.microsoft.com/office/drawing/2014/main" id="{DFF964AA-6FC3-B816-4EA7-F7C85BD92A69}"/>
              </a:ext>
            </a:extLst>
          </p:cNvPr>
          <p:cNvPicPr>
            <a:picLocks noChangeAspect="1"/>
          </p:cNvPicPr>
          <p:nvPr/>
        </p:nvPicPr>
        <p:blipFill>
          <a:blip r:embed="rId2"/>
          <a:stretch>
            <a:fillRect/>
          </a:stretch>
        </p:blipFill>
        <p:spPr>
          <a:xfrm>
            <a:off x="6465728" y="2896375"/>
            <a:ext cx="1080000" cy="1080000"/>
          </a:xfrm>
          <a:prstGeom prst="rect">
            <a:avLst/>
          </a:prstGeom>
        </p:spPr>
      </p:pic>
      <p:grpSp>
        <p:nvGrpSpPr>
          <p:cNvPr id="16" name="Group 15">
            <a:extLst>
              <a:ext uri="{FF2B5EF4-FFF2-40B4-BE49-F238E27FC236}">
                <a16:creationId xmlns:a16="http://schemas.microsoft.com/office/drawing/2014/main" id="{56269D31-7F94-2C6E-B49B-B23B032A2366}"/>
              </a:ext>
            </a:extLst>
          </p:cNvPr>
          <p:cNvGrpSpPr/>
          <p:nvPr/>
        </p:nvGrpSpPr>
        <p:grpSpPr>
          <a:xfrm>
            <a:off x="9444349" y="4276037"/>
            <a:ext cx="1558595" cy="1696945"/>
            <a:chOff x="9286900" y="4034755"/>
            <a:chExt cx="1558595" cy="1696945"/>
          </a:xfrm>
        </p:grpSpPr>
        <p:pic>
          <p:nvPicPr>
            <p:cNvPr id="7" name="Picture 6" descr="Kézirat személy komp lifx izzó ár - toi-onsen.net">
              <a:extLst>
                <a:ext uri="{FF2B5EF4-FFF2-40B4-BE49-F238E27FC236}">
                  <a16:creationId xmlns:a16="http://schemas.microsoft.com/office/drawing/2014/main" id="{4E660559-FD30-144D-889B-EA0F23AFC14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9622276" y="5066902"/>
              <a:ext cx="543999" cy="61500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7">
              <a:extLst>
                <a:ext uri="{FF2B5EF4-FFF2-40B4-BE49-F238E27FC236}">
                  <a16:creationId xmlns:a16="http://schemas.microsoft.com/office/drawing/2014/main" id="{B792982F-2750-06FD-262E-902B1C23E0A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86900" y="4034755"/>
              <a:ext cx="1134364" cy="113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Rounded Corners 13">
              <a:extLst>
                <a:ext uri="{FF2B5EF4-FFF2-40B4-BE49-F238E27FC236}">
                  <a16:creationId xmlns:a16="http://schemas.microsoft.com/office/drawing/2014/main" id="{B57CC874-53B7-4C22-E824-830B8ADDC996}"/>
                </a:ext>
              </a:extLst>
            </p:cNvPr>
            <p:cNvSpPr/>
            <p:nvPr/>
          </p:nvSpPr>
          <p:spPr bwMode="auto">
            <a:xfrm>
              <a:off x="9374742" y="4235649"/>
              <a:ext cx="1470753" cy="1496051"/>
            </a:xfrm>
            <a:prstGeom prst="round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grpSp>
      <p:sp>
        <p:nvSpPr>
          <p:cNvPr id="15" name="TextBox 14">
            <a:extLst>
              <a:ext uri="{FF2B5EF4-FFF2-40B4-BE49-F238E27FC236}">
                <a16:creationId xmlns:a16="http://schemas.microsoft.com/office/drawing/2014/main" id="{59236409-17B2-2113-3470-3476FD7A554F}"/>
              </a:ext>
            </a:extLst>
          </p:cNvPr>
          <p:cNvSpPr txBox="1"/>
          <p:nvPr/>
        </p:nvSpPr>
        <p:spPr>
          <a:xfrm>
            <a:off x="9232336" y="5972982"/>
            <a:ext cx="2182775" cy="461665"/>
          </a:xfrm>
          <a:prstGeom prst="rect">
            <a:avLst/>
          </a:prstGeom>
          <a:noFill/>
        </p:spPr>
        <p:txBody>
          <a:bodyPr wrap="square" rtlCol="0">
            <a:spAutoFit/>
          </a:bodyPr>
          <a:lstStyle/>
          <a:p>
            <a:pPr algn="ctr"/>
            <a:r>
              <a:rPr lang="en-CA" sz="1200" b="1" dirty="0">
                <a:solidFill>
                  <a:schemeClr val="tx1"/>
                </a:solidFill>
              </a:rPr>
              <a:t>Measurement Report to STA 1</a:t>
            </a:r>
          </a:p>
          <a:p>
            <a:pPr algn="ctr"/>
            <a:r>
              <a:rPr lang="en-CA" sz="1200" b="1" dirty="0">
                <a:solidFill>
                  <a:schemeClr val="tx1"/>
                </a:solidFill>
              </a:rPr>
              <a:t>(No vendor Sensing SW)</a:t>
            </a:r>
          </a:p>
        </p:txBody>
      </p:sp>
      <p:sp>
        <p:nvSpPr>
          <p:cNvPr id="17" name="TextBox 16">
            <a:extLst>
              <a:ext uri="{FF2B5EF4-FFF2-40B4-BE49-F238E27FC236}">
                <a16:creationId xmlns:a16="http://schemas.microsoft.com/office/drawing/2014/main" id="{EFAA58D1-C718-C757-D6DB-8EEB2634E431}"/>
              </a:ext>
            </a:extLst>
          </p:cNvPr>
          <p:cNvSpPr txBox="1"/>
          <p:nvPr/>
        </p:nvSpPr>
        <p:spPr>
          <a:xfrm>
            <a:off x="9325668" y="3300714"/>
            <a:ext cx="1888285" cy="461665"/>
          </a:xfrm>
          <a:prstGeom prst="rect">
            <a:avLst/>
          </a:prstGeom>
          <a:noFill/>
        </p:spPr>
        <p:txBody>
          <a:bodyPr wrap="square" rtlCol="0">
            <a:spAutoFit/>
          </a:bodyPr>
          <a:lstStyle/>
          <a:p>
            <a:pPr algn="ctr"/>
            <a:r>
              <a:rPr lang="en-US" sz="1200" b="1" dirty="0">
                <a:solidFill>
                  <a:schemeClr val="tx1"/>
                </a:solidFill>
              </a:rPr>
              <a:t>Local CSI Consumption</a:t>
            </a:r>
          </a:p>
          <a:p>
            <a:pPr algn="ctr"/>
            <a:r>
              <a:rPr lang="en-CA" sz="1200" b="1" dirty="0">
                <a:solidFill>
                  <a:schemeClr val="tx1"/>
                </a:solidFill>
              </a:rPr>
              <a:t>(Vendor Sensing SW)</a:t>
            </a:r>
          </a:p>
        </p:txBody>
      </p:sp>
      <p:sp>
        <p:nvSpPr>
          <p:cNvPr id="26" name="Rectangle: Rounded Corners 25">
            <a:extLst>
              <a:ext uri="{FF2B5EF4-FFF2-40B4-BE49-F238E27FC236}">
                <a16:creationId xmlns:a16="http://schemas.microsoft.com/office/drawing/2014/main" id="{6C5D0C68-3C60-900E-2B62-A9F225029849}"/>
              </a:ext>
            </a:extLst>
          </p:cNvPr>
          <p:cNvSpPr/>
          <p:nvPr/>
        </p:nvSpPr>
        <p:spPr bwMode="auto">
          <a:xfrm>
            <a:off x="9567799" y="1447716"/>
            <a:ext cx="1435146" cy="1868235"/>
          </a:xfrm>
          <a:prstGeom prst="round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pic>
        <p:nvPicPr>
          <p:cNvPr id="28" name="Picture 27">
            <a:extLst>
              <a:ext uri="{FF2B5EF4-FFF2-40B4-BE49-F238E27FC236}">
                <a16:creationId xmlns:a16="http://schemas.microsoft.com/office/drawing/2014/main" id="{03347307-2BB2-EF55-A8A3-555E0EE8F498}"/>
              </a:ext>
            </a:extLst>
          </p:cNvPr>
          <p:cNvPicPr>
            <a:picLocks noChangeAspect="1"/>
          </p:cNvPicPr>
          <p:nvPr/>
        </p:nvPicPr>
        <p:blipFill>
          <a:blip r:embed="rId5"/>
          <a:stretch>
            <a:fillRect/>
          </a:stretch>
        </p:blipFill>
        <p:spPr>
          <a:xfrm>
            <a:off x="9688298" y="2675379"/>
            <a:ext cx="733939" cy="524242"/>
          </a:xfrm>
          <a:prstGeom prst="rect">
            <a:avLst/>
          </a:prstGeom>
        </p:spPr>
      </p:pic>
      <p:pic>
        <p:nvPicPr>
          <p:cNvPr id="30" name="Picture 29">
            <a:extLst>
              <a:ext uri="{FF2B5EF4-FFF2-40B4-BE49-F238E27FC236}">
                <a16:creationId xmlns:a16="http://schemas.microsoft.com/office/drawing/2014/main" id="{12F215A0-47A6-F023-8BEF-3303E5E737CA}"/>
              </a:ext>
            </a:extLst>
          </p:cNvPr>
          <p:cNvPicPr>
            <a:picLocks noChangeAspect="1"/>
          </p:cNvPicPr>
          <p:nvPr/>
        </p:nvPicPr>
        <p:blipFill>
          <a:blip r:embed="rId6"/>
          <a:stretch>
            <a:fillRect/>
          </a:stretch>
        </p:blipFill>
        <p:spPr>
          <a:xfrm>
            <a:off x="9611324" y="1529484"/>
            <a:ext cx="887885" cy="968284"/>
          </a:xfrm>
          <a:prstGeom prst="rect">
            <a:avLst/>
          </a:prstGeom>
        </p:spPr>
      </p:pic>
      <p:pic>
        <p:nvPicPr>
          <p:cNvPr id="31" name="Picture 30">
            <a:extLst>
              <a:ext uri="{FF2B5EF4-FFF2-40B4-BE49-F238E27FC236}">
                <a16:creationId xmlns:a16="http://schemas.microsoft.com/office/drawing/2014/main" id="{52F5D2A2-3B95-2A87-58EA-6C90E636AF87}"/>
              </a:ext>
            </a:extLst>
          </p:cNvPr>
          <p:cNvPicPr>
            <a:picLocks noChangeAspect="1"/>
          </p:cNvPicPr>
          <p:nvPr/>
        </p:nvPicPr>
        <p:blipFill>
          <a:blip r:embed="rId6"/>
          <a:stretch>
            <a:fillRect/>
          </a:stretch>
        </p:blipFill>
        <p:spPr>
          <a:xfrm>
            <a:off x="5045737" y="4731485"/>
            <a:ext cx="887885" cy="968284"/>
          </a:xfrm>
          <a:prstGeom prst="rect">
            <a:avLst/>
          </a:prstGeom>
        </p:spPr>
      </p:pic>
      <p:cxnSp>
        <p:nvCxnSpPr>
          <p:cNvPr id="33" name="Straight Arrow Connector 32">
            <a:extLst>
              <a:ext uri="{FF2B5EF4-FFF2-40B4-BE49-F238E27FC236}">
                <a16:creationId xmlns:a16="http://schemas.microsoft.com/office/drawing/2014/main" id="{9C9A9739-BBB7-D1AC-0845-F0A51AA55DA7}"/>
              </a:ext>
            </a:extLst>
          </p:cNvPr>
          <p:cNvCxnSpPr>
            <a:cxnSpLocks/>
            <a:stCxn id="9" idx="3"/>
          </p:cNvCxnSpPr>
          <p:nvPr/>
        </p:nvCxnSpPr>
        <p:spPr bwMode="auto">
          <a:xfrm flipV="1">
            <a:off x="7545728" y="2217148"/>
            <a:ext cx="2013707" cy="1219227"/>
          </a:xfrm>
          <a:prstGeom prst="straightConnector1">
            <a:avLst/>
          </a:prstGeom>
          <a:solidFill>
            <a:srgbClr val="00B8FF"/>
          </a:solidFill>
          <a:ln w="9525" cap="flat" cmpd="sng" algn="ctr">
            <a:solidFill>
              <a:srgbClr val="00B0F0"/>
            </a:solidFill>
            <a:prstDash val="dash"/>
            <a:round/>
            <a:headEnd type="none" w="med" len="med"/>
            <a:tailEnd type="triangle"/>
          </a:ln>
          <a:effectLst/>
        </p:spPr>
      </p:cxnSp>
      <p:cxnSp>
        <p:nvCxnSpPr>
          <p:cNvPr id="35" name="Straight Arrow Connector 34">
            <a:extLst>
              <a:ext uri="{FF2B5EF4-FFF2-40B4-BE49-F238E27FC236}">
                <a16:creationId xmlns:a16="http://schemas.microsoft.com/office/drawing/2014/main" id="{8422F742-6885-7DA6-D7E2-17EDAC942AC5}"/>
              </a:ext>
            </a:extLst>
          </p:cNvPr>
          <p:cNvCxnSpPr>
            <a:cxnSpLocks/>
            <a:stCxn id="9" idx="3"/>
            <a:endCxn id="28" idx="1"/>
          </p:cNvCxnSpPr>
          <p:nvPr/>
        </p:nvCxnSpPr>
        <p:spPr bwMode="auto">
          <a:xfrm flipV="1">
            <a:off x="7545728" y="2937500"/>
            <a:ext cx="2142570" cy="498875"/>
          </a:xfrm>
          <a:prstGeom prst="straightConnector1">
            <a:avLst/>
          </a:prstGeom>
          <a:solidFill>
            <a:srgbClr val="00B8FF"/>
          </a:solidFill>
          <a:ln w="9525" cap="flat" cmpd="sng" algn="ctr">
            <a:solidFill>
              <a:srgbClr val="00B0F0"/>
            </a:solidFill>
            <a:prstDash val="dash"/>
            <a:round/>
            <a:headEnd type="none" w="med" len="med"/>
            <a:tailEnd type="triangle"/>
          </a:ln>
          <a:effectLst/>
        </p:spPr>
      </p:cxnSp>
      <p:sp>
        <p:nvSpPr>
          <p:cNvPr id="39" name="TextBox 38">
            <a:extLst>
              <a:ext uri="{FF2B5EF4-FFF2-40B4-BE49-F238E27FC236}">
                <a16:creationId xmlns:a16="http://schemas.microsoft.com/office/drawing/2014/main" id="{4294A4D6-C37B-0C93-4AC0-024F58176E57}"/>
              </a:ext>
            </a:extLst>
          </p:cNvPr>
          <p:cNvSpPr txBox="1"/>
          <p:nvPr/>
        </p:nvSpPr>
        <p:spPr>
          <a:xfrm rot="19684431">
            <a:off x="7355681" y="2520848"/>
            <a:ext cx="2231098" cy="276999"/>
          </a:xfrm>
          <a:prstGeom prst="rect">
            <a:avLst/>
          </a:prstGeom>
          <a:noFill/>
        </p:spPr>
        <p:txBody>
          <a:bodyPr wrap="square" rtlCol="0">
            <a:spAutoFit/>
          </a:bodyPr>
          <a:lstStyle/>
          <a:p>
            <a:pPr algn="ctr"/>
            <a:r>
              <a:rPr lang="en-US" sz="1200" dirty="0">
                <a:solidFill>
                  <a:srgbClr val="00B0F0"/>
                </a:solidFill>
              </a:rPr>
              <a:t>SI2SR NDP</a:t>
            </a:r>
            <a:endParaRPr lang="en-CA" sz="1200" dirty="0">
              <a:solidFill>
                <a:srgbClr val="00B0F0"/>
              </a:solidFill>
            </a:endParaRPr>
          </a:p>
        </p:txBody>
      </p:sp>
      <p:cxnSp>
        <p:nvCxnSpPr>
          <p:cNvPr id="40" name="Straight Arrow Connector 39">
            <a:extLst>
              <a:ext uri="{FF2B5EF4-FFF2-40B4-BE49-F238E27FC236}">
                <a16:creationId xmlns:a16="http://schemas.microsoft.com/office/drawing/2014/main" id="{64853007-71DB-D887-B517-CDF95CBCB476}"/>
              </a:ext>
            </a:extLst>
          </p:cNvPr>
          <p:cNvCxnSpPr>
            <a:cxnSpLocks/>
          </p:cNvCxnSpPr>
          <p:nvPr/>
        </p:nvCxnSpPr>
        <p:spPr bwMode="auto">
          <a:xfrm flipH="1" flipV="1">
            <a:off x="7342842" y="3568461"/>
            <a:ext cx="2345456" cy="1271926"/>
          </a:xfrm>
          <a:prstGeom prst="straightConnector1">
            <a:avLst/>
          </a:prstGeom>
          <a:solidFill>
            <a:srgbClr val="00B8FF"/>
          </a:solidFill>
          <a:ln w="9525" cap="flat" cmpd="sng" algn="ctr">
            <a:solidFill>
              <a:srgbClr val="7030A0"/>
            </a:solidFill>
            <a:prstDash val="dash"/>
            <a:round/>
            <a:headEnd type="none" w="med" len="med"/>
            <a:tailEnd type="triangle"/>
          </a:ln>
          <a:effectLst/>
        </p:spPr>
      </p:cxnSp>
      <p:cxnSp>
        <p:nvCxnSpPr>
          <p:cNvPr id="46" name="Straight Arrow Connector 45">
            <a:extLst>
              <a:ext uri="{FF2B5EF4-FFF2-40B4-BE49-F238E27FC236}">
                <a16:creationId xmlns:a16="http://schemas.microsoft.com/office/drawing/2014/main" id="{524DAEB6-C7B3-4D4D-CA65-BFA092622CA0}"/>
              </a:ext>
            </a:extLst>
          </p:cNvPr>
          <p:cNvCxnSpPr>
            <a:cxnSpLocks/>
          </p:cNvCxnSpPr>
          <p:nvPr/>
        </p:nvCxnSpPr>
        <p:spPr bwMode="auto">
          <a:xfrm flipH="1" flipV="1">
            <a:off x="7333053" y="3664237"/>
            <a:ext cx="2471535" cy="1932131"/>
          </a:xfrm>
          <a:prstGeom prst="straightConnector1">
            <a:avLst/>
          </a:prstGeom>
          <a:solidFill>
            <a:srgbClr val="00B8FF"/>
          </a:solidFill>
          <a:ln w="9525" cap="flat" cmpd="sng" algn="ctr">
            <a:solidFill>
              <a:srgbClr val="7030A0"/>
            </a:solidFill>
            <a:prstDash val="dash"/>
            <a:round/>
            <a:headEnd type="none" w="med" len="med"/>
            <a:tailEnd type="triangle"/>
          </a:ln>
          <a:effectLst/>
        </p:spPr>
      </p:cxnSp>
      <p:sp>
        <p:nvSpPr>
          <p:cNvPr id="49" name="TextBox 48">
            <a:extLst>
              <a:ext uri="{FF2B5EF4-FFF2-40B4-BE49-F238E27FC236}">
                <a16:creationId xmlns:a16="http://schemas.microsoft.com/office/drawing/2014/main" id="{9473A23D-689E-4AC8-CD6D-76EA472352CA}"/>
              </a:ext>
            </a:extLst>
          </p:cNvPr>
          <p:cNvSpPr txBox="1"/>
          <p:nvPr/>
        </p:nvSpPr>
        <p:spPr>
          <a:xfrm rot="2357776">
            <a:off x="7535302" y="4725944"/>
            <a:ext cx="2231098" cy="276999"/>
          </a:xfrm>
          <a:prstGeom prst="rect">
            <a:avLst/>
          </a:prstGeom>
          <a:noFill/>
        </p:spPr>
        <p:txBody>
          <a:bodyPr wrap="square" rtlCol="0">
            <a:spAutoFit/>
          </a:bodyPr>
          <a:lstStyle/>
          <a:p>
            <a:r>
              <a:rPr lang="en-US" sz="1200" dirty="0">
                <a:solidFill>
                  <a:srgbClr val="7030A0"/>
                </a:solidFill>
              </a:rPr>
              <a:t>Sensing SR2SI NDP</a:t>
            </a:r>
            <a:endParaRPr lang="en-CA" sz="1200" dirty="0">
              <a:solidFill>
                <a:srgbClr val="7030A0"/>
              </a:solidFill>
            </a:endParaRPr>
          </a:p>
        </p:txBody>
      </p:sp>
      <p:sp>
        <p:nvSpPr>
          <p:cNvPr id="50" name="TextBox 49">
            <a:extLst>
              <a:ext uri="{FF2B5EF4-FFF2-40B4-BE49-F238E27FC236}">
                <a16:creationId xmlns:a16="http://schemas.microsoft.com/office/drawing/2014/main" id="{8632F045-7143-8E24-492E-18F783DB5141}"/>
              </a:ext>
            </a:extLst>
          </p:cNvPr>
          <p:cNvSpPr txBox="1"/>
          <p:nvPr/>
        </p:nvSpPr>
        <p:spPr>
          <a:xfrm>
            <a:off x="10251135" y="1504363"/>
            <a:ext cx="751809" cy="276999"/>
          </a:xfrm>
          <a:prstGeom prst="rect">
            <a:avLst/>
          </a:prstGeom>
          <a:noFill/>
        </p:spPr>
        <p:txBody>
          <a:bodyPr wrap="square" rtlCol="0">
            <a:spAutoFit/>
          </a:bodyPr>
          <a:lstStyle/>
          <a:p>
            <a:r>
              <a:rPr lang="en-US" sz="1200" dirty="0">
                <a:solidFill>
                  <a:schemeClr val="tx1"/>
                </a:solidFill>
              </a:rPr>
              <a:t>(STA 2)</a:t>
            </a:r>
            <a:endParaRPr lang="en-CA" sz="1200" dirty="0">
              <a:solidFill>
                <a:schemeClr val="tx1"/>
              </a:solidFill>
            </a:endParaRPr>
          </a:p>
        </p:txBody>
      </p:sp>
      <p:sp>
        <p:nvSpPr>
          <p:cNvPr id="55" name="TextBox 54">
            <a:extLst>
              <a:ext uri="{FF2B5EF4-FFF2-40B4-BE49-F238E27FC236}">
                <a16:creationId xmlns:a16="http://schemas.microsoft.com/office/drawing/2014/main" id="{696DEF86-F075-62F8-81A0-F9FE53CA57D1}"/>
              </a:ext>
            </a:extLst>
          </p:cNvPr>
          <p:cNvSpPr txBox="1"/>
          <p:nvPr/>
        </p:nvSpPr>
        <p:spPr>
          <a:xfrm>
            <a:off x="10382045" y="2661117"/>
            <a:ext cx="751809" cy="276999"/>
          </a:xfrm>
          <a:prstGeom prst="rect">
            <a:avLst/>
          </a:prstGeom>
          <a:noFill/>
        </p:spPr>
        <p:txBody>
          <a:bodyPr wrap="square" rtlCol="0">
            <a:spAutoFit/>
          </a:bodyPr>
          <a:lstStyle/>
          <a:p>
            <a:r>
              <a:rPr lang="en-US" sz="1200" dirty="0">
                <a:solidFill>
                  <a:schemeClr val="tx1"/>
                </a:solidFill>
              </a:rPr>
              <a:t>(STA 3)</a:t>
            </a:r>
            <a:endParaRPr lang="en-CA" sz="1200" dirty="0">
              <a:solidFill>
                <a:schemeClr val="tx1"/>
              </a:solidFill>
            </a:endParaRPr>
          </a:p>
        </p:txBody>
      </p:sp>
      <p:sp>
        <p:nvSpPr>
          <p:cNvPr id="56" name="TextBox 55">
            <a:extLst>
              <a:ext uri="{FF2B5EF4-FFF2-40B4-BE49-F238E27FC236}">
                <a16:creationId xmlns:a16="http://schemas.microsoft.com/office/drawing/2014/main" id="{4055992F-A9F3-78A8-6D8C-C24D3E9ADCCC}"/>
              </a:ext>
            </a:extLst>
          </p:cNvPr>
          <p:cNvSpPr txBox="1"/>
          <p:nvPr/>
        </p:nvSpPr>
        <p:spPr>
          <a:xfrm>
            <a:off x="10243370" y="4672146"/>
            <a:ext cx="751809" cy="276999"/>
          </a:xfrm>
          <a:prstGeom prst="rect">
            <a:avLst/>
          </a:prstGeom>
          <a:noFill/>
        </p:spPr>
        <p:txBody>
          <a:bodyPr wrap="square" rtlCol="0">
            <a:spAutoFit/>
          </a:bodyPr>
          <a:lstStyle/>
          <a:p>
            <a:r>
              <a:rPr lang="en-US" sz="1200" dirty="0">
                <a:solidFill>
                  <a:schemeClr val="tx1"/>
                </a:solidFill>
              </a:rPr>
              <a:t>(STA 4)</a:t>
            </a:r>
            <a:endParaRPr lang="en-CA" sz="1200" dirty="0">
              <a:solidFill>
                <a:schemeClr val="tx1"/>
              </a:solidFill>
            </a:endParaRPr>
          </a:p>
        </p:txBody>
      </p:sp>
      <p:sp>
        <p:nvSpPr>
          <p:cNvPr id="57" name="TextBox 56">
            <a:extLst>
              <a:ext uri="{FF2B5EF4-FFF2-40B4-BE49-F238E27FC236}">
                <a16:creationId xmlns:a16="http://schemas.microsoft.com/office/drawing/2014/main" id="{61B00461-6BDA-1E9E-8CCA-5108FD8700A2}"/>
              </a:ext>
            </a:extLst>
          </p:cNvPr>
          <p:cNvSpPr txBox="1"/>
          <p:nvPr/>
        </p:nvSpPr>
        <p:spPr>
          <a:xfrm>
            <a:off x="10255816" y="5395573"/>
            <a:ext cx="751809" cy="276999"/>
          </a:xfrm>
          <a:prstGeom prst="rect">
            <a:avLst/>
          </a:prstGeom>
          <a:noFill/>
        </p:spPr>
        <p:txBody>
          <a:bodyPr wrap="square" rtlCol="0">
            <a:spAutoFit/>
          </a:bodyPr>
          <a:lstStyle/>
          <a:p>
            <a:r>
              <a:rPr lang="en-US" sz="1200" dirty="0">
                <a:solidFill>
                  <a:schemeClr val="tx1"/>
                </a:solidFill>
              </a:rPr>
              <a:t>(STA 5)</a:t>
            </a:r>
            <a:endParaRPr lang="en-CA" sz="1200" dirty="0">
              <a:solidFill>
                <a:schemeClr val="tx1"/>
              </a:solidFill>
            </a:endParaRPr>
          </a:p>
        </p:txBody>
      </p:sp>
      <p:sp>
        <p:nvSpPr>
          <p:cNvPr id="58" name="TextBox 57">
            <a:extLst>
              <a:ext uri="{FF2B5EF4-FFF2-40B4-BE49-F238E27FC236}">
                <a16:creationId xmlns:a16="http://schemas.microsoft.com/office/drawing/2014/main" id="{596512C8-53B8-B989-C998-471D87A1C6E3}"/>
              </a:ext>
            </a:extLst>
          </p:cNvPr>
          <p:cNvSpPr txBox="1"/>
          <p:nvPr/>
        </p:nvSpPr>
        <p:spPr>
          <a:xfrm>
            <a:off x="4793523" y="4397313"/>
            <a:ext cx="990932" cy="461665"/>
          </a:xfrm>
          <a:prstGeom prst="rect">
            <a:avLst/>
          </a:prstGeom>
          <a:noFill/>
        </p:spPr>
        <p:txBody>
          <a:bodyPr wrap="square" rtlCol="0">
            <a:spAutoFit/>
          </a:bodyPr>
          <a:lstStyle/>
          <a:p>
            <a:pPr algn="ctr"/>
            <a:r>
              <a:rPr lang="en-US" sz="1200" dirty="0">
                <a:solidFill>
                  <a:schemeClr val="tx1"/>
                </a:solidFill>
              </a:rPr>
              <a:t>(STA 1)</a:t>
            </a:r>
          </a:p>
          <a:p>
            <a:pPr algn="ctr"/>
            <a:r>
              <a:rPr lang="en-US" sz="1200" dirty="0">
                <a:solidFill>
                  <a:schemeClr val="tx1"/>
                </a:solidFill>
              </a:rPr>
              <a:t>SBP Initiator</a:t>
            </a:r>
            <a:endParaRPr lang="en-CA" sz="1200" dirty="0">
              <a:solidFill>
                <a:schemeClr val="tx1"/>
              </a:solidFill>
            </a:endParaRPr>
          </a:p>
        </p:txBody>
      </p:sp>
      <p:cxnSp>
        <p:nvCxnSpPr>
          <p:cNvPr id="59" name="Straight Arrow Connector 58">
            <a:extLst>
              <a:ext uri="{FF2B5EF4-FFF2-40B4-BE49-F238E27FC236}">
                <a16:creationId xmlns:a16="http://schemas.microsoft.com/office/drawing/2014/main" id="{4EEAD3E7-5763-4B92-8C2E-91CFE9BD29F3}"/>
              </a:ext>
            </a:extLst>
          </p:cNvPr>
          <p:cNvCxnSpPr>
            <a:cxnSpLocks/>
          </p:cNvCxnSpPr>
          <p:nvPr/>
        </p:nvCxnSpPr>
        <p:spPr bwMode="auto">
          <a:xfrm flipH="1">
            <a:off x="5655691" y="3664237"/>
            <a:ext cx="974130" cy="963909"/>
          </a:xfrm>
          <a:prstGeom prst="straightConnector1">
            <a:avLst/>
          </a:prstGeom>
          <a:solidFill>
            <a:srgbClr val="00B8FF"/>
          </a:solidFill>
          <a:ln w="9525" cap="flat" cmpd="sng" algn="ctr">
            <a:solidFill>
              <a:srgbClr val="00B0F0"/>
            </a:solidFill>
            <a:prstDash val="dash"/>
            <a:round/>
            <a:headEnd type="none" w="med" len="med"/>
            <a:tailEnd type="triangle"/>
          </a:ln>
          <a:effectLst/>
        </p:spPr>
      </p:cxnSp>
      <p:sp>
        <p:nvSpPr>
          <p:cNvPr id="63" name="TextBox 62">
            <a:extLst>
              <a:ext uri="{FF2B5EF4-FFF2-40B4-BE49-F238E27FC236}">
                <a16:creationId xmlns:a16="http://schemas.microsoft.com/office/drawing/2014/main" id="{AC8FB4B2-8D3A-ACAA-2848-BAE6674AA529}"/>
              </a:ext>
            </a:extLst>
          </p:cNvPr>
          <p:cNvSpPr txBox="1"/>
          <p:nvPr/>
        </p:nvSpPr>
        <p:spPr>
          <a:xfrm rot="18833243">
            <a:off x="5473350" y="3766648"/>
            <a:ext cx="1292963" cy="276999"/>
          </a:xfrm>
          <a:prstGeom prst="rect">
            <a:avLst/>
          </a:prstGeom>
          <a:noFill/>
        </p:spPr>
        <p:txBody>
          <a:bodyPr wrap="square" rtlCol="0">
            <a:spAutoFit/>
          </a:bodyPr>
          <a:lstStyle/>
          <a:p>
            <a:r>
              <a:rPr lang="en-US" sz="1200" dirty="0">
                <a:solidFill>
                  <a:srgbClr val="00B0F0"/>
                </a:solidFill>
              </a:rPr>
              <a:t>SI2SR NDP</a:t>
            </a:r>
            <a:endParaRPr lang="en-CA" sz="1200" dirty="0">
              <a:solidFill>
                <a:srgbClr val="00B0F0"/>
              </a:solidFill>
            </a:endParaRPr>
          </a:p>
        </p:txBody>
      </p:sp>
      <p:sp>
        <p:nvSpPr>
          <p:cNvPr id="8" name="TextBox 7">
            <a:extLst>
              <a:ext uri="{FF2B5EF4-FFF2-40B4-BE49-F238E27FC236}">
                <a16:creationId xmlns:a16="http://schemas.microsoft.com/office/drawing/2014/main" id="{98CD48CF-493D-67EF-30E4-DFE6A9098641}"/>
              </a:ext>
            </a:extLst>
          </p:cNvPr>
          <p:cNvSpPr txBox="1"/>
          <p:nvPr/>
        </p:nvSpPr>
        <p:spPr>
          <a:xfrm>
            <a:off x="4572845" y="5673809"/>
            <a:ext cx="1836671" cy="646331"/>
          </a:xfrm>
          <a:prstGeom prst="rect">
            <a:avLst/>
          </a:prstGeom>
          <a:noFill/>
        </p:spPr>
        <p:txBody>
          <a:bodyPr wrap="square" rtlCol="0">
            <a:spAutoFit/>
          </a:bodyPr>
          <a:lstStyle/>
          <a:p>
            <a:pPr algn="ctr"/>
            <a:r>
              <a:rPr lang="en-US" sz="1200" b="1" dirty="0">
                <a:solidFill>
                  <a:schemeClr val="tx1"/>
                </a:solidFill>
              </a:rPr>
              <a:t>Local CSI Consumption + OTA Reports</a:t>
            </a:r>
          </a:p>
          <a:p>
            <a:pPr algn="ctr"/>
            <a:r>
              <a:rPr lang="en-CA" sz="1200" b="1" dirty="0">
                <a:solidFill>
                  <a:schemeClr val="tx1"/>
                </a:solidFill>
              </a:rPr>
              <a:t>(Vendor Sensing SW)</a:t>
            </a:r>
          </a:p>
        </p:txBody>
      </p:sp>
      <p:cxnSp>
        <p:nvCxnSpPr>
          <p:cNvPr id="11" name="Straight Arrow Connector 10">
            <a:extLst>
              <a:ext uri="{FF2B5EF4-FFF2-40B4-BE49-F238E27FC236}">
                <a16:creationId xmlns:a16="http://schemas.microsoft.com/office/drawing/2014/main" id="{1FE996C5-117A-17DF-2143-4B779DD19CC8}"/>
              </a:ext>
            </a:extLst>
          </p:cNvPr>
          <p:cNvCxnSpPr>
            <a:cxnSpLocks/>
          </p:cNvCxnSpPr>
          <p:nvPr/>
        </p:nvCxnSpPr>
        <p:spPr bwMode="auto">
          <a:xfrm flipH="1">
            <a:off x="6114251" y="3677912"/>
            <a:ext cx="900641" cy="921372"/>
          </a:xfrm>
          <a:prstGeom prst="straightConnector1">
            <a:avLst/>
          </a:prstGeom>
          <a:solidFill>
            <a:srgbClr val="00B8FF"/>
          </a:solidFill>
          <a:ln w="9525" cap="flat" cmpd="sng" algn="ctr">
            <a:solidFill>
              <a:srgbClr val="7030A0"/>
            </a:solidFill>
            <a:prstDash val="dash"/>
            <a:round/>
            <a:headEnd type="none" w="med" len="med"/>
            <a:tailEnd type="triangle"/>
          </a:ln>
          <a:effectLst/>
        </p:spPr>
      </p:cxnSp>
      <p:sp>
        <p:nvSpPr>
          <p:cNvPr id="18" name="TextBox 17">
            <a:extLst>
              <a:ext uri="{FF2B5EF4-FFF2-40B4-BE49-F238E27FC236}">
                <a16:creationId xmlns:a16="http://schemas.microsoft.com/office/drawing/2014/main" id="{39FBA0AB-89A9-DC66-8149-AB9DBCC12E2E}"/>
              </a:ext>
            </a:extLst>
          </p:cNvPr>
          <p:cNvSpPr txBox="1"/>
          <p:nvPr/>
        </p:nvSpPr>
        <p:spPr>
          <a:xfrm rot="18766763">
            <a:off x="6245886" y="4076440"/>
            <a:ext cx="1036214" cy="461665"/>
          </a:xfrm>
          <a:prstGeom prst="rect">
            <a:avLst/>
          </a:prstGeom>
          <a:noFill/>
        </p:spPr>
        <p:txBody>
          <a:bodyPr wrap="square" rtlCol="0">
            <a:spAutoFit/>
          </a:bodyPr>
          <a:lstStyle/>
          <a:p>
            <a:pPr algn="ctr"/>
            <a:r>
              <a:rPr lang="en-US" sz="1200" dirty="0">
                <a:solidFill>
                  <a:srgbClr val="7030A0"/>
                </a:solidFill>
              </a:rPr>
              <a:t>Report from</a:t>
            </a:r>
          </a:p>
          <a:p>
            <a:pPr algn="ctr"/>
            <a:r>
              <a:rPr lang="en-US" sz="1200" dirty="0">
                <a:solidFill>
                  <a:srgbClr val="7030A0"/>
                </a:solidFill>
              </a:rPr>
              <a:t> STA 4/5</a:t>
            </a:r>
            <a:endParaRPr lang="en-CA" sz="1200" dirty="0">
              <a:solidFill>
                <a:srgbClr val="7030A0"/>
              </a:solidFill>
            </a:endParaRPr>
          </a:p>
        </p:txBody>
      </p:sp>
      <p:sp>
        <p:nvSpPr>
          <p:cNvPr id="19" name="TextBox 18">
            <a:extLst>
              <a:ext uri="{FF2B5EF4-FFF2-40B4-BE49-F238E27FC236}">
                <a16:creationId xmlns:a16="http://schemas.microsoft.com/office/drawing/2014/main" id="{27D2637F-DE8C-9334-C310-F4C2A64F64BA}"/>
              </a:ext>
            </a:extLst>
          </p:cNvPr>
          <p:cNvSpPr txBox="1"/>
          <p:nvPr/>
        </p:nvSpPr>
        <p:spPr>
          <a:xfrm>
            <a:off x="6312643" y="2791285"/>
            <a:ext cx="1172836" cy="461665"/>
          </a:xfrm>
          <a:prstGeom prst="rect">
            <a:avLst/>
          </a:prstGeom>
          <a:noFill/>
        </p:spPr>
        <p:txBody>
          <a:bodyPr wrap="square" rtlCol="0">
            <a:spAutoFit/>
          </a:bodyPr>
          <a:lstStyle/>
          <a:p>
            <a:pPr algn="ctr"/>
            <a:r>
              <a:rPr lang="en-US" sz="1200" dirty="0">
                <a:solidFill>
                  <a:schemeClr val="tx1"/>
                </a:solidFill>
              </a:rPr>
              <a:t>(AP)</a:t>
            </a:r>
          </a:p>
          <a:p>
            <a:pPr algn="ctr"/>
            <a:r>
              <a:rPr lang="en-US" sz="1200" dirty="0">
                <a:solidFill>
                  <a:schemeClr val="tx1"/>
                </a:solidFill>
              </a:rPr>
              <a:t>SBP Responder</a:t>
            </a:r>
            <a:endParaRPr lang="en-CA" sz="1200" dirty="0">
              <a:solidFill>
                <a:schemeClr val="tx1"/>
              </a:solidFill>
            </a:endParaRPr>
          </a:p>
        </p:txBody>
      </p:sp>
    </p:spTree>
    <p:extLst>
      <p:ext uri="{BB962C8B-B14F-4D97-AF65-F5344CB8AC3E}">
        <p14:creationId xmlns:p14="http://schemas.microsoft.com/office/powerpoint/2010/main" val="385353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86CF3-403C-2FC6-8C81-AE9CE1F71C66}"/>
              </a:ext>
            </a:extLst>
          </p:cNvPr>
          <p:cNvSpPr>
            <a:spLocks noGrp="1"/>
          </p:cNvSpPr>
          <p:nvPr>
            <p:ph type="title"/>
          </p:nvPr>
        </p:nvSpPr>
        <p:spPr/>
        <p:txBody>
          <a:bodyPr/>
          <a:lstStyle/>
          <a:p>
            <a:r>
              <a:rPr lang="en-US" dirty="0"/>
              <a:t>Current Solution Overview</a:t>
            </a:r>
            <a:endParaRPr lang="en-CA" dirty="0"/>
          </a:p>
        </p:txBody>
      </p:sp>
      <p:sp>
        <p:nvSpPr>
          <p:cNvPr id="3" name="Content Placeholder 2">
            <a:extLst>
              <a:ext uri="{FF2B5EF4-FFF2-40B4-BE49-F238E27FC236}">
                <a16:creationId xmlns:a16="http://schemas.microsoft.com/office/drawing/2014/main" id="{A26B8B98-F8AE-843F-93D3-B1CA29C6C902}"/>
              </a:ext>
            </a:extLst>
          </p:cNvPr>
          <p:cNvSpPr>
            <a:spLocks noGrp="1"/>
          </p:cNvSpPr>
          <p:nvPr>
            <p:ph idx="1"/>
          </p:nvPr>
        </p:nvSpPr>
        <p:spPr>
          <a:xfrm>
            <a:off x="311499" y="1981201"/>
            <a:ext cx="5122361" cy="4113213"/>
          </a:xfrm>
        </p:spPr>
        <p:txBody>
          <a:bodyPr/>
          <a:lstStyle/>
          <a:p>
            <a:pPr>
              <a:buFont typeface="Arial" panose="020B0604020202020204" pitchFamily="34" charset="0"/>
              <a:buChar char="•"/>
            </a:pPr>
            <a:r>
              <a:rPr lang="en-US" sz="2000" dirty="0"/>
              <a:t>Existing SPB signaling </a:t>
            </a:r>
          </a:p>
          <a:p>
            <a:pPr lvl="1">
              <a:buFont typeface="Arial" panose="020B0604020202020204" pitchFamily="34" charset="0"/>
              <a:buChar char="•"/>
            </a:pPr>
            <a:r>
              <a:rPr lang="en-US" sz="1800" dirty="0"/>
              <a:t>Only provides a single bit in the Sensing Measurement Parameters element (Sensing Measurement Report Requested) which currently applies to all sensing receivers.</a:t>
            </a:r>
          </a:p>
          <a:p>
            <a:endParaRPr lang="en-US" sz="1600" dirty="0"/>
          </a:p>
          <a:p>
            <a:pPr>
              <a:buFont typeface="Arial" panose="020B0604020202020204" pitchFamily="34" charset="0"/>
              <a:buChar char="•"/>
            </a:pPr>
            <a:r>
              <a:rPr lang="en-US" sz="2000" dirty="0"/>
              <a:t>To realize the above scenarios using existing SBP signaling </a:t>
            </a:r>
          </a:p>
          <a:p>
            <a:pPr lvl="1">
              <a:buFont typeface="Arial" panose="020B0604020202020204" pitchFamily="34" charset="0"/>
              <a:buChar char="•"/>
            </a:pPr>
            <a:r>
              <a:rPr lang="en-US" sz="1800" dirty="0"/>
              <a:t>SBP initiator would need to create two separate sessions, which will result in two separate exchanges</a:t>
            </a:r>
          </a:p>
          <a:p>
            <a:endParaRPr lang="en-US" sz="1600" dirty="0"/>
          </a:p>
          <a:p>
            <a:endParaRPr lang="en-CA" dirty="0"/>
          </a:p>
        </p:txBody>
      </p:sp>
      <p:sp>
        <p:nvSpPr>
          <p:cNvPr id="4" name="Slide Number Placeholder 3">
            <a:extLst>
              <a:ext uri="{FF2B5EF4-FFF2-40B4-BE49-F238E27FC236}">
                <a16:creationId xmlns:a16="http://schemas.microsoft.com/office/drawing/2014/main" id="{A2093DE2-27D1-0DE7-6D7A-6E4216EF248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FA05FDFA-182D-EC81-163B-E1C0F3D4F34C}"/>
              </a:ext>
            </a:extLst>
          </p:cNvPr>
          <p:cNvSpPr>
            <a:spLocks noGrp="1"/>
          </p:cNvSpPr>
          <p:nvPr>
            <p:ph type="ftr" idx="14"/>
          </p:nvPr>
        </p:nvSpPr>
        <p:spPr/>
        <p:txBody>
          <a:bodyPr/>
          <a:lstStyle/>
          <a:p>
            <a:r>
              <a:rPr lang="en-GB" dirty="0"/>
              <a:t>Mahmoud Kamel, </a:t>
            </a:r>
            <a:r>
              <a:rPr lang="en-GB" dirty="0" err="1"/>
              <a:t>InterDigital</a:t>
            </a:r>
            <a:endParaRPr lang="en-GB" dirty="0"/>
          </a:p>
        </p:txBody>
      </p:sp>
      <p:sp>
        <p:nvSpPr>
          <p:cNvPr id="6" name="Date Placeholder 5">
            <a:extLst>
              <a:ext uri="{FF2B5EF4-FFF2-40B4-BE49-F238E27FC236}">
                <a16:creationId xmlns:a16="http://schemas.microsoft.com/office/drawing/2014/main" id="{88FC7B74-C5D3-3782-0CC4-6A2F8D109A9B}"/>
              </a:ext>
            </a:extLst>
          </p:cNvPr>
          <p:cNvSpPr>
            <a:spLocks noGrp="1"/>
          </p:cNvSpPr>
          <p:nvPr>
            <p:ph type="dt" idx="15"/>
          </p:nvPr>
        </p:nvSpPr>
        <p:spPr/>
        <p:txBody>
          <a:bodyPr/>
          <a:lstStyle/>
          <a:p>
            <a:r>
              <a:rPr lang="en-US"/>
              <a:t>March 2024</a:t>
            </a:r>
            <a:endParaRPr lang="en-GB" dirty="0"/>
          </a:p>
        </p:txBody>
      </p:sp>
      <p:sp>
        <p:nvSpPr>
          <p:cNvPr id="10" name="TextBox 9">
            <a:extLst>
              <a:ext uri="{FF2B5EF4-FFF2-40B4-BE49-F238E27FC236}">
                <a16:creationId xmlns:a16="http://schemas.microsoft.com/office/drawing/2014/main" id="{F6198854-6E25-EF9D-017E-8076BD2F6BB4}"/>
              </a:ext>
            </a:extLst>
          </p:cNvPr>
          <p:cNvSpPr txBox="1"/>
          <p:nvPr/>
        </p:nvSpPr>
        <p:spPr>
          <a:xfrm>
            <a:off x="8210590" y="5520981"/>
            <a:ext cx="622997" cy="307777"/>
          </a:xfrm>
          <a:prstGeom prst="rect">
            <a:avLst/>
          </a:prstGeom>
          <a:noFill/>
        </p:spPr>
        <p:txBody>
          <a:bodyPr wrap="square" rtlCol="0">
            <a:spAutoFit/>
          </a:bodyPr>
          <a:lstStyle/>
          <a:p>
            <a:r>
              <a:rPr lang="en-US" sz="1400" dirty="0">
                <a:solidFill>
                  <a:schemeClr val="tx1"/>
                </a:solidFill>
              </a:rPr>
              <a:t>. . .</a:t>
            </a:r>
            <a:endParaRPr lang="en-CA" sz="1400" dirty="0">
              <a:solidFill>
                <a:schemeClr val="tx1"/>
              </a:solidFill>
            </a:endParaRPr>
          </a:p>
        </p:txBody>
      </p:sp>
      <p:cxnSp>
        <p:nvCxnSpPr>
          <p:cNvPr id="11" name="Straight Connector 10">
            <a:extLst>
              <a:ext uri="{FF2B5EF4-FFF2-40B4-BE49-F238E27FC236}">
                <a16:creationId xmlns:a16="http://schemas.microsoft.com/office/drawing/2014/main" id="{3D3025F7-B3B7-3716-A67A-40EFB2EDE14D}"/>
              </a:ext>
            </a:extLst>
          </p:cNvPr>
          <p:cNvCxnSpPr>
            <a:cxnSpLocks/>
          </p:cNvCxnSpPr>
          <p:nvPr/>
        </p:nvCxnSpPr>
        <p:spPr bwMode="auto">
          <a:xfrm>
            <a:off x="8629852" y="5725189"/>
            <a:ext cx="2852737"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A86B0C20-B5DB-42A4-DD71-84FB689ABA70}"/>
              </a:ext>
            </a:extLst>
          </p:cNvPr>
          <p:cNvCxnSpPr>
            <a:cxnSpLocks/>
          </p:cNvCxnSpPr>
          <p:nvPr/>
        </p:nvCxnSpPr>
        <p:spPr bwMode="auto">
          <a:xfrm>
            <a:off x="6315292" y="5729952"/>
            <a:ext cx="1919287"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F25461C6-6879-AEBF-87DD-DA062245B548}"/>
              </a:ext>
            </a:extLst>
          </p:cNvPr>
          <p:cNvSpPr/>
          <p:nvPr/>
        </p:nvSpPr>
        <p:spPr bwMode="auto">
          <a:xfrm>
            <a:off x="6492239" y="5240052"/>
            <a:ext cx="764714" cy="47896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Polling 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E21154C-FC6D-D50F-279C-837259B361AF}"/>
              </a:ext>
            </a:extLst>
          </p:cNvPr>
          <p:cNvSpPr/>
          <p:nvPr/>
        </p:nvSpPr>
        <p:spPr bwMode="auto">
          <a:xfrm>
            <a:off x="7319112" y="5240052"/>
            <a:ext cx="764714" cy="47896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NDPA 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E8BD2E0D-3FDE-0B3F-1407-FDE89B54D55B}"/>
              </a:ext>
            </a:extLst>
          </p:cNvPr>
          <p:cNvSpPr/>
          <p:nvPr/>
        </p:nvSpPr>
        <p:spPr bwMode="auto">
          <a:xfrm>
            <a:off x="8802041" y="5243392"/>
            <a:ext cx="764714" cy="47896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Polling 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29A3A880-037F-9E61-872B-C06AC36275CA}"/>
              </a:ext>
            </a:extLst>
          </p:cNvPr>
          <p:cNvSpPr/>
          <p:nvPr/>
        </p:nvSpPr>
        <p:spPr bwMode="auto">
          <a:xfrm>
            <a:off x="9638440" y="5243392"/>
            <a:ext cx="764714" cy="47896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TF Phase</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3DF23962-B844-D35C-397E-4F89D8CF3C0C}"/>
              </a:ext>
            </a:extLst>
          </p:cNvPr>
          <p:cNvSpPr/>
          <p:nvPr/>
        </p:nvSpPr>
        <p:spPr bwMode="auto">
          <a:xfrm>
            <a:off x="10477794" y="5243392"/>
            <a:ext cx="819057" cy="47896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SBP Reporting</a:t>
            </a:r>
            <a:endParaRPr kumimoji="0" lang="en-CA" sz="1200" b="0" i="0" u="none" strike="noStrike" cap="none" normalizeH="0" baseline="0" dirty="0">
              <a:ln>
                <a:noFill/>
              </a:ln>
              <a:solidFill>
                <a:schemeClr val="tx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DFF32388-A269-D578-4171-AEED9EFC7764}"/>
              </a:ext>
            </a:extLst>
          </p:cNvPr>
          <p:cNvSpPr/>
          <p:nvPr/>
        </p:nvSpPr>
        <p:spPr bwMode="auto">
          <a:xfrm>
            <a:off x="6412743" y="5071367"/>
            <a:ext cx="1743250" cy="1073073"/>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8CE17997-850E-7404-2BBC-43CFA7CE14A4}"/>
              </a:ext>
            </a:extLst>
          </p:cNvPr>
          <p:cNvSpPr/>
          <p:nvPr/>
        </p:nvSpPr>
        <p:spPr bwMode="auto">
          <a:xfrm>
            <a:off x="8733875" y="5070131"/>
            <a:ext cx="2622519" cy="1120050"/>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32" name="TextBox 31">
            <a:extLst>
              <a:ext uri="{FF2B5EF4-FFF2-40B4-BE49-F238E27FC236}">
                <a16:creationId xmlns:a16="http://schemas.microsoft.com/office/drawing/2014/main" id="{4DC111A3-4E4A-6FE3-F563-D22EF531559A}"/>
              </a:ext>
            </a:extLst>
          </p:cNvPr>
          <p:cNvSpPr txBox="1"/>
          <p:nvPr/>
        </p:nvSpPr>
        <p:spPr>
          <a:xfrm>
            <a:off x="6082941" y="4808920"/>
            <a:ext cx="2311618" cy="261610"/>
          </a:xfrm>
          <a:prstGeom prst="rect">
            <a:avLst/>
          </a:prstGeom>
          <a:noFill/>
        </p:spPr>
        <p:txBody>
          <a:bodyPr wrap="square" rtlCol="0">
            <a:spAutoFit/>
          </a:bodyPr>
          <a:lstStyle/>
          <a:p>
            <a:pPr algn="ctr"/>
            <a:r>
              <a:rPr lang="en-US" sz="1100" dirty="0">
                <a:solidFill>
                  <a:srgbClr val="C00000"/>
                </a:solidFill>
              </a:rPr>
              <a:t>Sensing Measurement Session ID=X</a:t>
            </a:r>
            <a:endParaRPr lang="en-CA" sz="1100" dirty="0">
              <a:solidFill>
                <a:srgbClr val="C00000"/>
              </a:solidFill>
            </a:endParaRPr>
          </a:p>
        </p:txBody>
      </p:sp>
      <p:sp>
        <p:nvSpPr>
          <p:cNvPr id="33" name="TextBox 32">
            <a:extLst>
              <a:ext uri="{FF2B5EF4-FFF2-40B4-BE49-F238E27FC236}">
                <a16:creationId xmlns:a16="http://schemas.microsoft.com/office/drawing/2014/main" id="{F9AB91A8-4E5F-5E8B-8271-C620C6939E06}"/>
              </a:ext>
            </a:extLst>
          </p:cNvPr>
          <p:cNvSpPr txBox="1"/>
          <p:nvPr/>
        </p:nvSpPr>
        <p:spPr>
          <a:xfrm>
            <a:off x="8744960" y="4805524"/>
            <a:ext cx="2622519" cy="261610"/>
          </a:xfrm>
          <a:prstGeom prst="rect">
            <a:avLst/>
          </a:prstGeom>
          <a:noFill/>
        </p:spPr>
        <p:txBody>
          <a:bodyPr wrap="square" rtlCol="0">
            <a:spAutoFit/>
          </a:bodyPr>
          <a:lstStyle/>
          <a:p>
            <a:pPr algn="ctr"/>
            <a:r>
              <a:rPr lang="en-US" sz="1100" dirty="0">
                <a:solidFill>
                  <a:srgbClr val="C00000"/>
                </a:solidFill>
              </a:rPr>
              <a:t>Sensing Measurement Session ID=Y</a:t>
            </a:r>
            <a:endParaRPr lang="en-CA" sz="1100" dirty="0">
              <a:solidFill>
                <a:srgbClr val="C00000"/>
              </a:solidFill>
            </a:endParaRPr>
          </a:p>
        </p:txBody>
      </p:sp>
      <p:sp>
        <p:nvSpPr>
          <p:cNvPr id="35" name="TextBox 34">
            <a:extLst>
              <a:ext uri="{FF2B5EF4-FFF2-40B4-BE49-F238E27FC236}">
                <a16:creationId xmlns:a16="http://schemas.microsoft.com/office/drawing/2014/main" id="{26496981-F709-64F4-54AA-D330718DB39D}"/>
              </a:ext>
            </a:extLst>
          </p:cNvPr>
          <p:cNvSpPr txBox="1"/>
          <p:nvPr/>
        </p:nvSpPr>
        <p:spPr>
          <a:xfrm>
            <a:off x="6412744" y="5733437"/>
            <a:ext cx="1743250" cy="430887"/>
          </a:xfrm>
          <a:prstGeom prst="rect">
            <a:avLst/>
          </a:prstGeom>
          <a:noFill/>
        </p:spPr>
        <p:txBody>
          <a:bodyPr wrap="square" rtlCol="0">
            <a:spAutoFit/>
          </a:bodyPr>
          <a:lstStyle/>
          <a:p>
            <a:pPr algn="ctr"/>
            <a:r>
              <a:rPr lang="en-US" sz="1100" dirty="0">
                <a:solidFill>
                  <a:srgbClr val="00B050"/>
                </a:solidFill>
              </a:rPr>
              <a:t>No Report:</a:t>
            </a:r>
          </a:p>
          <a:p>
            <a:pPr algn="ctr"/>
            <a:r>
              <a:rPr lang="en-US" sz="1100" dirty="0">
                <a:solidFill>
                  <a:srgbClr val="00B050"/>
                </a:solidFill>
              </a:rPr>
              <a:t> (STA1, STA2, STA3)</a:t>
            </a:r>
          </a:p>
        </p:txBody>
      </p:sp>
      <p:sp>
        <p:nvSpPr>
          <p:cNvPr id="36" name="TextBox 35">
            <a:extLst>
              <a:ext uri="{FF2B5EF4-FFF2-40B4-BE49-F238E27FC236}">
                <a16:creationId xmlns:a16="http://schemas.microsoft.com/office/drawing/2014/main" id="{09396DEB-A269-CC78-1DCE-A1DB5DC4956B}"/>
              </a:ext>
            </a:extLst>
          </p:cNvPr>
          <p:cNvSpPr txBox="1"/>
          <p:nvPr/>
        </p:nvSpPr>
        <p:spPr>
          <a:xfrm>
            <a:off x="9715018" y="5742242"/>
            <a:ext cx="1681302" cy="430887"/>
          </a:xfrm>
          <a:prstGeom prst="rect">
            <a:avLst/>
          </a:prstGeom>
          <a:noFill/>
        </p:spPr>
        <p:txBody>
          <a:bodyPr wrap="square" rtlCol="0">
            <a:spAutoFit/>
          </a:bodyPr>
          <a:lstStyle/>
          <a:p>
            <a:pPr algn="ctr"/>
            <a:r>
              <a:rPr lang="en-US" sz="1100" dirty="0">
                <a:solidFill>
                  <a:srgbClr val="0070C0"/>
                </a:solidFill>
              </a:rPr>
              <a:t>Report to SBP Initiator: (STA4, STA5)</a:t>
            </a:r>
          </a:p>
        </p:txBody>
      </p:sp>
      <p:cxnSp>
        <p:nvCxnSpPr>
          <p:cNvPr id="37" name="Straight Connector 36">
            <a:extLst>
              <a:ext uri="{FF2B5EF4-FFF2-40B4-BE49-F238E27FC236}">
                <a16:creationId xmlns:a16="http://schemas.microsoft.com/office/drawing/2014/main" id="{68357524-FBF1-49F1-2615-C4C3B8F66945}"/>
              </a:ext>
            </a:extLst>
          </p:cNvPr>
          <p:cNvCxnSpPr>
            <a:cxnSpLocks/>
          </p:cNvCxnSpPr>
          <p:nvPr/>
        </p:nvCxnSpPr>
        <p:spPr bwMode="auto">
          <a:xfrm>
            <a:off x="5918478" y="2418744"/>
            <a:ext cx="5129743"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38" name="Rectangle 37">
            <a:extLst>
              <a:ext uri="{FF2B5EF4-FFF2-40B4-BE49-F238E27FC236}">
                <a16:creationId xmlns:a16="http://schemas.microsoft.com/office/drawing/2014/main" id="{5CE294DC-DA3E-E2AC-766F-B7AA12C2354A}"/>
              </a:ext>
            </a:extLst>
          </p:cNvPr>
          <p:cNvSpPr/>
          <p:nvPr/>
        </p:nvSpPr>
        <p:spPr bwMode="auto">
          <a:xfrm>
            <a:off x="6224043" y="2044558"/>
            <a:ext cx="764714" cy="3624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SBP Request</a:t>
            </a:r>
            <a:endParaRPr kumimoji="0" lang="en-CA" sz="1000" b="0" i="0" u="none" strike="noStrike" cap="none" normalizeH="0" baseline="0" dirty="0">
              <a:ln>
                <a:noFill/>
              </a:ln>
              <a:solidFill>
                <a:schemeClr val="tx1"/>
              </a:solidFill>
              <a:effectLst/>
              <a:latin typeface="Times New Roman" pitchFamily="16" charset="0"/>
              <a:ea typeface="MS Gothic" charset="-128"/>
            </a:endParaRPr>
          </a:p>
        </p:txBody>
      </p:sp>
      <p:sp>
        <p:nvSpPr>
          <p:cNvPr id="39" name="Rectangle 38">
            <a:extLst>
              <a:ext uri="{FF2B5EF4-FFF2-40B4-BE49-F238E27FC236}">
                <a16:creationId xmlns:a16="http://schemas.microsoft.com/office/drawing/2014/main" id="{3964D411-F945-9836-6A0C-E288EFF03A03}"/>
              </a:ext>
            </a:extLst>
          </p:cNvPr>
          <p:cNvSpPr/>
          <p:nvPr/>
        </p:nvSpPr>
        <p:spPr bwMode="auto">
          <a:xfrm>
            <a:off x="7064651" y="2042535"/>
            <a:ext cx="1431639" cy="363537"/>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Sensing Measurement Request</a:t>
            </a:r>
            <a:endParaRPr kumimoji="0" lang="en-CA" sz="1050" b="0" i="0" u="none" strike="noStrike" cap="none" normalizeH="0" baseline="0" dirty="0">
              <a:ln>
                <a:noFill/>
              </a:ln>
              <a:solidFill>
                <a:schemeClr val="tx1"/>
              </a:solidFill>
              <a:effectLst/>
              <a:latin typeface="Times New Roman" pitchFamily="16" charset="0"/>
              <a:ea typeface="MS Gothic" charset="-128"/>
            </a:endParaRPr>
          </a:p>
        </p:txBody>
      </p:sp>
      <p:sp>
        <p:nvSpPr>
          <p:cNvPr id="40" name="Rectangle 39">
            <a:extLst>
              <a:ext uri="{FF2B5EF4-FFF2-40B4-BE49-F238E27FC236}">
                <a16:creationId xmlns:a16="http://schemas.microsoft.com/office/drawing/2014/main" id="{4F042AAD-4A8B-C17E-EE6F-A7A746DC0441}"/>
              </a:ext>
            </a:extLst>
          </p:cNvPr>
          <p:cNvSpPr/>
          <p:nvPr/>
        </p:nvSpPr>
        <p:spPr bwMode="auto">
          <a:xfrm>
            <a:off x="8572184" y="2043997"/>
            <a:ext cx="1402006" cy="363537"/>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Sensing Measurement Response</a:t>
            </a:r>
            <a:endParaRPr kumimoji="0" lang="en-CA" sz="1050" b="0" i="0" u="none" strike="noStrike" cap="none" normalizeH="0" baseline="0" dirty="0">
              <a:ln>
                <a:noFill/>
              </a:ln>
              <a:solidFill>
                <a:schemeClr val="tx1"/>
              </a:solidFill>
              <a:effectLst/>
              <a:latin typeface="Times New Roman" pitchFamily="16" charset="0"/>
              <a:ea typeface="MS Gothic" charset="-128"/>
            </a:endParaRPr>
          </a:p>
        </p:txBody>
      </p:sp>
      <p:sp>
        <p:nvSpPr>
          <p:cNvPr id="41" name="Rectangle 40">
            <a:extLst>
              <a:ext uri="{FF2B5EF4-FFF2-40B4-BE49-F238E27FC236}">
                <a16:creationId xmlns:a16="http://schemas.microsoft.com/office/drawing/2014/main" id="{3A8F3779-3899-5CA7-9558-82DE3B4A6CE2}"/>
              </a:ext>
            </a:extLst>
          </p:cNvPr>
          <p:cNvSpPr/>
          <p:nvPr/>
        </p:nvSpPr>
        <p:spPr bwMode="auto">
          <a:xfrm>
            <a:off x="10039750" y="2044871"/>
            <a:ext cx="764714" cy="3624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SBP Response</a:t>
            </a:r>
            <a:endParaRPr kumimoji="0" lang="en-CA" sz="1000" b="0" i="0" u="none" strike="noStrike" cap="none" normalizeH="0" baseline="0" dirty="0">
              <a:ln>
                <a:noFill/>
              </a:ln>
              <a:solidFill>
                <a:schemeClr val="tx1"/>
              </a:solidFill>
              <a:effectLst/>
              <a:latin typeface="Times New Roman" pitchFamily="16" charset="0"/>
              <a:ea typeface="MS Gothic" charset="-128"/>
            </a:endParaRPr>
          </a:p>
        </p:txBody>
      </p:sp>
      <p:sp>
        <p:nvSpPr>
          <p:cNvPr id="42" name="TextBox 41">
            <a:extLst>
              <a:ext uri="{FF2B5EF4-FFF2-40B4-BE49-F238E27FC236}">
                <a16:creationId xmlns:a16="http://schemas.microsoft.com/office/drawing/2014/main" id="{E354964C-02C6-8301-8DB8-03D84524DBC4}"/>
              </a:ext>
            </a:extLst>
          </p:cNvPr>
          <p:cNvSpPr txBox="1"/>
          <p:nvPr/>
        </p:nvSpPr>
        <p:spPr>
          <a:xfrm>
            <a:off x="6224041" y="1789258"/>
            <a:ext cx="4580421" cy="261610"/>
          </a:xfrm>
          <a:prstGeom prst="rect">
            <a:avLst/>
          </a:prstGeom>
          <a:noFill/>
        </p:spPr>
        <p:txBody>
          <a:bodyPr wrap="square" rtlCol="0">
            <a:spAutoFit/>
          </a:bodyPr>
          <a:lstStyle/>
          <a:p>
            <a:pPr algn="ctr"/>
            <a:r>
              <a:rPr lang="en-US" sz="1100" dirty="0">
                <a:solidFill>
                  <a:srgbClr val="C00000"/>
                </a:solidFill>
              </a:rPr>
              <a:t>Sensing Measurement Session ID=X</a:t>
            </a:r>
            <a:endParaRPr lang="en-CA" sz="1100" dirty="0">
              <a:solidFill>
                <a:srgbClr val="C00000"/>
              </a:solidFill>
            </a:endParaRPr>
          </a:p>
        </p:txBody>
      </p:sp>
      <p:sp>
        <p:nvSpPr>
          <p:cNvPr id="43" name="TextBox 42">
            <a:extLst>
              <a:ext uri="{FF2B5EF4-FFF2-40B4-BE49-F238E27FC236}">
                <a16:creationId xmlns:a16="http://schemas.microsoft.com/office/drawing/2014/main" id="{F9861650-A901-368A-723F-9D983397A9CC}"/>
              </a:ext>
            </a:extLst>
          </p:cNvPr>
          <p:cNvSpPr txBox="1"/>
          <p:nvPr/>
        </p:nvSpPr>
        <p:spPr>
          <a:xfrm>
            <a:off x="6254943" y="3233136"/>
            <a:ext cx="4580421" cy="261610"/>
          </a:xfrm>
          <a:prstGeom prst="rect">
            <a:avLst/>
          </a:prstGeom>
          <a:noFill/>
        </p:spPr>
        <p:txBody>
          <a:bodyPr wrap="square" rtlCol="0">
            <a:spAutoFit/>
          </a:bodyPr>
          <a:lstStyle/>
          <a:p>
            <a:pPr algn="ctr"/>
            <a:r>
              <a:rPr lang="en-US" sz="1100" dirty="0">
                <a:solidFill>
                  <a:srgbClr val="C00000"/>
                </a:solidFill>
              </a:rPr>
              <a:t>Sensing Measurement Session ID=Y</a:t>
            </a:r>
            <a:endParaRPr lang="en-CA" sz="1100" dirty="0">
              <a:solidFill>
                <a:srgbClr val="C00000"/>
              </a:solidFill>
            </a:endParaRPr>
          </a:p>
        </p:txBody>
      </p:sp>
      <p:cxnSp>
        <p:nvCxnSpPr>
          <p:cNvPr id="44" name="Straight Connector 43">
            <a:extLst>
              <a:ext uri="{FF2B5EF4-FFF2-40B4-BE49-F238E27FC236}">
                <a16:creationId xmlns:a16="http://schemas.microsoft.com/office/drawing/2014/main" id="{7BB3A7C3-CF42-C25E-BAFD-0EB2ACDA1BFA}"/>
              </a:ext>
            </a:extLst>
          </p:cNvPr>
          <p:cNvCxnSpPr>
            <a:cxnSpLocks/>
          </p:cNvCxnSpPr>
          <p:nvPr/>
        </p:nvCxnSpPr>
        <p:spPr bwMode="auto">
          <a:xfrm>
            <a:off x="5949379" y="3862622"/>
            <a:ext cx="5129743"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45" name="Rectangle 44">
            <a:extLst>
              <a:ext uri="{FF2B5EF4-FFF2-40B4-BE49-F238E27FC236}">
                <a16:creationId xmlns:a16="http://schemas.microsoft.com/office/drawing/2014/main" id="{CC8CCD6B-4F40-8D9C-9495-A9ADB91D3212}"/>
              </a:ext>
            </a:extLst>
          </p:cNvPr>
          <p:cNvSpPr/>
          <p:nvPr/>
        </p:nvSpPr>
        <p:spPr bwMode="auto">
          <a:xfrm>
            <a:off x="6254944" y="3488436"/>
            <a:ext cx="764714" cy="3624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SBP Request</a:t>
            </a:r>
            <a:endParaRPr kumimoji="0" lang="en-CA" sz="1000" b="0" i="0" u="none" strike="noStrike" cap="none" normalizeH="0" baseline="0" dirty="0">
              <a:ln>
                <a:noFill/>
              </a:ln>
              <a:solidFill>
                <a:schemeClr val="tx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DF15B866-76BC-123E-85B0-0BE6CF3EBC4F}"/>
              </a:ext>
            </a:extLst>
          </p:cNvPr>
          <p:cNvSpPr/>
          <p:nvPr/>
        </p:nvSpPr>
        <p:spPr bwMode="auto">
          <a:xfrm>
            <a:off x="7095552" y="3486413"/>
            <a:ext cx="1431639" cy="363537"/>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Sensing Measurement Request</a:t>
            </a:r>
            <a:endParaRPr kumimoji="0" lang="en-CA" sz="1050" b="0" i="0" u="none" strike="noStrike" cap="none" normalizeH="0" baseline="0" dirty="0">
              <a:ln>
                <a:noFill/>
              </a:ln>
              <a:solidFill>
                <a:schemeClr val="tx1"/>
              </a:solidFill>
              <a:effectLst/>
              <a:latin typeface="Times New Roman" pitchFamily="16" charset="0"/>
              <a:ea typeface="MS Gothic" charset="-128"/>
            </a:endParaRPr>
          </a:p>
        </p:txBody>
      </p:sp>
      <p:sp>
        <p:nvSpPr>
          <p:cNvPr id="47" name="Rectangle 46">
            <a:extLst>
              <a:ext uri="{FF2B5EF4-FFF2-40B4-BE49-F238E27FC236}">
                <a16:creationId xmlns:a16="http://schemas.microsoft.com/office/drawing/2014/main" id="{4D0E7C2A-67D9-4D07-A32D-B7A5D3A69281}"/>
              </a:ext>
            </a:extLst>
          </p:cNvPr>
          <p:cNvSpPr/>
          <p:nvPr/>
        </p:nvSpPr>
        <p:spPr bwMode="auto">
          <a:xfrm>
            <a:off x="8603085" y="3487875"/>
            <a:ext cx="1402006" cy="363537"/>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Sensing Measurement Response</a:t>
            </a:r>
            <a:endParaRPr kumimoji="0" lang="en-CA" sz="1050" b="0" i="0" u="none" strike="noStrike" cap="none" normalizeH="0" baseline="0" dirty="0">
              <a:ln>
                <a:noFill/>
              </a:ln>
              <a:solidFill>
                <a:schemeClr val="tx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AD4C17FD-203D-7D1B-49D9-05D96CBABDCC}"/>
              </a:ext>
            </a:extLst>
          </p:cNvPr>
          <p:cNvSpPr/>
          <p:nvPr/>
        </p:nvSpPr>
        <p:spPr bwMode="auto">
          <a:xfrm>
            <a:off x="10070651" y="3488749"/>
            <a:ext cx="764714" cy="3624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SBP Response</a:t>
            </a:r>
            <a:endParaRPr kumimoji="0" lang="en-CA" sz="1000" b="0" i="0" u="none" strike="noStrike" cap="none" normalizeH="0" baseline="0" dirty="0">
              <a:ln>
                <a:noFill/>
              </a:ln>
              <a:solidFill>
                <a:schemeClr val="tx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5BC6B347-3961-8ACD-9974-A46F067314B2}"/>
              </a:ext>
            </a:extLst>
          </p:cNvPr>
          <p:cNvSpPr txBox="1"/>
          <p:nvPr/>
        </p:nvSpPr>
        <p:spPr>
          <a:xfrm>
            <a:off x="5563309" y="2451307"/>
            <a:ext cx="6296025" cy="830997"/>
          </a:xfrm>
          <a:prstGeom prst="rect">
            <a:avLst/>
          </a:prstGeom>
          <a:noFill/>
        </p:spPr>
        <p:txBody>
          <a:bodyPr wrap="square" rtlCol="0">
            <a:spAutoFit/>
          </a:bodyPr>
          <a:lstStyle/>
          <a:p>
            <a:r>
              <a:rPr lang="en-US" sz="1200" dirty="0">
                <a:solidFill>
                  <a:schemeClr val="tx1"/>
                </a:solidFill>
              </a:rPr>
              <a:t>Within SBP Request frame, SBP Initiator:</a:t>
            </a:r>
          </a:p>
          <a:p>
            <a:pPr marL="914400" lvl="1" indent="-171450">
              <a:buFont typeface="Arial" panose="020B0604020202020204" pitchFamily="34" charset="0"/>
              <a:buChar char="•"/>
            </a:pPr>
            <a:r>
              <a:rPr lang="en-US" sz="1200" dirty="0">
                <a:solidFill>
                  <a:schemeClr val="tx1"/>
                </a:solidFill>
              </a:rPr>
              <a:t>Includes only sensing receivers which deploy the vendor sensing software</a:t>
            </a:r>
          </a:p>
          <a:p>
            <a:pPr marL="914400" lvl="1" indent="-171450">
              <a:buFont typeface="Arial" panose="020B0604020202020204" pitchFamily="34" charset="0"/>
              <a:buChar char="•"/>
            </a:pPr>
            <a:r>
              <a:rPr lang="en-US" sz="1200" dirty="0">
                <a:solidFill>
                  <a:schemeClr val="tx1"/>
                </a:solidFill>
              </a:rPr>
              <a:t>Set Sensing Measurement Report Requested = 0 (in Sensing Measurement Parameters)</a:t>
            </a:r>
          </a:p>
        </p:txBody>
      </p:sp>
      <p:sp>
        <p:nvSpPr>
          <p:cNvPr id="50" name="TextBox 49">
            <a:extLst>
              <a:ext uri="{FF2B5EF4-FFF2-40B4-BE49-F238E27FC236}">
                <a16:creationId xmlns:a16="http://schemas.microsoft.com/office/drawing/2014/main" id="{08454B3C-3E36-A908-A7FD-C05B9EB11BE1}"/>
              </a:ext>
            </a:extLst>
          </p:cNvPr>
          <p:cNvSpPr txBox="1"/>
          <p:nvPr/>
        </p:nvSpPr>
        <p:spPr>
          <a:xfrm>
            <a:off x="5584475" y="3889435"/>
            <a:ext cx="6296025" cy="830997"/>
          </a:xfrm>
          <a:prstGeom prst="rect">
            <a:avLst/>
          </a:prstGeom>
          <a:noFill/>
        </p:spPr>
        <p:txBody>
          <a:bodyPr wrap="square" rtlCol="0">
            <a:spAutoFit/>
          </a:bodyPr>
          <a:lstStyle/>
          <a:p>
            <a:r>
              <a:rPr lang="en-US" sz="1200" dirty="0">
                <a:solidFill>
                  <a:schemeClr val="tx1"/>
                </a:solidFill>
              </a:rPr>
              <a:t>Within SBP Request frame, SBP Initiator:</a:t>
            </a:r>
          </a:p>
          <a:p>
            <a:pPr marL="914400" lvl="1" indent="-171450">
              <a:buFont typeface="Arial" panose="020B0604020202020204" pitchFamily="34" charset="0"/>
              <a:buChar char="•"/>
            </a:pPr>
            <a:r>
              <a:rPr lang="en-US" sz="1200" dirty="0">
                <a:solidFill>
                  <a:schemeClr val="tx1"/>
                </a:solidFill>
              </a:rPr>
              <a:t>Includes only sensing transmitters</a:t>
            </a:r>
          </a:p>
          <a:p>
            <a:pPr marL="914400" lvl="1" indent="-171450">
              <a:buFont typeface="Arial" panose="020B0604020202020204" pitchFamily="34" charset="0"/>
              <a:buChar char="•"/>
            </a:pPr>
            <a:r>
              <a:rPr lang="en-US" sz="1200" dirty="0">
                <a:solidFill>
                  <a:schemeClr val="tx1"/>
                </a:solidFill>
              </a:rPr>
              <a:t>Set Sensing Measurement Report Requested = 1 (in Sensing Measurement Parameters)</a:t>
            </a:r>
          </a:p>
        </p:txBody>
      </p:sp>
    </p:spTree>
    <p:extLst>
      <p:ext uri="{BB962C8B-B14F-4D97-AF65-F5344CB8AC3E}">
        <p14:creationId xmlns:p14="http://schemas.microsoft.com/office/powerpoint/2010/main" val="35275294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6" ma:contentTypeDescription="Create a new document." ma:contentTypeScope="" ma:versionID="6666871dc7110a63c7a7b450020270ec">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3ed1c42fc11e7b26f2a5a195d50d612d"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45E5C4-9A5F-45E5-BAF6-7D3EE6234F5E}">
  <ds:schemaRefs>
    <ds:schemaRef ds:uri="http://purl.org/dc/terms/"/>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elements/1.1/"/>
    <ds:schemaRef ds:uri="e3424205-c870-41b8-8c6f-b833c5b04d9f"/>
    <ds:schemaRef ds:uri="http://schemas.openxmlformats.org/package/2006/metadata/core-properties"/>
    <ds:schemaRef ds:uri="9dae37dc-1963-4192-976e-711db4d08a86"/>
    <ds:schemaRef ds:uri="http://purl.org/dc/dcmitype/"/>
  </ds:schemaRefs>
</ds:datastoreItem>
</file>

<file path=customXml/itemProps2.xml><?xml version="1.0" encoding="utf-8"?>
<ds:datastoreItem xmlns:ds="http://schemas.openxmlformats.org/officeDocument/2006/customXml" ds:itemID="{FCA5B606-5569-4AA4-B760-AF8E3D6452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A74FC-C9A8-4BDD-A40B-C22E6BED88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xxxxrx Disregard Bits in TB-PPDU</Template>
  <TotalTime>0</TotalTime>
  <Words>1713</Words>
  <Application>Microsoft Office PowerPoint</Application>
  <PresentationFormat>Widescreen</PresentationFormat>
  <Paragraphs>249</Paragraphs>
  <Slides>17</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Malgun Gothic</vt:lpstr>
      <vt:lpstr>Arial</vt:lpstr>
      <vt:lpstr>Arial Unicode MS</vt:lpstr>
      <vt:lpstr>Calibri</vt:lpstr>
      <vt:lpstr>Times New Roman</vt:lpstr>
      <vt:lpstr>Office Theme</vt:lpstr>
      <vt:lpstr>Document</vt:lpstr>
      <vt:lpstr>Enhancements for the SBP Procedure</vt:lpstr>
      <vt:lpstr>Introduction</vt:lpstr>
      <vt:lpstr>CID 4296 </vt:lpstr>
      <vt:lpstr>Recap: SBP Procedure</vt:lpstr>
      <vt:lpstr>Current Behavior</vt:lpstr>
      <vt:lpstr>General Scenario</vt:lpstr>
      <vt:lpstr>Current Behavior for the General Scenario </vt:lpstr>
      <vt:lpstr>Special Scenario</vt:lpstr>
      <vt:lpstr>Current Solution Overview</vt:lpstr>
      <vt:lpstr>Limitations of the Current Behavior for Both Scenarios</vt:lpstr>
      <vt:lpstr>Enhanced Solutions Overview</vt:lpstr>
      <vt:lpstr>Changes to the Current Spec Draft</vt:lpstr>
      <vt:lpstr>Changes to the Current Spec Draft</vt:lpstr>
      <vt:lpstr>Changes to the Current Spec Draft</vt:lpstr>
      <vt:lpstr>Pros and Cons of the Enhancement Options</vt:lpstr>
      <vt:lpstr>Conclusions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Enhancements for SBP Procedure</dc:title>
  <dc:creator/>
  <cp:lastModifiedBy/>
  <cp:revision>1</cp:revision>
  <dcterms:created xsi:type="dcterms:W3CDTF">2023-10-31T19:42:01Z</dcterms:created>
  <dcterms:modified xsi:type="dcterms:W3CDTF">2024-03-10T01:51:56Z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y fmtid="{D5CDD505-2E9C-101B-9397-08002B2CF9AE}" pid="3" name="MediaServiceImageTags">
    <vt:lpwstr/>
  </property>
  <property fmtid="{D5CDD505-2E9C-101B-9397-08002B2CF9AE}" pid="4" name="MSIP_Label_4d2f777e-4347-4fc6-823a-b44ab313546a_ActionId">
    <vt:lpwstr>d7cc7acf-ffb8-468d-b66d-1d2e65a9564e</vt:lpwstr>
  </property>
  <property fmtid="{D5CDD505-2E9C-101B-9397-08002B2CF9AE}" pid="5" name="MSIP_Label_4d2f777e-4347-4fc6-823a-b44ab313546a_ContentBits">
    <vt:lpwstr>2</vt:lpwstr>
  </property>
  <property fmtid="{D5CDD505-2E9C-101B-9397-08002B2CF9AE}" pid="6" name="ClassificationContentMarkingFooterText">
    <vt:lpwstr>INTERDIGITAL NON-PUBLIC INFORMATION DO NOT REDISTRIBUTE OR COPY</vt:lpwstr>
  </property>
  <property fmtid="{D5CDD505-2E9C-101B-9397-08002B2CF9AE}" pid="7" name="MSIP_Label_4d2f777e-4347-4fc6-823a-b44ab313546a_Name">
    <vt:lpwstr>Non-Public</vt:lpwstr>
  </property>
  <property fmtid="{D5CDD505-2E9C-101B-9397-08002B2CF9AE}" pid="8" name="MSIP_Label_4d2f777e-4347-4fc6-823a-b44ab313546a_SiteId">
    <vt:lpwstr>e351b779-f6d5-4e50-8568-80e922d180ae</vt:lpwstr>
  </property>
  <property fmtid="{D5CDD505-2E9C-101B-9397-08002B2CF9AE}" pid="9" name="MSIP_Label_4d2f777e-4347-4fc6-823a-b44ab313546a_Method">
    <vt:lpwstr>Standard</vt:lpwstr>
  </property>
  <property fmtid="{D5CDD505-2E9C-101B-9397-08002B2CF9AE}" pid="10" name="ClassificationContentMarkingFooterLocations">
    <vt:lpwstr>Office Theme:3</vt:lpwstr>
  </property>
  <property fmtid="{D5CDD505-2E9C-101B-9397-08002B2CF9AE}" pid="11" name="MSIP_Label_4d2f777e-4347-4fc6-823a-b44ab313546a_Enabled">
    <vt:lpwstr>true</vt:lpwstr>
  </property>
  <property fmtid="{D5CDD505-2E9C-101B-9397-08002B2CF9AE}" pid="12" name="MSIP_Label_4d2f777e-4347-4fc6-823a-b44ab313546a_SetDate">
    <vt:lpwstr>2024-03-05T21:05:26Z</vt:lpwstr>
  </property>
</Properties>
</file>