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17"/>
  </p:notesMasterIdLst>
  <p:handoutMasterIdLst>
    <p:handoutMasterId r:id="rId18"/>
  </p:handoutMasterIdLst>
  <p:sldIdLst>
    <p:sldId id="570" r:id="rId7"/>
    <p:sldId id="618" r:id="rId8"/>
    <p:sldId id="620" r:id="rId9"/>
    <p:sldId id="626" r:id="rId10"/>
    <p:sldId id="628" r:id="rId11"/>
    <p:sldId id="622" r:id="rId12"/>
    <p:sldId id="621" r:id="rId13"/>
    <p:sldId id="623" r:id="rId14"/>
    <p:sldId id="624" r:id="rId15"/>
    <p:sldId id="584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3CCCC"/>
    <a:srgbClr val="FFFF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51" autoAdjust="0"/>
    <p:restoredTop sz="96391" autoAdjust="0"/>
  </p:normalViewPr>
  <p:slideViewPr>
    <p:cSldViewPr>
      <p:cViewPr varScale="1">
        <p:scale>
          <a:sx n="89" d="100"/>
          <a:sy n="89" d="100"/>
        </p:scale>
        <p:origin x="1512" y="7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9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802.11-24/0457r0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</a:t>
            </a:r>
            <a:r>
              <a:rPr lang="en-US" sz="2600" dirty="0" smtClean="0"/>
              <a:t>802.11 – initial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03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776395"/>
              </p:ext>
            </p:extLst>
          </p:nvPr>
        </p:nvGraphicFramePr>
        <p:xfrm>
          <a:off x="1068387" y="2819400"/>
          <a:ext cx="7083425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27" name="Document" r:id="rId4" imgW="8871276" imgH="4613705" progId="Word.Document.8">
                  <p:embed/>
                </p:oleObj>
              </mc:Choice>
              <mc:Fallback>
                <p:oleObj name="Document" r:id="rId4" imgW="8871276" imgH="4613705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7" y="2819400"/>
                        <a:ext cx="7083425" cy="3686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721200"/>
          </a:xfrm>
        </p:spPr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</a:t>
            </a:r>
            <a:r>
              <a:rPr lang="en-US" sz="1800" b="0" dirty="0"/>
              <a:t>Hierarchical Modulation for </a:t>
            </a:r>
            <a:r>
              <a:rPr lang="en-US" sz="1800" b="0" dirty="0" smtClean="0"/>
              <a:t>802.11 – IEEE 802.11-24/0409r1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2000" y="1989000"/>
            <a:ext cx="7200000" cy="3960000"/>
          </a:xfrm>
        </p:spPr>
        <p:txBody>
          <a:bodyPr/>
          <a:lstStyle/>
          <a:p>
            <a:r>
              <a:rPr lang="en-US" dirty="0" smtClean="0"/>
              <a:t> [</a:t>
            </a:r>
            <a:r>
              <a:rPr lang="en-US" dirty="0"/>
              <a:t>3] gives expressions for  BER for SISO, </a:t>
            </a:r>
            <a:r>
              <a:rPr lang="en-US" dirty="0" err="1"/>
              <a:t>uncoded</a:t>
            </a:r>
            <a:r>
              <a:rPr lang="en-US" dirty="0"/>
              <a:t> , Hierarchical Modulation </a:t>
            </a:r>
            <a:r>
              <a:rPr lang="en-US" dirty="0" smtClean="0"/>
              <a:t>systems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Next few slides </a:t>
            </a:r>
            <a:r>
              <a:rPr lang="en-US" dirty="0" smtClean="0"/>
              <a:t>provide </a:t>
            </a:r>
            <a:r>
              <a:rPr lang="en-US" dirty="0"/>
              <a:t>BER plots for 16QAM and 64 </a:t>
            </a:r>
            <a:r>
              <a:rPr lang="en-US" dirty="0" smtClean="0"/>
              <a:t>QAM based on formulation in [3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These are not results from simulation, but from the analytical expressions given in the reference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few parameters are  introduced  in the next slide to understand/interpret those results.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Results, New findings and Discussions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6913" y="1189392"/>
                <a:ext cx="5675087" cy="5580000"/>
              </a:xfrm>
            </p:spPr>
            <p:txBody>
              <a:bodyPr/>
              <a:lstStyle/>
              <a:p>
                <a:r>
                  <a:rPr lang="en-US" sz="1800" dirty="0" smtClean="0"/>
                  <a:t>When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1800" dirty="0" smtClean="0"/>
                  <a:t>,  we get uniform constellation</a:t>
                </a:r>
              </a:p>
              <a:p>
                <a:pPr lvl="1"/>
                <a:r>
                  <a:rPr lang="en-US" dirty="0" smtClean="0"/>
                  <a:t>802.11 constellations are uniform</a:t>
                </a:r>
                <a:endParaRPr lang="en-US" dirty="0"/>
              </a:p>
              <a:p>
                <a:r>
                  <a:rPr lang="en-US" sz="1800" dirty="0" smtClean="0"/>
                  <a:t>Define the parameter R as,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M is the modulation order</a:t>
                </a:r>
                <a:endParaRPr lang="en-US" dirty="0"/>
              </a:p>
              <a:p>
                <a:r>
                  <a:rPr lang="en-US" sz="1800" dirty="0" smtClean="0"/>
                  <a:t>For uniform </a:t>
                </a:r>
              </a:p>
              <a:p>
                <a:pPr lvl="1"/>
                <a:r>
                  <a:rPr lang="en-US" dirty="0" smtClean="0"/>
                  <a:t>16QAM constellation  R= 0.8</a:t>
                </a:r>
              </a:p>
              <a:p>
                <a:pPr lvl="1"/>
                <a:r>
                  <a:rPr lang="en-US" dirty="0" smtClean="0"/>
                  <a:t>64 QAM </a:t>
                </a:r>
                <a:r>
                  <a:rPr lang="en-US" dirty="0" smtClean="0"/>
                  <a:t>constellation </a:t>
                </a:r>
                <a:r>
                  <a:rPr lang="en-US" dirty="0" smtClean="0"/>
                  <a:t>R = </a:t>
                </a:r>
                <a:r>
                  <a:rPr lang="en-US" dirty="0" smtClean="0"/>
                  <a:t>0.76</a:t>
                </a:r>
              </a:p>
              <a:p>
                <a:r>
                  <a:rPr lang="en-US" sz="1800" dirty="0" smtClean="0"/>
                  <a:t>Increasing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 smtClean="0"/>
                  <a:t> can increase R</a:t>
                </a:r>
              </a:p>
              <a:p>
                <a:pPr lvl="1"/>
                <a:r>
                  <a:rPr lang="en-US" dirty="0" smtClean="0"/>
                  <a:t>Why?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sz="1800" dirty="0" smtClean="0"/>
                  <a:t>For e.g., for 16QAM, </a:t>
                </a:r>
              </a:p>
              <a:p>
                <a:pPr lvl="1"/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dirty="0" smtClean="0"/>
                  <a:t>, R = 0.86</a:t>
                </a:r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189392"/>
                <a:ext cx="5675087" cy="5580000"/>
              </a:xfrm>
              <a:blipFill rotWithShape="0">
                <a:blip r:embed="rId2"/>
                <a:stretch>
                  <a:fillRect l="-644"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03592"/>
            <a:ext cx="8206200" cy="685800"/>
          </a:xfrm>
        </p:spPr>
        <p:txBody>
          <a:bodyPr/>
          <a:lstStyle/>
          <a:p>
            <a:r>
              <a:rPr lang="en-US" dirty="0" smtClean="0"/>
              <a:t>definitions (illustrations with 16 QAM constellation)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989000"/>
            <a:ext cx="42005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Non-uniform </a:t>
            </a:r>
            <a:r>
              <a:rPr lang="en-US" dirty="0" smtClean="0"/>
              <a:t>16QAM </a:t>
            </a:r>
            <a:r>
              <a:rPr lang="en-US" dirty="0"/>
              <a:t>(higher 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000" y="2122554"/>
            <a:ext cx="5943600" cy="40195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348918" y="3178036"/>
            <a:ext cx="75777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5078825" y="3208228"/>
            <a:ext cx="10084" cy="87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811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10888" y="3208228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888" y="3208228"/>
                <a:ext cx="43383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959" b="-566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50271" y="1481469"/>
                <a:ext cx="3389434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 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271" y="1481469"/>
                <a:ext cx="3389434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3207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30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2000" y="549000"/>
            <a:ext cx="5648100" cy="553622"/>
          </a:xfrm>
        </p:spPr>
        <p:txBody>
          <a:bodyPr/>
          <a:lstStyle/>
          <a:p>
            <a:r>
              <a:rPr lang="en-US" dirty="0" smtClean="0"/>
              <a:t>Non-uniform 64QAM (higher 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313" y="1511343"/>
            <a:ext cx="5909687" cy="49074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811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 flipH="1">
            <a:off x="5112000" y="3218343"/>
            <a:ext cx="10084" cy="87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59261" y="2871280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261" y="2871280"/>
                <a:ext cx="43383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959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 bwMode="auto">
          <a:xfrm>
            <a:off x="3097291" y="2803886"/>
            <a:ext cx="75777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12000" y="1203566"/>
                <a:ext cx="3389434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 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000" y="1203566"/>
                <a:ext cx="3389434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3207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00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16382" y="5956800"/>
            <a:ext cx="6841818" cy="470147"/>
          </a:xfrm>
        </p:spPr>
        <p:txBody>
          <a:bodyPr/>
          <a:lstStyle/>
          <a:p>
            <a:r>
              <a:rPr lang="en-US" dirty="0" smtClean="0"/>
              <a:t>HP  &amp; LP streams have different levels of robustness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20954"/>
            <a:ext cx="7772400" cy="685800"/>
          </a:xfrm>
        </p:spPr>
        <p:txBody>
          <a:bodyPr/>
          <a:lstStyle/>
          <a:p>
            <a:r>
              <a:rPr lang="en-US" sz="2000" dirty="0" err="1" smtClean="0"/>
              <a:t>Uncoded</a:t>
            </a:r>
            <a:r>
              <a:rPr lang="en-US" sz="2000" dirty="0" smtClean="0"/>
              <a:t> BER vs SNR for uniform 16 QAM (channel AWGN 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352" y="1196667"/>
            <a:ext cx="6222061" cy="46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66200" cy="403200"/>
          </a:xfrm>
        </p:spPr>
        <p:txBody>
          <a:bodyPr/>
          <a:lstStyle/>
          <a:p>
            <a:r>
              <a:rPr lang="en-US" sz="2000" dirty="0" err="1"/>
              <a:t>Uncoded</a:t>
            </a:r>
            <a:r>
              <a:rPr lang="en-US" sz="2000" dirty="0"/>
              <a:t> BER vs SNR for uniform </a:t>
            </a:r>
            <a:r>
              <a:rPr lang="en-US" sz="2000" dirty="0" smtClean="0"/>
              <a:t>64 QAM </a:t>
            </a:r>
            <a:r>
              <a:rPr lang="en-US" sz="2000" dirty="0"/>
              <a:t>(channel AWGN 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1" y="1441178"/>
            <a:ext cx="6518550" cy="4576854"/>
          </a:xfrm>
          <a:prstGeom prst="rect">
            <a:avLst/>
          </a:prstGeom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1151091" y="6062445"/>
            <a:ext cx="6480909" cy="470147"/>
          </a:xfrm>
        </p:spPr>
        <p:txBody>
          <a:bodyPr/>
          <a:lstStyle/>
          <a:p>
            <a:r>
              <a:rPr lang="en-US" dirty="0" smtClean="0"/>
              <a:t>HP  &amp; LP streams have different levels of robustness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2188" y="471100"/>
            <a:ext cx="7772400" cy="685800"/>
          </a:xfrm>
        </p:spPr>
        <p:txBody>
          <a:bodyPr/>
          <a:lstStyle/>
          <a:p>
            <a:r>
              <a:rPr lang="en-US" dirty="0"/>
              <a:t>Results  from [3</a:t>
            </a:r>
            <a:r>
              <a:rPr lang="en-US" dirty="0" smtClean="0"/>
              <a:t>] – 256QAM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212" y="1139006"/>
            <a:ext cx="7137170" cy="5178126"/>
          </a:xfrm>
          <a:prstGeom prst="rect">
            <a:avLst/>
          </a:prstGeom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-1630" y="1295399"/>
            <a:ext cx="2593630" cy="1593601"/>
          </a:xfrm>
        </p:spPr>
        <p:txBody>
          <a:bodyPr/>
          <a:lstStyle/>
          <a:p>
            <a:r>
              <a:rPr lang="en-US" dirty="0" smtClean="0"/>
              <a:t>Definitions </a:t>
            </a:r>
          </a:p>
          <a:p>
            <a:pPr lvl="1"/>
            <a:r>
              <a:rPr lang="en-US" sz="1600" dirty="0"/>
              <a:t>LP </a:t>
            </a:r>
            <a:r>
              <a:rPr lang="en-US" sz="1600" dirty="0" smtClean="0"/>
              <a:t>bits </a:t>
            </a:r>
            <a:r>
              <a:rPr lang="en-US" sz="1600" dirty="0" smtClean="0"/>
              <a:t>are </a:t>
            </a:r>
            <a:r>
              <a:rPr lang="en-US" sz="1600" dirty="0" err="1" smtClean="0"/>
              <a:t>a.k.a</a:t>
            </a:r>
            <a:r>
              <a:rPr lang="en-US" sz="1600" dirty="0" smtClean="0"/>
              <a:t> </a:t>
            </a:r>
            <a:r>
              <a:rPr lang="en-US" sz="1600" dirty="0" smtClean="0"/>
              <a:t>Refinement bits    </a:t>
            </a:r>
          </a:p>
          <a:p>
            <a:pPr lvl="1"/>
            <a:r>
              <a:rPr lang="en-US" sz="1600" dirty="0" smtClean="0"/>
              <a:t> HP </a:t>
            </a:r>
            <a:r>
              <a:rPr lang="en-US" sz="1600" dirty="0" smtClean="0"/>
              <a:t>Bits are </a:t>
            </a:r>
            <a:r>
              <a:rPr lang="en-US" sz="1600" dirty="0" err="1" smtClean="0"/>
              <a:t>a.k.a</a:t>
            </a:r>
            <a:r>
              <a:rPr lang="en-US" sz="1600" dirty="0" smtClean="0"/>
              <a:t>  </a:t>
            </a:r>
            <a:r>
              <a:rPr lang="en-US" sz="1600" dirty="0"/>
              <a:t>Base Bits </a:t>
            </a:r>
            <a:endParaRPr lang="en-US" sz="1600" dirty="0" smtClean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0" y="3311052"/>
            <a:ext cx="2592000" cy="281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Discussion</a:t>
            </a:r>
          </a:p>
          <a:p>
            <a:pPr lvl="1"/>
            <a:r>
              <a:rPr lang="en-US" kern="0" dirty="0" smtClean="0"/>
              <a:t>As  R increases HP robustness increases considerably whereas LP robustness degrades slightly.</a:t>
            </a:r>
          </a:p>
          <a:p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8000640" y="4311748"/>
            <a:ext cx="1143360" cy="461665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Uniform Constellation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452000" y="4509000"/>
            <a:ext cx="548640" cy="0"/>
          </a:xfrm>
          <a:prstGeom prst="straightConnector1">
            <a:avLst/>
          </a:prstGeom>
          <a:ln w="38100"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Based on the current findings we propose</a:t>
            </a:r>
          </a:p>
          <a:p>
            <a:pPr lvl="1"/>
            <a:r>
              <a:rPr lang="en-US" dirty="0" smtClean="0"/>
              <a:t>HM with non-uniform constellations (increase R) </a:t>
            </a:r>
          </a:p>
          <a:p>
            <a:pPr lvl="1"/>
            <a:r>
              <a:rPr lang="en-US" dirty="0" smtClean="0"/>
              <a:t>Independently select the coding for HP and LP streams. </a:t>
            </a:r>
          </a:p>
          <a:p>
            <a:pPr lvl="1"/>
            <a:endParaRPr lang="en-US" dirty="0"/>
          </a:p>
          <a:p>
            <a:r>
              <a:rPr lang="en-US" dirty="0" smtClean="0"/>
              <a:t>The study is ongoing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Observations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267926</TotalTime>
  <Words>371</Words>
  <Application>Microsoft Office PowerPoint</Application>
  <PresentationFormat>On-screen Show (4:3)</PresentationFormat>
  <Paragraphs>93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 – initial results</vt:lpstr>
      <vt:lpstr>Analytical Results, New findings and Discussions</vt:lpstr>
      <vt:lpstr>definitions (illustrations with 16 QAM constellation)</vt:lpstr>
      <vt:lpstr>Non-uniform 16QAM (higher R)</vt:lpstr>
      <vt:lpstr>Non-uniform 64QAM (higher R)</vt:lpstr>
      <vt:lpstr>Uncoded BER vs SNR for uniform 16 QAM (channel AWGN )</vt:lpstr>
      <vt:lpstr>Uncoded BER vs SNR for uniform 64 QAM (channel AWGN )</vt:lpstr>
      <vt:lpstr>Results  from [3] – 256QAM</vt:lpstr>
      <vt:lpstr>Current Observations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5173</cp:revision>
  <cp:lastPrinted>2020-06-10T06:40:30Z</cp:lastPrinted>
  <dcterms:created xsi:type="dcterms:W3CDTF">2007-05-21T21:00:37Z</dcterms:created>
  <dcterms:modified xsi:type="dcterms:W3CDTF">2024-03-08T20:29:59Z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