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  <p:sldId id="267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7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3"/>
    <p:restoredTop sz="94694"/>
  </p:normalViewPr>
  <p:slideViewPr>
    <p:cSldViewPr snapToGrid="0">
      <p:cViewPr varScale="1">
        <p:scale>
          <a:sx n="76" d="100"/>
          <a:sy n="76" d="100"/>
        </p:scale>
        <p:origin x="33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9" name="Shape 1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4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2" y="10675453"/>
            <a:ext cx="20200057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3"/>
          </a:xfrm>
          <a:prstGeom prst="rect">
            <a:avLst/>
          </a:prstGeom>
        </p:spPr>
        <p:txBody>
          <a:bodyPr numCol="1" spcCol="38100"/>
          <a:lstStyle>
            <a:lvl1pPr marL="131850" indent="37172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ine 6"/>
          <p:cNvSpPr/>
          <p:nvPr/>
        </p:nvSpPr>
        <p:spPr>
          <a:xfrm>
            <a:off x="1828799" y="1219196"/>
            <a:ext cx="20726403" cy="31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0" name="Line 8"/>
          <p:cNvSpPr/>
          <p:nvPr/>
        </p:nvSpPr>
        <p:spPr>
          <a:xfrm>
            <a:off x="1828799" y="12953999"/>
            <a:ext cx="20929603" cy="3179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1828800" y="1371602"/>
            <a:ext cx="20722171" cy="2130427"/>
          </a:xfrm>
          <a:prstGeom prst="rect">
            <a:avLst/>
          </a:prstGeom>
        </p:spPr>
        <p:txBody>
          <a:bodyPr lIns="92159" tIns="92159" rIns="92159" bIns="92159" anchor="ctr"/>
          <a:lstStyle>
            <a:lvl1pPr algn="ctr" defTabSz="898525">
              <a:lnSpc>
                <a:spcPct val="100000"/>
              </a:lnSpc>
              <a:defRPr sz="6400" spc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idx="1"/>
          </p:nvPr>
        </p:nvSpPr>
        <p:spPr>
          <a:xfrm>
            <a:off x="1828800" y="3962401"/>
            <a:ext cx="20722171" cy="8226430"/>
          </a:xfrm>
          <a:prstGeom prst="rect">
            <a:avLst/>
          </a:prstGeom>
        </p:spPr>
        <p:txBody>
          <a:bodyPr lIns="92159" tIns="92159" rIns="92159" bIns="92159" numCol="1" spcCol="38100"/>
          <a:lstStyle>
            <a:lvl1pPr marL="685800" indent="-68580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85800" indent="-22860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85800" indent="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685800" indent="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685800" indent="0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Rectangle 7"/>
          <p:cNvSpPr txBox="1"/>
          <p:nvPr/>
        </p:nvSpPr>
        <p:spPr>
          <a:xfrm>
            <a:off x="1801020" y="12950828"/>
            <a:ext cx="1435498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Submission</a:t>
            </a:r>
          </a:p>
        </p:txBody>
      </p:sp>
      <p:sp>
        <p:nvSpPr>
          <p:cNvPr id="174" name="Rectangle 7"/>
          <p:cNvSpPr txBox="1"/>
          <p:nvPr/>
        </p:nvSpPr>
        <p:spPr>
          <a:xfrm>
            <a:off x="19503119" y="12950828"/>
            <a:ext cx="3254475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Neel Krishnan et al, Apple</a:t>
            </a:r>
          </a:p>
        </p:txBody>
      </p:sp>
      <p:sp>
        <p:nvSpPr>
          <p:cNvPr id="175" name="Rectangle 7"/>
          <p:cNvSpPr txBox="1"/>
          <p:nvPr/>
        </p:nvSpPr>
        <p:spPr>
          <a:xfrm>
            <a:off x="1864378" y="731831"/>
            <a:ext cx="19781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March 2024</a:t>
            </a:r>
            <a:endParaRPr dirty="0"/>
          </a:p>
        </p:txBody>
      </p:sp>
      <p:sp>
        <p:nvSpPr>
          <p:cNvPr id="176" name="TextBox 7"/>
          <p:cNvSpPr txBox="1"/>
          <p:nvPr/>
        </p:nvSpPr>
        <p:spPr>
          <a:xfrm>
            <a:off x="16154398" y="600400"/>
            <a:ext cx="6400802" cy="55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doc.: IEEE 802.11-2</a:t>
            </a:r>
            <a:r>
              <a:rPr lang="en-US" dirty="0"/>
              <a:t>4</a:t>
            </a:r>
            <a:r>
              <a:rPr dirty="0"/>
              <a:t>/</a:t>
            </a:r>
            <a:r>
              <a:rPr lang="en-US" dirty="0"/>
              <a:t>450</a:t>
            </a:r>
            <a:r>
              <a:rPr dirty="0"/>
              <a:t>r</a:t>
            </a:r>
            <a:r>
              <a:rPr lang="en-US" dirty="0"/>
              <a:t>3</a:t>
            </a:r>
            <a:endParaRPr dirty="0"/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32735" y="12950828"/>
            <a:ext cx="317501" cy="329953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Line 6"/>
          <p:cNvSpPr/>
          <p:nvPr/>
        </p:nvSpPr>
        <p:spPr>
          <a:xfrm>
            <a:off x="1828799" y="1219196"/>
            <a:ext cx="20726403" cy="3180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5" name="Line 8"/>
          <p:cNvSpPr/>
          <p:nvPr/>
        </p:nvSpPr>
        <p:spPr>
          <a:xfrm>
            <a:off x="1828799" y="12953999"/>
            <a:ext cx="20929603" cy="3179"/>
          </a:xfrm>
          <a:prstGeom prst="line">
            <a:avLst/>
          </a:prstGeom>
          <a:ln w="12600">
            <a:solidFill>
              <a:srgbClr val="00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6" name="Title Text"/>
          <p:cNvSpPr txBox="1">
            <a:spLocks noGrp="1"/>
          </p:cNvSpPr>
          <p:nvPr>
            <p:ph type="title"/>
          </p:nvPr>
        </p:nvSpPr>
        <p:spPr>
          <a:xfrm>
            <a:off x="1828800" y="4260851"/>
            <a:ext cx="20726400" cy="2940054"/>
          </a:xfrm>
          <a:prstGeom prst="rect">
            <a:avLst/>
          </a:prstGeom>
        </p:spPr>
        <p:txBody>
          <a:bodyPr lIns="92159" tIns="92159" rIns="92159" bIns="92159" anchor="ctr"/>
          <a:lstStyle>
            <a:lvl1pPr algn="ctr" defTabSz="898525">
              <a:lnSpc>
                <a:spcPct val="100000"/>
              </a:lnSpc>
              <a:defRPr sz="6400" spc="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 lIns="92159" tIns="92159" rIns="92159" bIns="92159" numCol="1" spcCol="38100"/>
          <a:lstStyle>
            <a:lvl1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0" algn="ctr" defTabSz="898525">
              <a:lnSpc>
                <a:spcPct val="100000"/>
              </a:lnSpc>
              <a:spcBef>
                <a:spcPts val="1200"/>
              </a:spcBef>
              <a:buSzTx/>
              <a:buNone/>
              <a:defRPr b="1"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Rectangle 7"/>
          <p:cNvSpPr txBox="1"/>
          <p:nvPr/>
        </p:nvSpPr>
        <p:spPr>
          <a:xfrm>
            <a:off x="19503119" y="12950828"/>
            <a:ext cx="3254475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Neel Krishnan et al, Apple</a:t>
            </a:r>
          </a:p>
        </p:txBody>
      </p:sp>
      <p:sp>
        <p:nvSpPr>
          <p:cNvPr id="189" name="Rectangle 7"/>
          <p:cNvSpPr txBox="1"/>
          <p:nvPr/>
        </p:nvSpPr>
        <p:spPr>
          <a:xfrm>
            <a:off x="1801020" y="12950828"/>
            <a:ext cx="1435498" cy="329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Submission</a:t>
            </a:r>
          </a:p>
        </p:txBody>
      </p:sp>
      <p:sp>
        <p:nvSpPr>
          <p:cNvPr id="190" name="Rectangle 7"/>
          <p:cNvSpPr txBox="1"/>
          <p:nvPr/>
        </p:nvSpPr>
        <p:spPr>
          <a:xfrm>
            <a:off x="1864378" y="731831"/>
            <a:ext cx="197810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3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March 2024</a:t>
            </a:r>
            <a:endParaRPr dirty="0"/>
          </a:p>
        </p:txBody>
      </p:sp>
      <p:sp>
        <p:nvSpPr>
          <p:cNvPr id="191" name="TextBox 7"/>
          <p:cNvSpPr txBox="1"/>
          <p:nvPr/>
        </p:nvSpPr>
        <p:spPr>
          <a:xfrm>
            <a:off x="16154398" y="600400"/>
            <a:ext cx="6400802" cy="55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3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doc.: IEEE 802.11-</a:t>
            </a:r>
            <a:r>
              <a:rPr lang="en-US" dirty="0"/>
              <a:t>24</a:t>
            </a:r>
            <a:r>
              <a:rPr dirty="0"/>
              <a:t>/</a:t>
            </a:r>
            <a:r>
              <a:rPr lang="en-US" dirty="0"/>
              <a:t>450</a:t>
            </a:r>
            <a:r>
              <a:rPr dirty="0"/>
              <a:t>r</a:t>
            </a:r>
            <a:r>
              <a:rPr lang="en-US" dirty="0"/>
              <a:t>3</a:t>
            </a:r>
            <a:endParaRPr dirty="0"/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134849" y="12950828"/>
            <a:ext cx="317501" cy="329953"/>
          </a:xfrm>
          <a:prstGeom prst="rect">
            <a:avLst/>
          </a:prstGeom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7690" y="1106137"/>
            <a:ext cx="21968621" cy="6369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1609909"/>
            <a:ext cx="21971000" cy="1116955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xfrm>
            <a:off x="1206500" y="4248503"/>
            <a:ext cx="21971000" cy="8256015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2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eel_krishnan@apple.com" TargetMode="Externa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1"/>
          <p:cNvSpPr txBox="1">
            <a:spLocks noGrp="1"/>
          </p:cNvSpPr>
          <p:nvPr>
            <p:ph type="title"/>
          </p:nvPr>
        </p:nvSpPr>
        <p:spPr>
          <a:xfrm>
            <a:off x="1828797" y="1284505"/>
            <a:ext cx="20726402" cy="2432320"/>
          </a:xfrm>
          <a:prstGeom prst="rect">
            <a:avLst/>
          </a:prstGeom>
        </p:spPr>
        <p:txBody>
          <a:bodyPr/>
          <a:lstStyle>
            <a:lvl1pPr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7000"/>
            </a:lvl1pPr>
          </a:lstStyle>
          <a:p>
            <a:r>
              <a:rPr dirty="0"/>
              <a:t>A Proposal For </a:t>
            </a:r>
            <a:r>
              <a:rPr lang="en-US" dirty="0"/>
              <a:t>UHR Mobile-AP</a:t>
            </a:r>
            <a:r>
              <a:rPr dirty="0"/>
              <a:t> Power Save</a:t>
            </a:r>
          </a:p>
        </p:txBody>
      </p:sp>
      <p:sp>
        <p:nvSpPr>
          <p:cNvPr id="202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1</a:t>
            </a:fld>
            <a:endParaRPr dirty="0"/>
          </a:p>
        </p:txBody>
      </p:sp>
      <p:graphicFrame>
        <p:nvGraphicFramePr>
          <p:cNvPr id="203" name="Table 1"/>
          <p:cNvGraphicFramePr/>
          <p:nvPr>
            <p:extLst>
              <p:ext uri="{D42A27DB-BD31-4B8C-83A1-F6EECF244321}">
                <p14:modId xmlns:p14="http://schemas.microsoft.com/office/powerpoint/2010/main" val="4232342550"/>
              </p:ext>
            </p:extLst>
          </p:nvPr>
        </p:nvGraphicFramePr>
        <p:xfrm>
          <a:off x="1828797" y="7027334"/>
          <a:ext cx="20726402" cy="4580135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5797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6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2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7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32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70012">
                <a:tc>
                  <a:txBody>
                    <a:bodyPr/>
                    <a:lstStyle/>
                    <a:p>
                      <a:pPr algn="l" defTabSz="914400"/>
                      <a:r>
                        <a:rPr sz="3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Name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Affiliations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Address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Phone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36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Email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555">
                <a:tc>
                  <a:txBody>
                    <a:bodyPr/>
                    <a:lstStyle/>
                    <a:p>
                      <a:pPr algn="l" defTabSz="914400"/>
                      <a:r>
                        <a:rPr sz="3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Neel Krishnan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 defTabSz="914400"/>
                      <a:r>
                        <a: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Apple Inc.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sz="3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10500 N De Anza Blvd, Cupertino, CA, 95014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3600" u="sng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rPr>
                          <a:hlinkClick r:id="rId2"/>
                        </a:rPr>
                        <a:t>neel_krishnan@apple.com</a:t>
                      </a:r>
                    </a:p>
                  </a:txBody>
                  <a:tcPr marL="60960" marR="60960" marT="60960" marB="60960" anchor="ctr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642">
                <a:tc>
                  <a:txBody>
                    <a:bodyPr/>
                    <a:lstStyle/>
                    <a:p>
                      <a:pPr algn="l" defTabSz="914400"/>
                      <a:r>
                        <a:rPr sz="3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Jarkko Kneckt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642">
                <a:tc>
                  <a:txBody>
                    <a:bodyPr/>
                    <a:lstStyle/>
                    <a:p>
                      <a:pPr algn="l" defTabSz="914400"/>
                      <a:r>
                        <a:rPr sz="3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Yong Liu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642">
                <a:tc>
                  <a:txBody>
                    <a:bodyPr/>
                    <a:lstStyle/>
                    <a:p>
                      <a:pPr algn="l" defTabSz="914400"/>
                      <a:r>
                        <a:rPr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Sid Thakur</a:t>
                      </a: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642">
                <a:tc>
                  <a:txBody>
                    <a:bodyPr/>
                    <a:lstStyle/>
                    <a:p>
                      <a:pPr algn="l" defTabSz="914400"/>
                      <a:r>
                        <a:rPr lang="en-US" sz="36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Anuj Batra</a:t>
                      </a:r>
                      <a:endParaRPr sz="3600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60960" marR="60960" marT="60960" marB="60960" horzOverflow="overflow">
                    <a:lnL w="508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4" name="Authors:"/>
          <p:cNvSpPr txBox="1"/>
          <p:nvPr/>
        </p:nvSpPr>
        <p:spPr>
          <a:xfrm>
            <a:off x="1828797" y="5264472"/>
            <a:ext cx="1973575" cy="758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defRPr sz="4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Authors:</a:t>
            </a:r>
          </a:p>
        </p:txBody>
      </p:sp>
      <p:sp>
        <p:nvSpPr>
          <p:cNvPr id="205" name="Date: 10-11-2023"/>
          <p:cNvSpPr txBox="1"/>
          <p:nvPr/>
        </p:nvSpPr>
        <p:spPr>
          <a:xfrm>
            <a:off x="10215459" y="3331917"/>
            <a:ext cx="3998202" cy="830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/>
          <a:p>
            <a:pPr defTabSz="898525">
              <a:lnSpc>
                <a:spcPct val="100000"/>
              </a:lnSpc>
              <a:spcBef>
                <a:spcPts val="0"/>
              </a:spcBef>
              <a:defRPr sz="4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Date: 202</a:t>
            </a:r>
            <a:r>
              <a:rPr lang="en-US" dirty="0"/>
              <a:t>4</a:t>
            </a:r>
            <a:r>
              <a:rPr dirty="0"/>
              <a:t>-</a:t>
            </a:r>
            <a:r>
              <a:rPr lang="en-US" dirty="0"/>
              <a:t>03</a:t>
            </a:r>
            <a:r>
              <a:rPr dirty="0"/>
              <a:t>-</a:t>
            </a:r>
            <a:r>
              <a:rPr lang="en-US" dirty="0"/>
              <a:t>12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1830916" y="3112531"/>
            <a:ext cx="20722168" cy="96291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3600" b="0"/>
            </a:pPr>
            <a:r>
              <a:rPr dirty="0"/>
              <a:t>Proposed operation of UHR </a:t>
            </a:r>
            <a:r>
              <a:rPr lang="en-US" dirty="0"/>
              <a:t>Mobile-AP</a:t>
            </a:r>
            <a:r>
              <a:rPr dirty="0"/>
              <a:t> in low-power listen mode, when not actively transmitting/receiving frames, to </a:t>
            </a:r>
            <a:r>
              <a:rPr lang="en-US" dirty="0"/>
              <a:t>reduce</a:t>
            </a:r>
            <a:r>
              <a:rPr dirty="0"/>
              <a:t> Wi-Fi power consumption</a:t>
            </a:r>
          </a:p>
          <a:p>
            <a:pPr marL="571500" indent="-57150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 sz="3600" b="0"/>
            </a:pPr>
            <a:r>
              <a:rPr dirty="0"/>
              <a:t>Proposed the following operating principles in the context of UHR </a:t>
            </a:r>
            <a:r>
              <a:rPr lang="en-US" dirty="0"/>
              <a:t>Mobile-AP</a:t>
            </a:r>
            <a:r>
              <a:rPr dirty="0"/>
              <a:t> </a:t>
            </a:r>
            <a:r>
              <a:rPr lang="en-US" dirty="0"/>
              <a:t>and UHR STA</a:t>
            </a:r>
            <a:r>
              <a:rPr dirty="0"/>
              <a:t>:</a:t>
            </a:r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lang="en-US" dirty="0"/>
              <a:t>UHR Mobile-AP </a:t>
            </a:r>
            <a:r>
              <a:rPr lang="en-US" i="1" dirty="0"/>
              <a:t>shall </a:t>
            </a:r>
            <a:r>
              <a:rPr lang="en-US" dirty="0"/>
              <a:t>indicate</a:t>
            </a:r>
            <a:r>
              <a:rPr lang="en-US" i="1" dirty="0"/>
              <a:t> </a:t>
            </a:r>
            <a:r>
              <a:rPr lang="en-US" dirty="0"/>
              <a:t>the requirement of ICF and the padding duration for the ICF in beacons and probe responses </a:t>
            </a:r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lang="en-US" dirty="0"/>
              <a:t>An associated </a:t>
            </a:r>
            <a:r>
              <a:rPr dirty="0"/>
              <a:t>UHR STA </a:t>
            </a:r>
            <a:r>
              <a:rPr lang="en-US" i="1" dirty="0"/>
              <a:t>shall </a:t>
            </a:r>
            <a:r>
              <a:rPr lang="en-US" dirty="0"/>
              <a:t>initiate</a:t>
            </a:r>
            <a:r>
              <a:rPr i="1" dirty="0"/>
              <a:t> </a:t>
            </a:r>
            <a:r>
              <a:rPr dirty="0"/>
              <a:t>each </a:t>
            </a:r>
            <a:r>
              <a:rPr lang="en-US" dirty="0"/>
              <a:t>uplink </a:t>
            </a:r>
            <a:r>
              <a:rPr dirty="0"/>
              <a:t>TXOP to a UHR </a:t>
            </a:r>
            <a:r>
              <a:rPr lang="en-US" dirty="0"/>
              <a:t>Mobile-AP</a:t>
            </a:r>
            <a:r>
              <a:rPr dirty="0"/>
              <a:t> with an ICF with sufficient padding duration, if indicated by the UHR </a:t>
            </a:r>
            <a:r>
              <a:rPr lang="en-US" dirty="0"/>
              <a:t>Mobile-AP</a:t>
            </a:r>
            <a:endParaRPr dirty="0"/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dirty="0"/>
              <a:t>UHR STA </a:t>
            </a:r>
            <a:r>
              <a:rPr i="1" dirty="0"/>
              <a:t>shall </a:t>
            </a:r>
            <a:r>
              <a:rPr dirty="0"/>
              <a:t>transmit</a:t>
            </a:r>
            <a:r>
              <a:rPr i="1" dirty="0"/>
              <a:t> </a:t>
            </a:r>
            <a:r>
              <a:rPr dirty="0"/>
              <a:t>the ICF</a:t>
            </a:r>
            <a:r>
              <a:rPr lang="en-US" dirty="0"/>
              <a:t> to UHR Mobile-AP</a:t>
            </a:r>
            <a:r>
              <a:rPr dirty="0"/>
              <a:t> in non-HT duplicate format</a:t>
            </a:r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dirty="0"/>
              <a:t>UHR </a:t>
            </a:r>
            <a:r>
              <a:rPr lang="en-US" dirty="0"/>
              <a:t>Mobile-AP</a:t>
            </a:r>
            <a:r>
              <a:rPr dirty="0"/>
              <a:t> </a:t>
            </a:r>
            <a:r>
              <a:rPr i="1" dirty="0"/>
              <a:t>may </a:t>
            </a:r>
            <a:r>
              <a:rPr lang="en-US" dirty="0"/>
              <a:t>specify</a:t>
            </a:r>
            <a:r>
              <a:rPr i="1" dirty="0"/>
              <a:t> </a:t>
            </a:r>
            <a:r>
              <a:rPr dirty="0"/>
              <a:t>the maximum </a:t>
            </a:r>
            <a:r>
              <a:rPr lang="en-US" dirty="0"/>
              <a:t>data rate </a:t>
            </a:r>
            <a:r>
              <a:rPr dirty="0"/>
              <a:t>at which the ICF can be transmitted by a UHR STA</a:t>
            </a:r>
            <a:r>
              <a:rPr lang="en-US" dirty="0"/>
              <a:t>; the UHR STA </a:t>
            </a:r>
            <a:r>
              <a:rPr lang="en-US" i="1" dirty="0"/>
              <a:t>shall</a:t>
            </a:r>
            <a:r>
              <a:rPr lang="en-US" dirty="0"/>
              <a:t> abide by these requirements, if indicated by UHR Mobile-AP</a:t>
            </a:r>
            <a:endParaRPr dirty="0"/>
          </a:p>
          <a:p>
            <a:pPr marL="2087116" lvl="3" indent="-742950" algn="just" defTabSz="880554">
              <a:lnSpc>
                <a:spcPct val="110000"/>
              </a:lnSpc>
              <a:spcBef>
                <a:spcPts val="11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 sz="3600" b="0"/>
            </a:pPr>
            <a:r>
              <a:rPr lang="en-US" dirty="0"/>
              <a:t>An unassociated UHR STA </a:t>
            </a:r>
            <a:r>
              <a:rPr lang="en-US" i="1" dirty="0"/>
              <a:t>should </a:t>
            </a:r>
            <a:r>
              <a:rPr lang="en-US" dirty="0"/>
              <a:t>transmit</a:t>
            </a:r>
            <a:r>
              <a:rPr lang="en-US" i="1" dirty="0"/>
              <a:t> </a:t>
            </a:r>
            <a:r>
              <a:rPr lang="en-US" dirty="0"/>
              <a:t>an ICF to the UHR Mobile-AP before transmitting unicast management frames (unicast probe response, association request, etc.)</a:t>
            </a:r>
          </a:p>
        </p:txBody>
      </p:sp>
      <p:sp>
        <p:nvSpPr>
          <p:cNvPr id="249" name="Rectangle 1"/>
          <p:cNvSpPr txBox="1"/>
          <p:nvPr/>
        </p:nvSpPr>
        <p:spPr>
          <a:xfrm>
            <a:off x="1920958" y="1343608"/>
            <a:ext cx="20537852" cy="1089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Summary</a:t>
            </a:r>
          </a:p>
        </p:txBody>
      </p:sp>
      <p:sp>
        <p:nvSpPr>
          <p:cNvPr id="25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83852" y="12950828"/>
            <a:ext cx="1016304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10</a:t>
            </a:fld>
            <a:endParaRPr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1828802" y="3962400"/>
            <a:ext cx="20722168" cy="8226429"/>
          </a:xfrm>
          <a:prstGeom prst="rect">
            <a:avLst/>
          </a:prstGeom>
        </p:spPr>
        <p:txBody>
          <a:bodyPr/>
          <a:lstStyle/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lang="en-US" dirty="0"/>
              <a:t> IEEE 802.11-23/480r3, </a:t>
            </a:r>
            <a:r>
              <a:rPr lang="en-US" i="1" dirty="0"/>
              <a:t>UHR Proposed PAR</a:t>
            </a:r>
            <a:r>
              <a:rPr i="1" dirty="0"/>
              <a:t> </a:t>
            </a:r>
            <a:endParaRPr lang="en-US" i="1" dirty="0"/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lang="en-US" dirty="0">
                <a:uFill>
                  <a:solidFill>
                    <a:srgbClr val="0000FF"/>
                  </a:solidFill>
                </a:uFill>
              </a:rPr>
              <a:t> </a:t>
            </a:r>
            <a:r>
              <a:rPr dirty="0">
                <a:uFill>
                  <a:solidFill>
                    <a:srgbClr val="0000FF"/>
                  </a:solidFill>
                </a:uFill>
              </a:rPr>
              <a:t>IEEE 802.11-23/0010r0</a:t>
            </a:r>
            <a:r>
              <a:rPr dirty="0"/>
              <a:t>, </a:t>
            </a:r>
            <a:r>
              <a:rPr i="1" dirty="0"/>
              <a:t>Considerations for enabling AP power save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802.11-23/0015r0, </a:t>
            </a:r>
            <a:r>
              <a:rPr i="1" dirty="0"/>
              <a:t>AP MLD power management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802.11-23/225r0, </a:t>
            </a:r>
            <a:r>
              <a:rPr i="1" dirty="0"/>
              <a:t>Considering Unscheduled AP Power Save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802.11-23/244r1, </a:t>
            </a:r>
            <a:r>
              <a:rPr i="1" dirty="0"/>
              <a:t>AP Power Save PAR addition proposal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802.11-22/1414r1, </a:t>
            </a:r>
            <a:r>
              <a:rPr i="1" dirty="0"/>
              <a:t>Low Power Listening Mode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802.11-22/1841r0, </a:t>
            </a:r>
            <a:r>
              <a:rPr i="1" dirty="0"/>
              <a:t>Follow up on the low power listening</a:t>
            </a:r>
          </a:p>
          <a:p>
            <a:pPr marL="457200" indent="-457200" algn="just">
              <a:lnSpc>
                <a:spcPct val="130000"/>
              </a:lnSpc>
              <a:buSzPct val="100000"/>
              <a:buAutoNum type="arabicPeriod"/>
              <a:defRPr sz="4000" b="0"/>
            </a:pPr>
            <a:r>
              <a:rPr dirty="0"/>
              <a:t> IEEE 802.11-14/0980r16, </a:t>
            </a:r>
            <a:r>
              <a:rPr i="1" dirty="0"/>
              <a:t>TGax Simulation Scenarios</a:t>
            </a:r>
          </a:p>
        </p:txBody>
      </p:sp>
      <p:sp>
        <p:nvSpPr>
          <p:cNvPr id="257" name="Rectangle 1"/>
          <p:cNvSpPr txBox="1"/>
          <p:nvPr/>
        </p:nvSpPr>
        <p:spPr>
          <a:xfrm>
            <a:off x="1920958" y="1343608"/>
            <a:ext cx="20537852" cy="1089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References</a:t>
            </a:r>
          </a:p>
        </p:txBody>
      </p:sp>
      <p:sp>
        <p:nvSpPr>
          <p:cNvPr id="258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683852" y="12950828"/>
            <a:ext cx="1016304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11</a:t>
            </a:fld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ectangle 1"/>
          <p:cNvSpPr txBox="1">
            <a:spLocks noGrp="1"/>
          </p:cNvSpPr>
          <p:nvPr>
            <p:ph type="title"/>
          </p:nvPr>
        </p:nvSpPr>
        <p:spPr>
          <a:xfrm>
            <a:off x="1828802" y="1371602"/>
            <a:ext cx="20722168" cy="2130428"/>
          </a:xfrm>
          <a:prstGeom prst="rect">
            <a:avLst/>
          </a:prstGeom>
        </p:spPr>
        <p:txBody>
          <a:bodyPr/>
          <a:lstStyle>
            <a:lvl1pPr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</a:lvl1pPr>
          </a:lstStyle>
          <a:p>
            <a:r>
              <a:t>Abstract</a:t>
            </a:r>
          </a:p>
        </p:txBody>
      </p:sp>
      <p:sp>
        <p:nvSpPr>
          <p:cNvPr id="208" name="Rectangle 2"/>
          <p:cNvSpPr txBox="1">
            <a:spLocks noGrp="1"/>
          </p:cNvSpPr>
          <p:nvPr>
            <p:ph type="body" idx="1"/>
          </p:nvPr>
        </p:nvSpPr>
        <p:spPr>
          <a:xfrm>
            <a:off x="1828802" y="3502030"/>
            <a:ext cx="20722168" cy="8686801"/>
          </a:xfrm>
          <a:prstGeom prst="rect">
            <a:avLst/>
          </a:prstGeom>
        </p:spPr>
        <p:txBody>
          <a:bodyPr/>
          <a:lstStyle>
            <a:lvl1pPr algn="just">
              <a:lnSpc>
                <a:spcPct val="130000"/>
              </a:lnSpc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</a:lvl1pPr>
          </a:lstStyle>
          <a:p>
            <a:r>
              <a:rPr dirty="0"/>
              <a:t>	This presentation discusses a proposal to reduce Wi-Fi power consumption in a software-enabled access point (</a:t>
            </a:r>
            <a:r>
              <a:rPr lang="en-US" dirty="0"/>
              <a:t>Mobile-AP</a:t>
            </a:r>
            <a:r>
              <a:rPr dirty="0"/>
              <a:t>)</a:t>
            </a:r>
          </a:p>
        </p:txBody>
      </p:sp>
      <p:sp>
        <p:nvSpPr>
          <p:cNvPr id="209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2</a:t>
            </a:fld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1"/>
          <p:cNvSpPr txBox="1">
            <a:spLocks noGrp="1"/>
          </p:cNvSpPr>
          <p:nvPr>
            <p:ph type="title"/>
          </p:nvPr>
        </p:nvSpPr>
        <p:spPr>
          <a:xfrm>
            <a:off x="1830916" y="1723145"/>
            <a:ext cx="20722168" cy="1035145"/>
          </a:xfrm>
          <a:prstGeom prst="rect">
            <a:avLst/>
          </a:prstGeom>
        </p:spPr>
        <p:txBody>
          <a:bodyPr/>
          <a:lstStyle>
            <a:lvl1pPr defTabSz="853597">
              <a:tabLst>
                <a:tab pos="1727200" algn="l"/>
                <a:tab pos="3467100" algn="l"/>
                <a:tab pos="5207000" algn="l"/>
                <a:tab pos="6946900" algn="l"/>
                <a:tab pos="8674100" algn="l"/>
                <a:tab pos="10414000" algn="l"/>
                <a:tab pos="12153900" algn="l"/>
                <a:tab pos="13893800" algn="l"/>
                <a:tab pos="15633700" algn="l"/>
                <a:tab pos="17360900" algn="l"/>
                <a:tab pos="19100800" algn="l"/>
              </a:tabLst>
              <a:defRPr sz="5400"/>
            </a:lvl1pPr>
          </a:lstStyle>
          <a:p>
            <a:r>
              <a:rPr dirty="0"/>
              <a:t>Problem Statement</a:t>
            </a:r>
          </a:p>
        </p:txBody>
      </p:sp>
      <p:sp>
        <p:nvSpPr>
          <p:cNvPr id="212" name="Rectangle 2"/>
          <p:cNvSpPr txBox="1">
            <a:spLocks noGrp="1"/>
          </p:cNvSpPr>
          <p:nvPr>
            <p:ph type="body" idx="1"/>
          </p:nvPr>
        </p:nvSpPr>
        <p:spPr>
          <a:xfrm>
            <a:off x="1600200" y="3369734"/>
            <a:ext cx="21183600" cy="926253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713230" indent="-658368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dirty="0"/>
              <a:t>Mobile APs (aka Soft-APs / Mobile hotspots)</a:t>
            </a:r>
            <a:r>
              <a:rPr dirty="0"/>
              <a:t> are </a:t>
            </a:r>
            <a:r>
              <a:rPr lang="en-US" dirty="0"/>
              <a:t>typically </a:t>
            </a:r>
            <a:r>
              <a:rPr dirty="0"/>
              <a:t>battery powered devices that can act as </a:t>
            </a:r>
            <a:r>
              <a:rPr lang="en-US" dirty="0"/>
              <a:t>Wi-Fi</a:t>
            </a:r>
            <a:r>
              <a:rPr dirty="0"/>
              <a:t> access points (</a:t>
            </a:r>
            <a:r>
              <a:rPr lang="en-US" dirty="0"/>
              <a:t>For example</a:t>
            </a:r>
            <a:r>
              <a:rPr dirty="0"/>
              <a:t>, cell phones, tablets, etc.)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It is desirable to devise schemes that minimize power consumption of a device acting as a </a:t>
            </a:r>
            <a:r>
              <a:rPr lang="en-US" dirty="0"/>
              <a:t>Mobile-AP</a:t>
            </a:r>
            <a:r>
              <a:rPr dirty="0"/>
              <a:t> to prolong its battery life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dirty="0"/>
              <a:t>Reduction of power consumption of APs (including mobile APs) is highlighted in UHR PAR [1]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Some relevant contributions in UHR </a:t>
            </a:r>
            <a:r>
              <a:rPr lang="en-US" dirty="0"/>
              <a:t>T</a:t>
            </a:r>
            <a:r>
              <a:rPr dirty="0"/>
              <a:t>G regarding AP power save in references </a:t>
            </a:r>
            <a:r>
              <a:rPr lang="en-US" dirty="0"/>
              <a:t>[2] – [5]</a:t>
            </a:r>
            <a:r>
              <a:rPr dirty="0"/>
              <a:t> 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Associated STAs expect an AP / </a:t>
            </a:r>
            <a:r>
              <a:rPr lang="en-US" dirty="0"/>
              <a:t>Mobile-AP</a:t>
            </a:r>
            <a:r>
              <a:rPr dirty="0"/>
              <a:t> to be </a:t>
            </a:r>
            <a:r>
              <a:rPr b="1" dirty="0"/>
              <a:t>always available at full capabilities </a:t>
            </a:r>
            <a:r>
              <a:rPr dirty="0"/>
              <a:t>– maximum advertised receive channel bandwidth, data rate (MCS and number of spatial streams)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11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Associated STAs may transmit data to the </a:t>
            </a:r>
            <a:r>
              <a:rPr lang="en-US" dirty="0"/>
              <a:t>Mobile-AP</a:t>
            </a:r>
            <a:r>
              <a:rPr dirty="0"/>
              <a:t> at any permitted BW and data rate at any time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Being always available at full radio capabilities results in wasteful expenditure of power by the </a:t>
            </a:r>
            <a:r>
              <a:rPr lang="en-US" dirty="0"/>
              <a:t>Mobile-AP</a:t>
            </a:r>
            <a:r>
              <a:rPr dirty="0"/>
              <a:t>, especially if the traffic to / from the associated STAs is light and sporadic </a:t>
            </a:r>
          </a:p>
          <a:p>
            <a:pPr marL="1888233" lvl="3" indent="-571500" algn="just" defTabSz="862583">
              <a:lnSpc>
                <a:spcPct val="116999"/>
              </a:lnSpc>
              <a:spcBef>
                <a:spcPts val="2300"/>
              </a:spcBef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dirty="0"/>
              <a:t>In the long term, most of the power / energy consumption stems from gratuitous “listening” to the wireless medium with full radio capabilities</a:t>
            </a:r>
          </a:p>
        </p:txBody>
      </p:sp>
      <p:sp>
        <p:nvSpPr>
          <p:cNvPr id="213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3</a:t>
            </a:fld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"/>
          <p:cNvSpPr txBox="1">
            <a:spLocks noGrp="1"/>
          </p:cNvSpPr>
          <p:nvPr>
            <p:ph type="title"/>
          </p:nvPr>
        </p:nvSpPr>
        <p:spPr>
          <a:xfrm>
            <a:off x="1828800" y="1370832"/>
            <a:ext cx="20722168" cy="1035145"/>
          </a:xfrm>
          <a:prstGeom prst="rect">
            <a:avLst/>
          </a:prstGeom>
        </p:spPr>
        <p:txBody>
          <a:bodyPr/>
          <a:lstStyle>
            <a:lvl1pPr defTabSz="853597">
              <a:tabLst>
                <a:tab pos="1727200" algn="l"/>
                <a:tab pos="3467100" algn="l"/>
                <a:tab pos="5207000" algn="l"/>
                <a:tab pos="6946900" algn="l"/>
                <a:tab pos="8674100" algn="l"/>
                <a:tab pos="10414000" algn="l"/>
                <a:tab pos="12153900" algn="l"/>
                <a:tab pos="13893800" algn="l"/>
                <a:tab pos="15633700" algn="l"/>
                <a:tab pos="17360900" algn="l"/>
                <a:tab pos="19100800" algn="l"/>
              </a:tabLst>
              <a:defRPr sz="5400"/>
            </a:lvl1pPr>
          </a:lstStyle>
          <a:p>
            <a:r>
              <a:t>Overview of Solution (1)</a:t>
            </a:r>
          </a:p>
        </p:txBody>
      </p:sp>
      <p:sp>
        <p:nvSpPr>
          <p:cNvPr id="216" name="TextBox 11"/>
          <p:cNvSpPr txBox="1"/>
          <p:nvPr/>
        </p:nvSpPr>
        <p:spPr>
          <a:xfrm>
            <a:off x="1767839" y="2553554"/>
            <a:ext cx="7438247" cy="800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Current Operation of </a:t>
            </a:r>
            <a:r>
              <a:rPr lang="en-US" dirty="0"/>
              <a:t>Mobile-AP</a:t>
            </a:r>
            <a:endParaRPr dirty="0"/>
          </a:p>
        </p:txBody>
      </p:sp>
      <p:sp>
        <p:nvSpPr>
          <p:cNvPr id="217" name="TextBox 12"/>
          <p:cNvSpPr txBox="1"/>
          <p:nvPr/>
        </p:nvSpPr>
        <p:spPr>
          <a:xfrm>
            <a:off x="1767839" y="7407498"/>
            <a:ext cx="8962702" cy="800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6" tIns="91436" rIns="91436" bIns="91436">
            <a:spAutoFit/>
          </a:bodyPr>
          <a:lstStyle>
            <a:lvl1pPr defTabSz="898525">
              <a:lnSpc>
                <a:spcPct val="100000"/>
              </a:lnSpc>
              <a:spcBef>
                <a:spcPts val="0"/>
              </a:spcBef>
              <a:defRPr sz="40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Proposed Operation of </a:t>
            </a:r>
            <a:r>
              <a:rPr lang="en-US" dirty="0"/>
              <a:t>UHR Mobile-AP</a:t>
            </a:r>
            <a:endParaRPr dirty="0"/>
          </a:p>
        </p:txBody>
      </p:sp>
      <p:sp>
        <p:nvSpPr>
          <p:cNvPr id="22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4</a:t>
            </a:fld>
            <a:endParaRPr dirty="0"/>
          </a:p>
        </p:txBody>
      </p:sp>
      <p:pic>
        <p:nvPicPr>
          <p:cNvPr id="3" name="Picture 2" descr="A diagram of a company's operation&#10;&#10;Description automatically generated">
            <a:extLst>
              <a:ext uri="{FF2B5EF4-FFF2-40B4-BE49-F238E27FC236}">
                <a16:creationId xmlns:a16="http://schemas.microsoft.com/office/drawing/2014/main" id="{E8ED0C8F-E080-BE5E-DF0F-3FA18174C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81" y="3712836"/>
            <a:ext cx="16760638" cy="3124070"/>
          </a:xfrm>
          <a:prstGeom prst="rect">
            <a:avLst/>
          </a:prstGeom>
        </p:spPr>
      </p:pic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D8F07A38-00C0-4FBE-8586-8CF0BEADF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81" y="8981686"/>
            <a:ext cx="16760638" cy="31902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"/>
          <p:cNvSpPr txBox="1">
            <a:spLocks noGrp="1"/>
          </p:cNvSpPr>
          <p:nvPr>
            <p:ph type="body" idx="1"/>
          </p:nvPr>
        </p:nvSpPr>
        <p:spPr>
          <a:xfrm>
            <a:off x="1932516" y="3116246"/>
            <a:ext cx="20722168" cy="92964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28650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The focus of this proposal is </a:t>
            </a:r>
            <a:r>
              <a:rPr lang="en-US" dirty="0"/>
              <a:t>Mobile-AP</a:t>
            </a:r>
            <a:r>
              <a:rPr dirty="0"/>
              <a:t> operation in a single link </a:t>
            </a:r>
          </a:p>
          <a:p>
            <a:pPr marL="628650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lang="en-US" dirty="0"/>
              <a:t>Mobile-AP</a:t>
            </a:r>
            <a:r>
              <a:rPr dirty="0"/>
              <a:t> uses a </a:t>
            </a:r>
            <a:r>
              <a:rPr i="1" dirty="0"/>
              <a:t>low-power listen mode</a:t>
            </a:r>
            <a:r>
              <a:rPr lang="en-US" i="1" dirty="0"/>
              <a:t> </a:t>
            </a:r>
            <a:r>
              <a:rPr lang="en-US" dirty="0"/>
              <a:t>[6], [7]</a:t>
            </a:r>
            <a:r>
              <a:rPr i="1" dirty="0"/>
              <a:t> </a:t>
            </a:r>
            <a:r>
              <a:rPr dirty="0"/>
              <a:t>when listening to the channel and transitions to </a:t>
            </a:r>
            <a:r>
              <a:rPr i="1" dirty="0"/>
              <a:t>fully capable mode </a:t>
            </a:r>
            <a:r>
              <a:rPr dirty="0"/>
              <a:t>(with maximum advertised radio capabilities)</a:t>
            </a:r>
            <a:r>
              <a:rPr i="1" dirty="0"/>
              <a:t> </a:t>
            </a:r>
            <a:r>
              <a:rPr b="1" dirty="0"/>
              <a:t>only</a:t>
            </a:r>
            <a:r>
              <a:rPr i="1" dirty="0"/>
              <a:t> </a:t>
            </a:r>
            <a:r>
              <a:rPr dirty="0"/>
              <a:t>when actively transmitting or receiving frames</a:t>
            </a:r>
          </a:p>
          <a:p>
            <a:pPr marL="1943100" lvl="3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Low-power listen mode may be constrained in its capabilities compared to the fully capable mode (in terms of supported channel bandwidths, data rates, transmit capabilities etc.)</a:t>
            </a:r>
          </a:p>
          <a:p>
            <a:pPr marL="1943100" lvl="3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Low-power listen mode consumes less power</a:t>
            </a:r>
            <a:r>
              <a:rPr lang="en-US" dirty="0"/>
              <a:t> [6]</a:t>
            </a:r>
            <a:r>
              <a:rPr dirty="0"/>
              <a:t> compared to </a:t>
            </a:r>
            <a:r>
              <a:rPr lang="en-US" dirty="0"/>
              <a:t>listening</a:t>
            </a:r>
            <a:r>
              <a:rPr dirty="0"/>
              <a:t> in fully capable mode</a:t>
            </a:r>
          </a:p>
          <a:p>
            <a:pPr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 b="0"/>
            </a:pPr>
            <a:r>
              <a:rPr dirty="0"/>
              <a:t>It is imperative that a STA indicates to the </a:t>
            </a:r>
            <a:r>
              <a:rPr lang="en-US" dirty="0"/>
              <a:t>Mobile-AP</a:t>
            </a:r>
            <a:r>
              <a:rPr dirty="0"/>
              <a:t> about an upcoming uplink transmission so that the </a:t>
            </a:r>
            <a:r>
              <a:rPr lang="en-US" dirty="0"/>
              <a:t>Mobile-AP</a:t>
            </a:r>
            <a:r>
              <a:rPr dirty="0"/>
              <a:t> is primed to receive it</a:t>
            </a:r>
          </a:p>
          <a:p>
            <a:pPr marL="1943100" lvl="3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/>
            </a:pPr>
            <a:r>
              <a:rPr dirty="0"/>
              <a:t>Proposal </a:t>
            </a:r>
            <a:r>
              <a:rPr b="0" dirty="0"/>
              <a:t>— UHR STA sends an </a:t>
            </a:r>
            <a:r>
              <a:rPr dirty="0"/>
              <a:t>initial-control-frame (ICF)</a:t>
            </a:r>
            <a:r>
              <a:rPr b="0" dirty="0"/>
              <a:t> to enable transition of UHR </a:t>
            </a:r>
            <a:r>
              <a:rPr lang="en-US" b="0" dirty="0"/>
              <a:t>Mobile-AP</a:t>
            </a:r>
            <a:r>
              <a:rPr b="0" dirty="0"/>
              <a:t> from low-power listen mode to fully-capable mode of operation</a:t>
            </a:r>
          </a:p>
          <a:p>
            <a:pPr marL="571500" indent="-571500" algn="just">
              <a:lnSpc>
                <a:spcPct val="110000"/>
              </a:lnSpc>
              <a:spcBef>
                <a:spcPts val="2400"/>
              </a:spcBef>
              <a:buClr>
                <a:srgbClr val="000000"/>
              </a:buClr>
              <a:buSzPct val="100000"/>
              <a:buFont typeface="Courier New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600"/>
            </a:pPr>
            <a:r>
              <a:rPr dirty="0"/>
              <a:t>Key benefit of </a:t>
            </a:r>
            <a:r>
              <a:rPr lang="en-US" dirty="0"/>
              <a:t>the</a:t>
            </a:r>
            <a:r>
              <a:rPr dirty="0"/>
              <a:t> proposal</a:t>
            </a:r>
            <a:r>
              <a:rPr b="0" dirty="0"/>
              <a:t> — </a:t>
            </a:r>
            <a:r>
              <a:rPr b="0" i="1" dirty="0"/>
              <a:t>Enabling dynamic unscheduled power-save in a UHR </a:t>
            </a:r>
            <a:r>
              <a:rPr lang="en-US" b="0" i="1" dirty="0"/>
              <a:t>Mobile-AP</a:t>
            </a:r>
            <a:r>
              <a:rPr b="0" i="1" dirty="0"/>
              <a:t> while effectively handling aperiodic traffic generated at associated UHR STAs</a:t>
            </a:r>
            <a:r>
              <a:rPr b="0" dirty="0"/>
              <a:t> </a:t>
            </a:r>
          </a:p>
        </p:txBody>
      </p:sp>
      <p:sp>
        <p:nvSpPr>
          <p:cNvPr id="223" name="Rectangle 1"/>
          <p:cNvSpPr txBox="1"/>
          <p:nvPr/>
        </p:nvSpPr>
        <p:spPr>
          <a:xfrm>
            <a:off x="1923074" y="1528625"/>
            <a:ext cx="20537852" cy="1052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2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Overview of Solution (2)</a:t>
            </a:r>
          </a:p>
        </p:txBody>
      </p:sp>
      <p:sp>
        <p:nvSpPr>
          <p:cNvPr id="224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5</a:t>
            </a:fld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Rectangle 2"/>
          <p:cNvSpPr txBox="1">
            <a:spLocks noGrp="1"/>
          </p:cNvSpPr>
          <p:nvPr>
            <p:ph type="body" sz="half" idx="1"/>
          </p:nvPr>
        </p:nvSpPr>
        <p:spPr>
          <a:xfrm>
            <a:off x="1316565" y="8311150"/>
            <a:ext cx="21750867" cy="451945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72574" indent="-520522" algn="just" defTabSz="818375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/>
            </a:pPr>
            <a:r>
              <a:rPr dirty="0"/>
              <a:t>UHR STA shall initiate each TXOP</a:t>
            </a:r>
            <a:r>
              <a:rPr lang="en-US" dirty="0"/>
              <a:t> to UHR Mobile-AP</a:t>
            </a:r>
            <a:r>
              <a:rPr dirty="0"/>
              <a:t> with an initial-control-frame (ICF) with </a:t>
            </a:r>
            <a:r>
              <a:rPr i="1" dirty="0"/>
              <a:t>sufficient padding duration </a:t>
            </a:r>
            <a:endParaRPr sz="3200" dirty="0"/>
          </a:p>
          <a:p>
            <a:pPr marL="1769773" lvl="3" indent="-520522" algn="just" defTabSz="818375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 b="0"/>
            </a:pPr>
            <a:r>
              <a:rPr dirty="0"/>
              <a:t>UHR </a:t>
            </a:r>
            <a:r>
              <a:rPr lang="en-US" dirty="0"/>
              <a:t>Mobile-AP</a:t>
            </a:r>
            <a:r>
              <a:rPr dirty="0"/>
              <a:t> shall indicate the requirement of ICF and the required padding duration in beacons / probe responses</a:t>
            </a:r>
          </a:p>
          <a:p>
            <a:pPr marL="1769773" lvl="3" indent="-520522" algn="just" defTabSz="818375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 b="0"/>
            </a:pPr>
            <a:r>
              <a:rPr dirty="0"/>
              <a:t>The padding allows </a:t>
            </a:r>
            <a:r>
              <a:rPr lang="en-US" dirty="0"/>
              <a:t>Mobile-AP</a:t>
            </a:r>
            <a:r>
              <a:rPr dirty="0"/>
              <a:t> to transition from low power mode to fully capable mode </a:t>
            </a:r>
            <a:r>
              <a:rPr b="1" dirty="0"/>
              <a:t>within</a:t>
            </a:r>
            <a:r>
              <a:rPr dirty="0"/>
              <a:t> the current TXOP </a:t>
            </a:r>
            <a:endParaRPr lang="en-US" dirty="0"/>
          </a:p>
          <a:p>
            <a:pPr marL="1769773" lvl="3" indent="-520522" algn="just" defTabSz="818375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 b="0"/>
            </a:pPr>
            <a:r>
              <a:rPr lang="en-US" dirty="0"/>
              <a:t>UHR STA shall transmit the ICF in non-HT duplicate format</a:t>
            </a:r>
            <a:endParaRPr dirty="0"/>
          </a:p>
          <a:p>
            <a:pPr marL="1802306" lvl="3" indent="-553053" algn="just" defTabSz="818375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 b="0"/>
            </a:pPr>
            <a:r>
              <a:rPr lang="en-US" dirty="0"/>
              <a:t>Mobile-AP</a:t>
            </a:r>
            <a:r>
              <a:rPr dirty="0"/>
              <a:t> may specify the maximum </a:t>
            </a:r>
            <a:r>
              <a:rPr lang="en-US" dirty="0"/>
              <a:t>data rate </a:t>
            </a:r>
            <a:r>
              <a:rPr dirty="0"/>
              <a:t>at which the ICF frame shall be transmitted by a UHR STA</a:t>
            </a:r>
          </a:p>
          <a:p>
            <a:pPr marL="0" lvl="1" indent="416416" algn="just" defTabSz="818375">
              <a:lnSpc>
                <a:spcPct val="110000"/>
              </a:lnSpc>
              <a:spcBef>
                <a:spcPts val="800"/>
              </a:spcBef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/>
            </a:pPr>
            <a:endParaRPr dirty="0"/>
          </a:p>
          <a:p>
            <a:pPr marL="624626" indent="-624626" algn="just" defTabSz="818375">
              <a:lnSpc>
                <a:spcPct val="11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625600" algn="l"/>
                <a:tab pos="3302000" algn="l"/>
                <a:tab pos="4965700" algn="l"/>
                <a:tab pos="6629400" algn="l"/>
                <a:tab pos="8293100" algn="l"/>
                <a:tab pos="9969500" algn="l"/>
                <a:tab pos="11620500" algn="l"/>
                <a:tab pos="13296900" algn="l"/>
                <a:tab pos="14960600" algn="l"/>
                <a:tab pos="16611600" algn="l"/>
                <a:tab pos="18288000" algn="l"/>
              </a:tabLst>
              <a:defRPr sz="3300"/>
            </a:pPr>
            <a:r>
              <a:rPr dirty="0"/>
              <a:t>UHR STA shall proceed with the TXOP only after it receives an immediate response (IR) frame from </a:t>
            </a:r>
            <a:r>
              <a:rPr lang="en-US" dirty="0"/>
              <a:t>UHR</a:t>
            </a:r>
            <a:r>
              <a:rPr dirty="0"/>
              <a:t> </a:t>
            </a:r>
            <a:r>
              <a:rPr lang="en-US" dirty="0"/>
              <a:t>Mobile-AP</a:t>
            </a:r>
            <a:endParaRPr dirty="0"/>
          </a:p>
        </p:txBody>
      </p:sp>
      <p:sp>
        <p:nvSpPr>
          <p:cNvPr id="228" name="Rectangle 1"/>
          <p:cNvSpPr txBox="1"/>
          <p:nvPr/>
        </p:nvSpPr>
        <p:spPr>
          <a:xfrm>
            <a:off x="1923074" y="1184069"/>
            <a:ext cx="20537852" cy="1155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Operation of UHR </a:t>
            </a:r>
            <a:r>
              <a:rPr lang="en-US" dirty="0"/>
              <a:t>Mobile-AP</a:t>
            </a:r>
            <a:r>
              <a:rPr dirty="0"/>
              <a:t> with UHR STAs</a:t>
            </a:r>
          </a:p>
        </p:txBody>
      </p:sp>
      <p:sp>
        <p:nvSpPr>
          <p:cNvPr id="229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6</a:t>
            </a:fld>
            <a:endParaRPr dirty="0"/>
          </a:p>
        </p:txBody>
      </p:sp>
      <p:pic>
        <p:nvPicPr>
          <p:cNvPr id="4" name="Picture 3" descr="A diagram of a process&#10;&#10;Description automatically generated">
            <a:extLst>
              <a:ext uri="{FF2B5EF4-FFF2-40B4-BE49-F238E27FC236}">
                <a16:creationId xmlns:a16="http://schemas.microsoft.com/office/drawing/2014/main" id="{2E665C76-6BB1-30B8-1AF7-A233A8B2C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99" y="2699119"/>
            <a:ext cx="13405202" cy="48048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1"/>
          <p:cNvSpPr txBox="1"/>
          <p:nvPr/>
        </p:nvSpPr>
        <p:spPr>
          <a:xfrm>
            <a:off x="1923074" y="1245624"/>
            <a:ext cx="20537852" cy="1032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55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Operation of UHR </a:t>
            </a:r>
            <a:r>
              <a:rPr lang="en-US" dirty="0"/>
              <a:t>Mobile-AP</a:t>
            </a:r>
            <a:r>
              <a:rPr dirty="0"/>
              <a:t> with Unassociated UHR STAs</a:t>
            </a:r>
          </a:p>
        </p:txBody>
      </p:sp>
      <p:sp>
        <p:nvSpPr>
          <p:cNvPr id="236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7</a:t>
            </a:fld>
            <a:endParaRPr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727DBD1-1F70-E650-B018-2C1C30F7C8B2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1051642" y="7675188"/>
            <a:ext cx="10312364" cy="51524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Examples of unicast management frames sent by STA to an unassociated AP – Unicast Probe Request, Association Request</a:t>
            </a: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STA expects an </a:t>
            </a:r>
            <a:r>
              <a:rPr lang="en-US" sz="2800" b="0" i="1" dirty="0"/>
              <a:t>immediate Legacy ACK</a:t>
            </a:r>
            <a:r>
              <a:rPr lang="en-US" sz="2800" b="0" dirty="0"/>
              <a:t> in response to the unicast management frame that it transmits to the (Soft)AP </a:t>
            </a: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Mobile-AP may be devoid of transmit capabilities when operating in low-power listen mode to minimize power consumption [6] </a:t>
            </a:r>
          </a:p>
          <a:p>
            <a:pPr marL="457200" indent="-457200" algn="just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dirty="0"/>
              <a:t>Consequence</a:t>
            </a:r>
            <a:r>
              <a:rPr lang="en-US" sz="2800" b="0" dirty="0"/>
              <a:t> – Potential failure(s) of unicast management frames transmitted by unassociated STA (predicated on the time required at the Mobile-AP to enable fully-capable mode)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35E481-6276-FE3C-FF14-FD532D7B6B78}"/>
              </a:ext>
            </a:extLst>
          </p:cNvPr>
          <p:cNvCxnSpPr>
            <a:cxnSpLocks/>
          </p:cNvCxnSpPr>
          <p:nvPr/>
        </p:nvCxnSpPr>
        <p:spPr>
          <a:xfrm>
            <a:off x="11887201" y="2366857"/>
            <a:ext cx="0" cy="10460751"/>
          </a:xfrm>
          <a:prstGeom prst="line">
            <a:avLst/>
          </a:prstGeom>
          <a:noFill/>
          <a:ln w="28575" cap="flat">
            <a:solidFill>
              <a:schemeClr val="bg2">
                <a:lumMod val="60000"/>
                <a:lumOff val="40000"/>
              </a:schemeClr>
            </a:solidFill>
            <a:prstDash val="sysDash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BF29F4E4-E0AD-CE8C-4335-B42D09ED4608}"/>
              </a:ext>
            </a:extLst>
          </p:cNvPr>
          <p:cNvSpPr txBox="1">
            <a:spLocks/>
          </p:cNvSpPr>
          <p:nvPr/>
        </p:nvSpPr>
        <p:spPr>
          <a:xfrm>
            <a:off x="12192000" y="9952317"/>
            <a:ext cx="11260664" cy="264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numCol="1" spcCol="38100">
            <a:noAutofit/>
          </a:bodyPr>
          <a:lstStyle>
            <a:lvl1pPr marL="685800" marR="0" indent="-68580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85800" marR="0" indent="-22860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85800" marR="0" indent="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685800" marR="0" indent="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685800" marR="0" indent="0" algn="l" defTabSz="898525" rtl="0" latinLnBrk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u="none" strike="noStrike" cap="none" spc="0" baseline="0">
                <a:solidFill>
                  <a:srgbClr val="000000"/>
                </a:solidFill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36576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7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457200" indent="-457200" algn="just" hangingPunct="1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b="0" dirty="0"/>
              <a:t>UHR Mobile-AP indicates ICF (and padding) requirements in two ways – (a) </a:t>
            </a:r>
            <a:r>
              <a:rPr lang="en-US" sz="2800" dirty="0"/>
              <a:t>beacons</a:t>
            </a:r>
            <a:r>
              <a:rPr lang="en-US" sz="2800" b="0" dirty="0"/>
              <a:t>, and (b) </a:t>
            </a:r>
            <a:r>
              <a:rPr lang="en-US" sz="2800" dirty="0"/>
              <a:t>probe response frames </a:t>
            </a:r>
            <a:r>
              <a:rPr lang="en-US" sz="2800" b="0" dirty="0"/>
              <a:t>sent in response to broadcast probe requests received from STA(s) </a:t>
            </a:r>
          </a:p>
          <a:p>
            <a:pPr marL="457200" indent="-457200" algn="just" hangingPunct="1">
              <a:buFont typeface="Arial" panose="020B0604020202020204" pitchFamily="34" charset="0"/>
              <a:buChar char="•"/>
              <a:tabLst>
                <a:tab pos="1803400" algn="l"/>
                <a:tab pos="3632200" algn="l"/>
                <a:tab pos="5461000" algn="l"/>
                <a:tab pos="7289800" algn="l"/>
                <a:tab pos="9118600" algn="l"/>
                <a:tab pos="10947400" algn="l"/>
                <a:tab pos="12776200" algn="l"/>
                <a:tab pos="14605000" algn="l"/>
                <a:tab pos="16433800" algn="l"/>
                <a:tab pos="18262600" algn="l"/>
                <a:tab pos="20091400" algn="l"/>
              </a:tabLst>
              <a:defRPr sz="3100"/>
            </a:pPr>
            <a:r>
              <a:rPr lang="en-US" sz="2800" dirty="0"/>
              <a:t>Requirement</a:t>
            </a:r>
            <a:r>
              <a:rPr lang="en-US" sz="2800" b="0" dirty="0"/>
              <a:t> – UHR STAs </a:t>
            </a:r>
            <a:r>
              <a:rPr lang="en-US" sz="2800" b="0" i="1" dirty="0"/>
              <a:t>should transmit an ICF (with appropriate padding)</a:t>
            </a:r>
            <a:r>
              <a:rPr lang="en-US" sz="2800" b="0" dirty="0"/>
              <a:t> before transmitting unicast management frames to </a:t>
            </a:r>
            <a:br>
              <a:rPr lang="en-US" sz="2800" b="0" dirty="0"/>
            </a:br>
            <a:r>
              <a:rPr lang="en-US" sz="2800" b="0" dirty="0"/>
              <a:t>UHR Mobile-AP </a:t>
            </a:r>
          </a:p>
        </p:txBody>
      </p:sp>
      <p:pic>
        <p:nvPicPr>
          <p:cNvPr id="6" name="Picture 5" descr="A diagram of a program&#10;&#10;Description automatically generated">
            <a:extLst>
              <a:ext uri="{FF2B5EF4-FFF2-40B4-BE49-F238E27FC236}">
                <a16:creationId xmlns:a16="http://schemas.microsoft.com/office/drawing/2014/main" id="{97A39E35-FF68-5E2D-1247-4C5B588EA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2635039"/>
            <a:ext cx="10452536" cy="3359361"/>
          </a:xfrm>
          <a:prstGeom prst="rect">
            <a:avLst/>
          </a:prstGeom>
        </p:spPr>
      </p:pic>
      <p:pic>
        <p:nvPicPr>
          <p:cNvPr id="9" name="Picture 8" descr="A diagram of a company's operation&#10;&#10;Description automatically generated">
            <a:extLst>
              <a:ext uri="{FF2B5EF4-FFF2-40B4-BE49-F238E27FC236}">
                <a16:creationId xmlns:a16="http://schemas.microsoft.com/office/drawing/2014/main" id="{6488583D-B22C-33FD-6FBF-56A2C4DBB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8" y="6858000"/>
            <a:ext cx="10775097" cy="2737406"/>
          </a:xfrm>
          <a:prstGeom prst="rect">
            <a:avLst/>
          </a:prstGeom>
        </p:spPr>
      </p:pic>
      <p:pic>
        <p:nvPicPr>
          <p:cNvPr id="13" name="Picture 1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2035EC5F-61AE-D4D1-244C-C02C61DB9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65" y="3068377"/>
            <a:ext cx="9633554" cy="378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4374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1"/>
          <p:cNvSpPr txBox="1"/>
          <p:nvPr/>
        </p:nvSpPr>
        <p:spPr>
          <a:xfrm>
            <a:off x="1923074" y="1355324"/>
            <a:ext cx="20537852" cy="2125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3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Operation of UHR </a:t>
            </a:r>
            <a:r>
              <a:rPr lang="en-US" dirty="0"/>
              <a:t>Mobile-AP</a:t>
            </a:r>
            <a:r>
              <a:rPr dirty="0"/>
              <a:t> with </a:t>
            </a:r>
            <a:endParaRPr lang="en-US" dirty="0"/>
          </a:p>
          <a:p>
            <a:r>
              <a:rPr dirty="0"/>
              <a:t>Pre-UHR (Legacy) STAs</a:t>
            </a:r>
          </a:p>
        </p:txBody>
      </p:sp>
      <p:sp>
        <p:nvSpPr>
          <p:cNvPr id="239" name="Rectangle 2"/>
          <p:cNvSpPr txBox="1">
            <a:spLocks noGrp="1"/>
          </p:cNvSpPr>
          <p:nvPr>
            <p:ph type="body" idx="1"/>
          </p:nvPr>
        </p:nvSpPr>
        <p:spPr>
          <a:xfrm>
            <a:off x="1701800" y="4148667"/>
            <a:ext cx="21183600" cy="860213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Recall that Mobile-AP, in low-power listen mode, may not possess transmit capabilities 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sz="3200" dirty="0"/>
              <a:t>Requirements of ICF cannot be imposed on </a:t>
            </a:r>
            <a:r>
              <a:rPr lang="en-US" sz="3200" dirty="0"/>
              <a:t>Legacy / Pre-UHR</a:t>
            </a:r>
            <a:r>
              <a:rPr sz="3200" dirty="0"/>
              <a:t> STAs </a:t>
            </a:r>
            <a:endParaRPr lang="en-US" sz="3200" dirty="0"/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Two paths to pursue: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[</a:t>
            </a:r>
            <a:r>
              <a:rPr lang="en-US" sz="3200" i="1" dirty="0"/>
              <a:t>Greenfield UHR BSS</a:t>
            </a:r>
            <a:r>
              <a:rPr lang="en-US" sz="3200" dirty="0"/>
              <a:t>] UHR Mobile-AP lets only UHR STAs to associate with it 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UHR Mobile-AP lets any STA (UHR or pre-UHR) associate with it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endParaRPr sz="3200" dirty="0"/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/>
            </a:pPr>
            <a:r>
              <a:rPr sz="3200" dirty="0"/>
              <a:t>Pre-association</a:t>
            </a:r>
            <a:r>
              <a:rPr lang="en-US" sz="3200" dirty="0"/>
              <a:t> behavior of UHR Mobile-AP with Legacy STAs</a:t>
            </a:r>
            <a:r>
              <a:rPr lang="en-US" sz="3200" b="0" dirty="0"/>
              <a:t>:</a:t>
            </a:r>
            <a:r>
              <a:rPr sz="3200" b="0" dirty="0"/>
              <a:t> 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STAs transmit management frames to unassociated Mobile-AP in 20 MHz, basic rates</a:t>
            </a:r>
            <a:endParaRPr sz="3200" dirty="0"/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lang="en-US" sz="3200" dirty="0"/>
              <a:t>UHR Mobile-AP operating in low-power-listen mode should decode such management frames and respond appropriately </a:t>
            </a:r>
            <a:r>
              <a:rPr sz="3200" dirty="0"/>
              <a:t> </a:t>
            </a:r>
          </a:p>
          <a:p>
            <a:pPr marL="713230" indent="-658368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/>
            </a:pPr>
            <a:r>
              <a:rPr sz="3200" dirty="0"/>
              <a:t>Post-association</a:t>
            </a:r>
            <a:r>
              <a:rPr lang="en-US" sz="3200" dirty="0"/>
              <a:t> behavior of UHR Mobile-AP with Legacy STAs</a:t>
            </a:r>
            <a:r>
              <a:rPr lang="en-US" sz="3200" b="0" dirty="0"/>
              <a:t>:</a:t>
            </a:r>
            <a:r>
              <a:rPr sz="3200" b="0" dirty="0"/>
              <a:t> </a:t>
            </a:r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sz="3200" dirty="0"/>
              <a:t>UHR </a:t>
            </a:r>
            <a:r>
              <a:rPr lang="en-US" sz="3200" dirty="0"/>
              <a:t>Mobile-AP</a:t>
            </a:r>
            <a:r>
              <a:rPr sz="3200" dirty="0"/>
              <a:t> </a:t>
            </a:r>
            <a:r>
              <a:rPr lang="en-US" sz="3200" i="1" dirty="0"/>
              <a:t>shall</a:t>
            </a:r>
            <a:r>
              <a:rPr sz="3200" i="1" dirty="0"/>
              <a:t> disable</a:t>
            </a:r>
            <a:r>
              <a:rPr sz="3200" dirty="0"/>
              <a:t> low-power listen mode of operation if at least one pre-UHR STA is associated with it</a:t>
            </a:r>
            <a:r>
              <a:rPr lang="en-US" sz="3200" dirty="0"/>
              <a:t>, if the Mobile-AP chooses to let pre-UHR STAs associate with it</a:t>
            </a:r>
            <a:endParaRPr sz="3200" dirty="0"/>
          </a:p>
          <a:p>
            <a:pPr marL="1975103" lvl="3" indent="-658367" algn="just" defTabSz="862583">
              <a:lnSpc>
                <a:spcPct val="116999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  <a:tabLst>
                <a:tab pos="1727200" algn="l"/>
                <a:tab pos="3479800" algn="l"/>
                <a:tab pos="5232400" algn="l"/>
                <a:tab pos="6997700" algn="l"/>
                <a:tab pos="8750300" algn="l"/>
                <a:tab pos="10502900" algn="l"/>
                <a:tab pos="12255500" algn="l"/>
                <a:tab pos="14008100" algn="l"/>
                <a:tab pos="15773400" algn="l"/>
                <a:tab pos="17526000" algn="l"/>
                <a:tab pos="19278600" algn="l"/>
              </a:tabLst>
              <a:defRPr sz="3600" b="0"/>
            </a:pPr>
            <a:r>
              <a:rPr sz="3200" dirty="0"/>
              <a:t>This is to avoid regression in performance of the associated pre-UHR STA(s) </a:t>
            </a:r>
          </a:p>
        </p:txBody>
      </p:sp>
      <p:sp>
        <p:nvSpPr>
          <p:cNvPr id="240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8</a:t>
            </a:fld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ectangle 1"/>
          <p:cNvSpPr txBox="1"/>
          <p:nvPr/>
        </p:nvSpPr>
        <p:spPr>
          <a:xfrm>
            <a:off x="1920958" y="1343608"/>
            <a:ext cx="20537852" cy="1089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2159" tIns="92159" rIns="92159" bIns="92159" anchor="ctr">
            <a:spAutoFit/>
          </a:bodyPr>
          <a:lstStyle>
            <a:lvl1pPr algn="ctr" defTabSz="898525">
              <a:lnSpc>
                <a:spcPct val="100000"/>
              </a:lnSpc>
              <a:spcBef>
                <a:spcPts val="0"/>
              </a:spcBef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6400" b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Quantification of Power Save Benefits</a:t>
            </a:r>
          </a:p>
        </p:txBody>
      </p:sp>
      <p:sp>
        <p:nvSpPr>
          <p:cNvPr id="243" name="Percentage reduction in Wi-Fi power consumption of Soft-AP with…"/>
          <p:cNvSpPr txBox="1"/>
          <p:nvPr/>
        </p:nvSpPr>
        <p:spPr>
          <a:xfrm>
            <a:off x="5644951" y="2574990"/>
            <a:ext cx="13089866" cy="1232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Percentage reduction in Wi-Fi power consumption of </a:t>
            </a:r>
            <a:r>
              <a:rPr lang="en-US" dirty="0"/>
              <a:t>Mobile-AP</a:t>
            </a:r>
            <a:r>
              <a:rPr dirty="0"/>
              <a:t> with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defRPr sz="3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low-power listen</a:t>
            </a:r>
            <a:r>
              <a:rPr lang="en-US" dirty="0"/>
              <a:t> mode</a:t>
            </a:r>
            <a:r>
              <a:rPr dirty="0"/>
              <a:t> compared to always active in fully-capable mode</a:t>
            </a:r>
          </a:p>
        </p:txBody>
      </p:sp>
      <p:sp>
        <p:nvSpPr>
          <p:cNvPr id="244" name="TX and RX occur in 160 MHz, 2x2…"/>
          <p:cNvSpPr txBox="1"/>
          <p:nvPr/>
        </p:nvSpPr>
        <p:spPr>
          <a:xfrm>
            <a:off x="13594074" y="10819093"/>
            <a:ext cx="9105057" cy="20535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TX and RX occur in 160 MHz, 2x2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Fully-capable mode — Listening in 160 MHz, 2x2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Low-power listen mode — Listening in low-power mode</a:t>
            </a:r>
            <a:r>
              <a:rPr lang="en-US" dirty="0"/>
              <a:t> [6], [7]</a:t>
            </a:r>
            <a:endParaRPr dirty="0"/>
          </a:p>
          <a:p>
            <a:pPr algn="r">
              <a:lnSpc>
                <a:spcPct val="120000"/>
              </a:lnSpc>
              <a:spcBef>
                <a:spcPts val="0"/>
              </a:spcBef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Wi-Fi power consumption data reference</a:t>
            </a:r>
            <a:r>
              <a:rPr lang="en-US" dirty="0"/>
              <a:t>s</a:t>
            </a:r>
            <a:r>
              <a:rPr dirty="0"/>
              <a:t> — [</a:t>
            </a:r>
            <a:r>
              <a:rPr lang="en-US" dirty="0"/>
              <a:t>6], [8</a:t>
            </a:r>
            <a:r>
              <a:rPr dirty="0"/>
              <a:t>] </a:t>
            </a:r>
          </a:p>
        </p:txBody>
      </p:sp>
      <p:sp>
        <p:nvSpPr>
          <p:cNvPr id="246" name="Slide Number Placeholder 5"/>
          <p:cNvSpPr txBox="1">
            <a:spLocks noGrp="1"/>
          </p:cNvSpPr>
          <p:nvPr>
            <p:ph type="sldNum" sz="quarter" idx="4294967295"/>
          </p:nvPr>
        </p:nvSpPr>
        <p:spPr>
          <a:xfrm>
            <a:off x="11760797" y="12950828"/>
            <a:ext cx="862416" cy="36933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/>
          <a:lstStyle>
            <a:lvl1pPr defTabSz="898525">
              <a:tabLst>
                <a:tab pos="1828800" algn="l"/>
                <a:tab pos="3657600" algn="l"/>
                <a:tab pos="5486400" algn="l"/>
                <a:tab pos="7315200" algn="l"/>
                <a:tab pos="9144000" algn="l"/>
                <a:tab pos="10972800" algn="l"/>
                <a:tab pos="12801600" algn="l"/>
                <a:tab pos="14630400" algn="l"/>
                <a:tab pos="16459200" algn="l"/>
                <a:tab pos="18288000" algn="l"/>
                <a:tab pos="20116800" algn="l"/>
              </a:tabLst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en-US" dirty="0"/>
              <a:t>Slide </a:t>
            </a:r>
            <a:fld id="{86CB4B4D-7CA3-9044-876B-883B54F8677D}" type="slidenum">
              <a:rPr smtClean="0"/>
              <a:t>9</a:t>
            </a:fld>
            <a:endParaRPr dirty="0"/>
          </a:p>
        </p:txBody>
      </p:sp>
      <p:pic>
        <p:nvPicPr>
          <p:cNvPr id="3" name="Picture 2" descr="A graph with blue rectangular bars&#10;&#10;Description automatically generated with medium confidence">
            <a:extLst>
              <a:ext uri="{FF2B5EF4-FFF2-40B4-BE49-F238E27FC236}">
                <a16:creationId xmlns:a16="http://schemas.microsoft.com/office/drawing/2014/main" id="{485ED1EE-D632-6AED-3B7F-E4ED56B41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49" y="4055976"/>
            <a:ext cx="8974070" cy="651503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7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1214</Words>
  <Application>Microsoft Macintosh PowerPoint</Application>
  <PresentationFormat>Custom</PresentationFormat>
  <Paragraphs>102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Courier New</vt:lpstr>
      <vt:lpstr>Helvetica Neue</vt:lpstr>
      <vt:lpstr>Helvetica Neue Medium</vt:lpstr>
      <vt:lpstr>Times New Roman</vt:lpstr>
      <vt:lpstr>21_BasicWhite</vt:lpstr>
      <vt:lpstr>A Proposal For UHR Mobile-AP Power Save</vt:lpstr>
      <vt:lpstr>Abstract</vt:lpstr>
      <vt:lpstr>Problem Statement</vt:lpstr>
      <vt:lpstr>Overview of Solution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Proposal For Soft-AP Power Save</dc:title>
  <cp:lastModifiedBy>Neel Nurani Krishnan</cp:lastModifiedBy>
  <cp:revision>49</cp:revision>
  <dcterms:modified xsi:type="dcterms:W3CDTF">2024-07-17T13:33:55Z</dcterms:modified>
</cp:coreProperties>
</file>