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4" r:id="rId2"/>
    <p:sldId id="257" r:id="rId3"/>
    <p:sldId id="325" r:id="rId4"/>
    <p:sldId id="341" r:id="rId5"/>
    <p:sldId id="346" r:id="rId6"/>
    <p:sldId id="266" r:id="rId7"/>
    <p:sldId id="264" r:id="rId8"/>
    <p:sldId id="34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6460" autoAdjust="0"/>
    <p:restoredTop sz="95256" autoAdjust="0"/>
  </p:normalViewPr>
  <p:slideViewPr>
    <p:cSldViewPr>
      <p:cViewPr varScale="1">
        <p:scale>
          <a:sx n="163" d="100"/>
          <a:sy n="163" d="100"/>
        </p:scale>
        <p:origin x="87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19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25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2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802.11-24/0443r0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Discussion on bounded delay in Industrial Scenarios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2024-03-XX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3FF02F7-14ED-4A1B-93FB-FC5617E4B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45094"/>
              </p:ext>
            </p:extLst>
          </p:nvPr>
        </p:nvGraphicFramePr>
        <p:xfrm>
          <a:off x="1087839" y="2492896"/>
          <a:ext cx="10115805" cy="2991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23097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54325"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31193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734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50945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Shuaishuai</a:t>
                      </a:r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1533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00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Chun Pan</a:t>
                      </a:r>
                      <a:endParaRPr lang="en-US" altLang="zh-C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485860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A646F5C-D713-466D-944D-D2CA9BA38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3392" y="1916832"/>
            <a:ext cx="10873208" cy="403934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Latency and Reliability are two of the most important guiding criteria in UHR (Ultra High Reliability) SG[1].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Achieving bounded delay and high single-pass success rates is a common requirement for many services in industrial scenarios [2]. However, current Wi-Fi mechanisms lack support for these packets that require deterministic latency.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To address this challenge and enhance performance requirements for low latency and high reliability in industrial scenarios, we propose three potential solutions from high level.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UHR in Industrial 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BBD9121-7AB9-4A7D-B750-9626AE813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07049"/>
              </p:ext>
            </p:extLst>
          </p:nvPr>
        </p:nvGraphicFramePr>
        <p:xfrm>
          <a:off x="5421211" y="1647057"/>
          <a:ext cx="6723461" cy="2507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4212">
                  <a:extLst>
                    <a:ext uri="{9D8B030D-6E8A-4147-A177-3AD203B41FA5}">
                      <a16:colId xmlns:a16="http://schemas.microsoft.com/office/drawing/2014/main" val="2108418095"/>
                    </a:ext>
                  </a:extLst>
                </a:gridCol>
                <a:gridCol w="5189249">
                  <a:extLst>
                    <a:ext uri="{9D8B030D-6E8A-4147-A177-3AD203B41FA5}">
                      <a16:colId xmlns:a16="http://schemas.microsoft.com/office/drawing/2014/main" val="1205442649"/>
                    </a:ext>
                  </a:extLst>
                </a:gridCol>
              </a:tblGrid>
              <a:tr h="330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Brief info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73846"/>
                  </a:ext>
                </a:extLst>
              </a:tr>
              <a:tr h="918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AGV (Automated Ground Vehicle) / AMR (Autonomous Mobile Robot)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Involving communication, including guidance control, process data exchange, video/image, and emergency stop, between robots and a control system,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975088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Assembly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Combination of AGV/AMR, sensors, robot/drone motion control, and video transfer.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068571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Robot/drone motion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i="0" u="none" dirty="0">
                          <a:solidFill>
                            <a:schemeClr val="tx1"/>
                          </a:solidFill>
                        </a:rPr>
                        <a:t>Remote operation with haptics communication, programmed robot operation with emergency stop.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356783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Sensors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Periodical report of information to the control system. High-density deployment environment.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129287"/>
                  </a:ext>
                </a:extLst>
              </a:tr>
            </a:tbl>
          </a:graphicData>
        </a:graphic>
      </p:graphicFrame>
      <p:pic>
        <p:nvPicPr>
          <p:cNvPr id="1026" name="Picture 2" descr="C:\Users\x00822182\AppData\Roaming\eSpace_Desktop\UserData\x00822182\imagefiles\C9B60F8E-30FA-4CD7-9255-3EF1A0FDE8F9.png">
            <a:extLst>
              <a:ext uri="{FF2B5EF4-FFF2-40B4-BE49-F238E27FC236}">
                <a16:creationId xmlns:a16="http://schemas.microsoft.com/office/drawing/2014/main" id="{25B92C45-D473-4C7F-ACB6-ABF84B4BC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1" y="1838103"/>
            <a:ext cx="5113163" cy="1374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948B4BF9-232F-4DA7-93F0-85A95E54863C}"/>
              </a:ext>
            </a:extLst>
          </p:cNvPr>
          <p:cNvSpPr/>
          <p:nvPr/>
        </p:nvSpPr>
        <p:spPr>
          <a:xfrm>
            <a:off x="407368" y="4402067"/>
            <a:ext cx="11593288" cy="1617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Bounded delay and high-reliability services find extensive application in industrial scenarios.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In many scenarios or services, traffic flows can be categorized as bounded delay traffic. </a:t>
            </a: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chemeClr val="tx1"/>
                </a:solidFill>
              </a:rPr>
              <a:t>Consequently, the effective utilization of 11bn (or Wi-Fi 8) in industrial settings to fulfill the prescribed service requirements, notably high reliability and low latency, assumes paramount importance.</a:t>
            </a:r>
          </a:p>
        </p:txBody>
      </p:sp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Goal and Issue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E798575-0BD9-4671-98E4-5B0E590E5B19}"/>
              </a:ext>
            </a:extLst>
          </p:cNvPr>
          <p:cNvSpPr/>
          <p:nvPr/>
        </p:nvSpPr>
        <p:spPr>
          <a:xfrm>
            <a:off x="479376" y="1586931"/>
            <a:ext cx="11089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In an industrial environment, bounded delay and a relatively high single transmission success rate need to be ensured (shown in the table). 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D2032A8-A394-4EBE-8DC8-356993ACBCAB}"/>
              </a:ext>
            </a:extLst>
          </p:cNvPr>
          <p:cNvSpPr/>
          <p:nvPr/>
        </p:nvSpPr>
        <p:spPr>
          <a:xfrm>
            <a:off x="479376" y="4740168"/>
            <a:ext cx="110892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However: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Within Wi-Fi networks, aperiodic management packets, such as those for measurement, negotiation, and capability announcements, are prevalent. Presently, the Wi-Fi mechanism lacks support for bounded delay scheduling of these packets, and triggers fail to indicate the scheduling of packets in a queue.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a bounded delay scenario, an interruption of a service with a high deterministic latency requirement may cause a service device to go offline, thereby disrupting normal operation of an industrial production line.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x00822182\AppData\Roaming\eSpace_Desktop\UserData\x00822182\imagefiles\originalImgfiles\6868049B-7554-4DC3-8B3A-ACA125E277CD.png">
            <a:extLst>
              <a:ext uri="{FF2B5EF4-FFF2-40B4-BE49-F238E27FC236}">
                <a16:creationId xmlns:a16="http://schemas.microsoft.com/office/drawing/2014/main" id="{C41C669C-E343-4630-99C9-F5B37BB3C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50" y="2286433"/>
            <a:ext cx="6828420" cy="2492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4D9D675-CDBF-4ED2-AF03-3F8BCE8053C5}"/>
              </a:ext>
            </a:extLst>
          </p:cNvPr>
          <p:cNvSpPr/>
          <p:nvPr/>
        </p:nvSpPr>
        <p:spPr bwMode="auto">
          <a:xfrm>
            <a:off x="7824192" y="3861048"/>
            <a:ext cx="288032" cy="288032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D455D09-064D-4B6E-8F6A-9D2098EEDBF2}"/>
              </a:ext>
            </a:extLst>
          </p:cNvPr>
          <p:cNvSpPr/>
          <p:nvPr/>
        </p:nvSpPr>
        <p:spPr bwMode="auto">
          <a:xfrm>
            <a:off x="4511824" y="3867646"/>
            <a:ext cx="360040" cy="288032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1D43823-0EBD-4415-95B7-10026D9C4AE4}"/>
              </a:ext>
            </a:extLst>
          </p:cNvPr>
          <p:cNvCxnSpPr/>
          <p:nvPr/>
        </p:nvCxnSpPr>
        <p:spPr bwMode="auto">
          <a:xfrm flipH="1" flipV="1">
            <a:off x="1777752" y="3645024"/>
            <a:ext cx="2734072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3F3C9A01-1A79-4A8E-99AD-49D275E72CFB}"/>
              </a:ext>
            </a:extLst>
          </p:cNvPr>
          <p:cNvSpPr/>
          <p:nvPr/>
        </p:nvSpPr>
        <p:spPr>
          <a:xfrm>
            <a:off x="115398" y="3198190"/>
            <a:ext cx="17321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Based on the </a:t>
            </a:r>
            <a:r>
              <a:rPr lang="en-US" altLang="zh-CN" sz="1200" dirty="0" err="1">
                <a:solidFill>
                  <a:schemeClr val="tx1"/>
                </a:solidFill>
              </a:rPr>
              <a:t>profinet</a:t>
            </a:r>
            <a:r>
              <a:rPr lang="en-US" altLang="zh-CN" sz="1200" dirty="0">
                <a:solidFill>
                  <a:schemeClr val="tx1"/>
                </a:solidFill>
              </a:rPr>
              <a:t> protocol, if the delay exceeds 24 </a:t>
            </a:r>
            <a:r>
              <a:rPr lang="en-US" altLang="zh-CN" sz="1200" dirty="0" err="1">
                <a:solidFill>
                  <a:schemeClr val="tx1"/>
                </a:solidFill>
              </a:rPr>
              <a:t>ms</a:t>
            </a:r>
            <a:r>
              <a:rPr lang="en-US" altLang="zh-CN" sz="1200" dirty="0">
                <a:solidFill>
                  <a:schemeClr val="tx1"/>
                </a:solidFill>
              </a:rPr>
              <a:t>, users may go offline.</a:t>
            </a:r>
          </a:p>
        </p:txBody>
      </p:sp>
    </p:spTree>
    <p:extLst>
      <p:ext uri="{BB962C8B-B14F-4D97-AF65-F5344CB8AC3E}">
        <p14:creationId xmlns:p14="http://schemas.microsoft.com/office/powerpoint/2010/main" val="520887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752" y="652984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otential Options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67092CF-86B7-488C-97A0-F3894BF7382F}"/>
              </a:ext>
            </a:extLst>
          </p:cNvPr>
          <p:cNvSpPr/>
          <p:nvPr/>
        </p:nvSpPr>
        <p:spPr>
          <a:xfrm>
            <a:off x="479376" y="1586931"/>
            <a:ext cx="110892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We believe that there are three potential ways to better ensure deterministic latency and high single transmission success rate in industrial scenarios.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r>
              <a:rPr lang="en-US" altLang="zh-CN" sz="1800" b="1" dirty="0">
                <a:solidFill>
                  <a:schemeClr val="tx1"/>
                </a:solidFill>
              </a:rPr>
              <a:t>Option 1</a:t>
            </a:r>
            <a:r>
              <a:rPr lang="en-US" altLang="zh-CN" sz="1800" dirty="0">
                <a:solidFill>
                  <a:schemeClr val="tx1"/>
                </a:solidFill>
              </a:rPr>
              <a:t>: STA </a:t>
            </a:r>
            <a:r>
              <a:rPr lang="en-US" altLang="zh-CN" sz="1800" dirty="0" err="1">
                <a:solidFill>
                  <a:schemeClr val="tx1"/>
                </a:solidFill>
              </a:rPr>
              <a:t>TxMode</a:t>
            </a:r>
            <a:r>
              <a:rPr lang="en-US" altLang="zh-CN" sz="1800" dirty="0">
                <a:solidFill>
                  <a:schemeClr val="tx1"/>
                </a:solidFill>
              </a:rPr>
              <a:t> Negotiation based solutions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   - The AP negotiates with the STA to mark and identify the traffic of specific STAs or services.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   - The interaction process between the AP and the STA needs to be added.</a:t>
            </a:r>
          </a:p>
          <a:p>
            <a:pPr marL="285750" indent="-285750">
              <a:buFontTx/>
              <a:buChar char="-"/>
            </a:pPr>
            <a:endParaRPr lang="en-US" altLang="zh-CN" sz="1800" dirty="0">
              <a:solidFill>
                <a:schemeClr val="tx1"/>
              </a:solidFill>
            </a:endParaRPr>
          </a:p>
          <a:p>
            <a:r>
              <a:rPr lang="en-US" altLang="zh-CN" sz="1800" b="1" dirty="0">
                <a:solidFill>
                  <a:schemeClr val="tx1"/>
                </a:solidFill>
              </a:rPr>
              <a:t>Option 2</a:t>
            </a:r>
            <a:r>
              <a:rPr lang="en-US" altLang="zh-CN" sz="1800" dirty="0">
                <a:solidFill>
                  <a:schemeClr val="tx1"/>
                </a:solidFill>
              </a:rPr>
              <a:t>: Trigger based solutions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   - Receive and transmit feature data by (re-)using an existing trigger frame or designing a new trigger frame</a:t>
            </a:r>
          </a:p>
          <a:p>
            <a:pPr marL="285750" indent="-285750">
              <a:buFontTx/>
              <a:buChar char="-"/>
            </a:pPr>
            <a:endParaRPr lang="en-US" altLang="zh-CN" sz="1800" dirty="0">
              <a:solidFill>
                <a:schemeClr val="tx1"/>
              </a:solidFill>
            </a:endParaRPr>
          </a:p>
          <a:p>
            <a:r>
              <a:rPr lang="en-US" altLang="zh-CN" sz="1800" b="1" dirty="0">
                <a:solidFill>
                  <a:schemeClr val="tx1"/>
                </a:solidFill>
              </a:rPr>
              <a:t>Option 3</a:t>
            </a:r>
            <a:r>
              <a:rPr lang="en-US" altLang="zh-CN" sz="1800" dirty="0">
                <a:solidFill>
                  <a:schemeClr val="tx1"/>
                </a:solidFill>
              </a:rPr>
              <a:t>: TWT (or </a:t>
            </a:r>
            <a:r>
              <a:rPr lang="en-US" altLang="zh-CN" sz="1800" dirty="0" err="1">
                <a:solidFill>
                  <a:schemeClr val="tx1"/>
                </a:solidFill>
              </a:rPr>
              <a:t>rTWT</a:t>
            </a:r>
            <a:r>
              <a:rPr lang="en-US" altLang="zh-CN" sz="1800" dirty="0">
                <a:solidFill>
                  <a:schemeClr val="tx1"/>
                </a:solidFill>
              </a:rPr>
              <a:t>) based </a:t>
            </a:r>
            <a:r>
              <a:rPr lang="en-US" altLang="zh-CN" sz="1800" dirty="0" err="1">
                <a:solidFill>
                  <a:schemeClr val="tx1"/>
                </a:solidFill>
              </a:rPr>
              <a:t>solutionsil</a:t>
            </a:r>
            <a:endParaRPr lang="en-US" altLang="zh-CN" sz="1800" dirty="0">
              <a:solidFill>
                <a:schemeClr val="tx1"/>
              </a:solidFill>
            </a:endParaRPr>
          </a:p>
          <a:p>
            <a:r>
              <a:rPr lang="en-US" altLang="zh-CN" sz="1800" dirty="0">
                <a:solidFill>
                  <a:schemeClr val="tx1"/>
                </a:solidFill>
              </a:rPr>
              <a:t>    - Reuse or add TWT (or </a:t>
            </a:r>
            <a:r>
              <a:rPr lang="en-US" altLang="zh-CN" sz="1800" dirty="0" err="1">
                <a:solidFill>
                  <a:schemeClr val="tx1"/>
                </a:solidFill>
              </a:rPr>
              <a:t>rTWT</a:t>
            </a:r>
            <a:r>
              <a:rPr lang="en-US" altLang="zh-CN" sz="1800" dirty="0">
                <a:solidFill>
                  <a:schemeClr val="tx1"/>
                </a:solidFill>
              </a:rPr>
              <a:t>) functions, split TWT sessions, and </a:t>
            </a:r>
            <a:r>
              <a:rPr lang="en-US" altLang="zh-CN" sz="1800" dirty="0" err="1">
                <a:solidFill>
                  <a:schemeClr val="tx1"/>
                </a:solidFill>
              </a:rPr>
              <a:t>send&amp;receive</a:t>
            </a:r>
            <a:r>
              <a:rPr lang="en-US" altLang="zh-CN" sz="1800" dirty="0">
                <a:solidFill>
                  <a:schemeClr val="tx1"/>
                </a:solidFill>
              </a:rPr>
              <a:t> specific data flows based on feature rules.</a:t>
            </a:r>
          </a:p>
          <a:p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80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0"/>
            <a:ext cx="100976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we illustrate the problems in the industrial scenario: the current Wi-Fi mechanism lacks support bounded delay scheduling of these packets.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We have provided 3 potential solutions (directions) and requires more details and thorough deliberation.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</a:t>
            </a:r>
            <a:r>
              <a:rPr lang="en-US" altLang="zh-CN" sz="1400" dirty="0"/>
              <a:t>UHR proposed PAR, IEEE 802.11-23/480</a:t>
            </a:r>
            <a:endParaRPr lang="en-US" altLang="ko-KR" sz="1400" dirty="0"/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[2] 11-23-1570-00-uhr-Latency Consideration of Industrial Scenarios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think the issue of bounded delay needs to be further discussed in industrial scenarios?</a:t>
            </a:r>
          </a:p>
          <a:p>
            <a:pPr marL="0" indent="0"/>
            <a:r>
              <a:rPr lang="en-US" altLang="ja-JP" b="0" dirty="0"/>
              <a:t> - Y</a:t>
            </a:r>
            <a:r>
              <a:rPr lang="en-US" altLang="zh-CN" b="0" dirty="0"/>
              <a:t>es</a:t>
            </a:r>
            <a:endParaRPr lang="en-US" altLang="ja-JP" b="0" dirty="0"/>
          </a:p>
          <a:p>
            <a:pPr marL="0" indent="0"/>
            <a:r>
              <a:rPr lang="en-US" altLang="ja-JP" b="0" dirty="0"/>
              <a:t> - No</a:t>
            </a:r>
          </a:p>
          <a:p>
            <a:pPr marL="0" indent="0"/>
            <a:r>
              <a:rPr lang="en-US" altLang="ja-JP" b="0" dirty="0"/>
              <a:t> - Abstain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37668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34034</TotalTime>
  <Words>845</Words>
  <Application>Microsoft Office PowerPoint</Application>
  <PresentationFormat>宽屏</PresentationFormat>
  <Paragraphs>123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主题​​</vt:lpstr>
      <vt:lpstr>Discussion on bounded delay in Industrial Scenarios</vt:lpstr>
      <vt:lpstr>Introduction</vt:lpstr>
      <vt:lpstr>Recap: UHR in Industrial scenarios</vt:lpstr>
      <vt:lpstr>Goal and Issue</vt:lpstr>
      <vt:lpstr>Potential Options</vt:lpstr>
      <vt:lpstr>Summary</vt:lpstr>
      <vt:lpstr>References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847</cp:revision>
  <cp:lastPrinted>1601-01-01T00:00:00Z</cp:lastPrinted>
  <dcterms:created xsi:type="dcterms:W3CDTF">2023-05-31T01:05:25Z</dcterms:created>
  <dcterms:modified xsi:type="dcterms:W3CDTF">2024-03-07T02:39:24Z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(3)XuqwfBlpau8AiPUQHjXw1zH9dAqDJeH/02u+gbUCApeBOMQXY+epnmuNyNlyNN0SnQGjl9R6
XSgPm4zFTizuiky4VZSllsRlXRTIK+Z2nSumWSbDF5gf9Tcb9lYyYAuN1FO0oTdDDycp/OJG
fO2PhQ++Tx3nPGtg0bJMwmPBoNYmU4BzRLVbdVZNPHuhjbjTVpU6cpgbIscn/gy76x+ia1og
3/Rj5Bk0lGXn4Kmrqs</vt:lpwstr>
  </property>
  <property fmtid="{D5CDD505-2E9C-101B-9397-08002B2CF9AE}" pid="3" name="_2015_ms_pID_7253431">
    <vt:lpwstr>Qv5rCkAW+GvnHZAWpJ1Hfi+sqnjAJ8GsQnbM8ZBbbwHs2WopsKUNtT
iNxGcpjMWoNM9RgpnRq0m0ufm7Aql+mpPY21K/GWBEQVphV4mE7BqlEtRC4+x8kErZDztJzk
j3DJ0uV9iVgq68dP0htomMvDFTY0GDCGz3mMP1f6APvmwrxr1bmRAxYNi1+WmumQLYGAfC7w
/6QxZE/j8Wei4w+n0v8U/o7hCDkZjaiTE2ik</vt:lpwstr>
  </property>
  <property fmtid="{D5CDD505-2E9C-101B-9397-08002B2CF9AE}" pid="4" name="_2015_ms_pID_7253432">
    <vt:lpwstr>VsbTAkH5+pktSuJWjL6CJI8=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1709084819</vt:lpwstr>
  </property>
</Properties>
</file>