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2" r:id="rId4"/>
    <p:sldId id="265" r:id="rId5"/>
    <p:sldId id="266" r:id="rId6"/>
    <p:sldId id="267" r:id="rId7"/>
    <p:sldId id="268" r:id="rId8"/>
    <p:sldId id="271" r:id="rId9"/>
    <p:sldId id="269" r:id="rId10"/>
    <p:sldId id="270" r:id="rId11"/>
    <p:sldId id="264" r:id="rId1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F15115-82F8-45B2-87E3-918B933B3ED6}" v="2447" dt="2024-04-04T01:12:00.9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7D9FC79D-2001-4F82-BE62-D708911F631A}"/>
    <pc:docChg chg="custSel modSld">
      <pc:chgData name="Carlos Rios" userId="259fa1cc625225d5" providerId="LiveId" clId="{7D9FC79D-2001-4F82-BE62-D708911F631A}" dt="2024-04-04T08:14:42.951" v="87" actId="20577"/>
      <pc:docMkLst>
        <pc:docMk/>
      </pc:docMkLst>
      <pc:sldChg chg="modSp mod">
        <pc:chgData name="Carlos Rios" userId="259fa1cc625225d5" providerId="LiveId" clId="{7D9FC79D-2001-4F82-BE62-D708911F631A}" dt="2024-04-04T08:14:42.951" v="87" actId="20577"/>
        <pc:sldMkLst>
          <pc:docMk/>
          <pc:sldMk cId="0" sldId="257"/>
        </pc:sldMkLst>
        <pc:spChg chg="mod">
          <ac:chgData name="Carlos Rios" userId="259fa1cc625225d5" providerId="LiveId" clId="{7D9FC79D-2001-4F82-BE62-D708911F631A}" dt="2024-04-04T08:14:42.951" v="87" actId="20577"/>
          <ac:spMkLst>
            <pc:docMk/>
            <pc:sldMk cId="0" sldId="257"/>
            <ac:spMk id="2" creationId="{7671A216-09D8-1846-5100-3229D3DED0F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802.11-24/0440r0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DPWiFi for IEEE802.11bn WMANs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2024-04-18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What’s to Become of </a:t>
            </a:r>
            <a:r>
              <a:rPr lang="en-US" sz="2800" kern="0">
                <a:solidFill>
                  <a:schemeClr val="tx1"/>
                </a:solidFill>
              </a:rPr>
              <a:t>DPWiFi WMANs</a:t>
            </a:r>
            <a:r>
              <a:rPr lang="en-US" sz="2800" kern="0">
                <a:solidFill>
                  <a:schemeClr val="tx1"/>
                </a:solidFill>
                <a:effectLst/>
              </a:rPr>
              <a:t>? </a:t>
            </a:r>
            <a:endParaRPr lang="en-GB" sz="2800" kern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4895899-F644-40C0-D21F-04A0133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66800"/>
            <a:ext cx="10794265" cy="5428773"/>
          </a:xfrm>
        </p:spPr>
        <p:txBody>
          <a:bodyPr/>
          <a:lstStyle/>
          <a:p>
            <a:pPr marL="233363" lvl="2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are ~1.4B Fixed Broadband (“FBB”) connections worldwide today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en-US" sz="1800" b="1" i="1">
                <a:ea typeface="Calibri" panose="020F0502020204030204" pitchFamily="34" charset="0"/>
                <a:cs typeface="Times New Roman" panose="02020603050405020304" pitchFamily="18" charset="0"/>
              </a:rPr>
              <a:t>72.8% Fiber (FTTx)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>
                <a:ea typeface="Calibri" panose="020F0502020204030204" pitchFamily="34" charset="0"/>
                <a:cs typeface="Times New Roman" panose="02020603050405020304" pitchFamily="18" charset="0"/>
              </a:rPr>
              <a:t>~ 16.0% Cable (Mostly USA-CN DOCSIS)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>
                <a:ea typeface="Calibri" panose="020F0502020204030204" pitchFamily="34" charset="0"/>
                <a:cs typeface="Times New Roman" panose="02020603050405020304" pitchFamily="18" charset="0"/>
              </a:rPr>
              <a:t>~ 8.7% Copper (DSL, ADSL, VDSL) </a:t>
            </a:r>
          </a:p>
          <a:p>
            <a:pPr marL="233363" lvl="2" indent="-2333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About that North American Fixed Wireless Access</a:t>
            </a:r>
            <a:endParaRPr lang="en-US" sz="2400" b="1" i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~3k WISPs are vying to BB-connect ~12k </a:t>
            </a:r>
            <a:r>
              <a:rPr lang="en-US" sz="1800" b="1" i="1">
                <a:ea typeface="Calibri" panose="020F0502020204030204" pitchFamily="34" charset="0"/>
                <a:cs typeface="Times New Roman" panose="02020603050405020304" pitchFamily="18" charset="0"/>
              </a:rPr>
              <a:t>communities (500-50k residents) with $50-100/mo HD</a:t>
            </a:r>
            <a:br>
              <a:rPr lang="en-US" sz="18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achieve a </a:t>
            </a:r>
            <a:r>
              <a:rPr lang="en-US" b="1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5% penetration of ~60% of the USA-Canada population (~80M households)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$10/</a:t>
            </a:r>
            <a:r>
              <a:rPr lang="en-US" sz="1800" b="1" i="1">
                <a:ea typeface="Calibri" panose="020F0502020204030204" pitchFamily="34" charset="0"/>
                <a:cs typeface="Times New Roman" panose="02020603050405020304" pitchFamily="18" charset="0"/>
              </a:rPr>
              <a:t>mo Dedicated 60/60/24/7 Rural FWiFiA would capture practically ALL those households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means ~80M DPWiFi CPEs deployed, or ~40M DPCs sold annually</a:t>
            </a:r>
            <a:br>
              <a:rPr lang="en-US" sz="18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a $</a:t>
            </a:r>
            <a:r>
              <a:rPr lang="en-US" b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800</a:t>
            </a:r>
            <a:r>
              <a:rPr lang="en-US" b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M/yr CPE SoC and $4B/yr DPC Terminal business in 5 years</a:t>
            </a:r>
            <a:endParaRPr lang="en-US" sz="2400" b="1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lvl="2" indent="-23336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Fixed WiFi Access will completely upend that Global Broadband Order</a:t>
            </a:r>
            <a:endParaRPr lang="en-US" sz="2400" b="1" i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lang="en-US" sz="18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FBB incumbent NWOs will </a:t>
            </a:r>
            <a:r>
              <a:rPr lang="en-US" sz="1800" b="1" i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overbuild their own urban networks </a:t>
            </a:r>
            <a:r>
              <a:rPr lang="en-US" sz="18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 Metro/ Muni FWiFiA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>
                <a:ea typeface="Calibri" panose="020F0502020204030204" pitchFamily="34" charset="0"/>
                <a:cs typeface="Times New Roman" panose="02020603050405020304" pitchFamily="18" charset="0"/>
              </a:rPr>
              <a:t>Those same incumbents then expand into the neighboring countryside with Rural FWiFiA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those FWiFiA networks combine to offer $10/mo 60/60/24/7 4kHD to up to </a:t>
            </a:r>
            <a:r>
              <a:rPr lang="en-US" sz="1800" b="1" i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2B</a:t>
            </a:r>
            <a:r>
              <a:rPr lang="en-US" sz="18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global subs by 2029</a:t>
            </a:r>
            <a:br>
              <a:rPr lang="en-US" sz="18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don’t forget many subs will also drive connected cars by then, accounting for ~ 500M more connections</a:t>
            </a:r>
            <a:endParaRPr lang="en-US" sz="18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>
                <a:ea typeface="Calibri" panose="020F0502020204030204" pitchFamily="34" charset="0"/>
                <a:cs typeface="Times New Roman" panose="02020603050405020304" pitchFamily="18" charset="0"/>
              </a:rPr>
              <a:t>This means ~2.5B DPWiFi CPEs deployed, or ~1.25B DPCs sold yearly</a:t>
            </a:r>
            <a:br>
              <a:rPr lang="en-US" sz="1400" b="1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 a $25B/yr CPE SoC and $125B/yr DPC Terminal business in 5 years</a:t>
            </a:r>
            <a:endParaRPr lang="en-US" b="1" i="1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2000" b="1" i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i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i="1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 i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1775" lvl="3" indent="-231775">
              <a:spcBef>
                <a:spcPts val="0"/>
              </a:spcBef>
            </a:pPr>
            <a:endParaRPr lang="en-US" sz="2000" b="1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lvl="3" indent="-234950">
              <a:spcBef>
                <a:spcPts val="0"/>
              </a:spcBef>
            </a:pPr>
            <a:endParaRPr lang="en-US" sz="20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7CC68D-5322-CBB2-C318-D473C9F3A079}"/>
              </a:ext>
            </a:extLst>
          </p:cNvPr>
          <p:cNvGrpSpPr/>
          <p:nvPr/>
        </p:nvGrpSpPr>
        <p:grpSpPr>
          <a:xfrm>
            <a:off x="5733895" y="1524000"/>
            <a:ext cx="5686747" cy="765270"/>
            <a:chOff x="5793318" y="1403350"/>
            <a:chExt cx="5686747" cy="76527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EC23D-8229-C94E-CA39-8192F3C9A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3318" y="1403350"/>
              <a:ext cx="5686747" cy="7652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83DE29-420B-B649-EEE5-01268DE24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0" y="1647872"/>
              <a:ext cx="314325" cy="276225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16743948-5930-BA3F-8428-45A093FAC4BF}"/>
              </a:ext>
            </a:extLst>
          </p:cNvPr>
          <p:cNvSpPr txBox="1">
            <a:spLocks/>
          </p:cNvSpPr>
          <p:nvPr/>
        </p:nvSpPr>
        <p:spPr bwMode="auto">
          <a:xfrm>
            <a:off x="914400" y="6019800"/>
            <a:ext cx="104753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DPWiFi WMANs will EAT Legacy Fixed Broadband! </a:t>
            </a:r>
            <a:endParaRPr lang="en-GB" sz="2800" kern="0"/>
          </a:p>
        </p:txBody>
      </p:sp>
    </p:spTree>
    <p:extLst>
      <p:ext uri="{BB962C8B-B14F-4D97-AF65-F5344CB8AC3E}">
        <p14:creationId xmlns:p14="http://schemas.microsoft.com/office/powerpoint/2010/main" val="211501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GB"/>
              <a:t>1.	23/1606r1-UHRSG	</a:t>
            </a:r>
            <a:br>
              <a:rPr lang="en-GB"/>
            </a:br>
            <a:r>
              <a:rPr lang="en-GB" sz="2000" u="sng"/>
              <a:t>Dynamic Polarization Multiplexing and Beamforming WLANs</a:t>
            </a:r>
            <a:br>
              <a:rPr lang="en-GB" sz="2000" u="sng"/>
            </a:br>
            <a:r>
              <a:rPr lang="en-GB" sz="2000"/>
              <a:t>Carlos A Rios (Terabit Wireless Internet), 13-Sep-2023</a:t>
            </a:r>
          </a:p>
          <a:p>
            <a:pPr marL="463550" indent="-463550">
              <a:buAutoNum type="arabicPeriod" startAt="2"/>
            </a:pPr>
            <a:r>
              <a:rPr lang="en-GB"/>
              <a:t>23/1756r3-TGbn</a:t>
            </a:r>
            <a:br>
              <a:rPr lang="en-GB"/>
            </a:br>
            <a:r>
              <a:rPr lang="en-GB" sz="2000" u="sng"/>
              <a:t>MIMO Dynamic Polarization and Beamforming: Proposed IEEE802.11bn PHY</a:t>
            </a:r>
            <a:br>
              <a:rPr lang="en-GB" sz="2000" u="sng"/>
            </a:br>
            <a:r>
              <a:rPr lang="en-GB" sz="2000"/>
              <a:t>Carlos A Rios (Terabit Wireless Internet), 16-Nov-2023</a:t>
            </a:r>
          </a:p>
          <a:p>
            <a:pPr marL="463550" indent="-463550">
              <a:buAutoNum type="arabicPeriod" startAt="2"/>
            </a:pPr>
            <a:r>
              <a:rPr lang="en-GB"/>
              <a:t>24/0041r12-TGbn</a:t>
            </a:r>
            <a:br>
              <a:rPr lang="en-GB"/>
            </a:br>
            <a:r>
              <a:rPr lang="en-GB" sz="2000" u="sng"/>
              <a:t>DPWiFi MATLAB Validation</a:t>
            </a:r>
            <a:br>
              <a:rPr lang="en-GB" sz="2000" u="sng"/>
            </a:br>
            <a:r>
              <a:rPr lang="en-GB" sz="2000"/>
              <a:t>Carlos A Rios (Terabit Wireless Internet), 02-Feb-2024</a:t>
            </a:r>
            <a:endParaRPr lang="en-GB" u="sn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71A216-09D8-1846-5100-3229D3DED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857" y="2006598"/>
            <a:ext cx="9818967" cy="3105151"/>
          </a:xfrm>
        </p:spPr>
        <p:txBody>
          <a:bodyPr/>
          <a:lstStyle/>
          <a:p>
            <a:pPr marL="0" lvl="2" indent="0">
              <a:spcBef>
                <a:spcPts val="0"/>
              </a:spcBef>
            </a:pPr>
            <a:r>
              <a:rPr lang="en-US" sz="2400" b="1" kern="0" dirty="0">
                <a:solidFill>
                  <a:schemeClr val="tx1"/>
                </a:solidFill>
              </a:rPr>
              <a:t>	TWI’s proposed “</a:t>
            </a:r>
            <a:r>
              <a:rPr lang="en-US" sz="2400" b="1" dirty="0">
                <a:solidFill>
                  <a:schemeClr val="tx1"/>
                </a:solidFill>
              </a:rPr>
              <a:t>DPWiFi” </a:t>
            </a:r>
            <a:r>
              <a:rPr lang="en-US" sz="2400" b="1" kern="0" dirty="0">
                <a:solidFill>
                  <a:schemeClr val="tx1"/>
                </a:solidFill>
              </a:rPr>
              <a:t>IEEE802.11bn PHY/MAC, particularly relevant to Wireless </a:t>
            </a:r>
            <a:r>
              <a:rPr lang="en-US" sz="2400" b="1" i="1" kern="0" dirty="0">
                <a:solidFill>
                  <a:schemeClr val="tx1"/>
                </a:solidFill>
              </a:rPr>
              <a:t>Metropolitan</a:t>
            </a:r>
            <a:r>
              <a:rPr lang="en-US" sz="2400" b="1" kern="0" dirty="0">
                <a:solidFill>
                  <a:schemeClr val="tx1"/>
                </a:solidFill>
              </a:rPr>
              <a:t> Area Networks (“WMANs”), represents </a:t>
            </a:r>
            <a:r>
              <a:rPr lang="en-US" sz="2400" b="1" i="1" kern="0" dirty="0">
                <a:solidFill>
                  <a:schemeClr val="tx1"/>
                </a:solidFill>
              </a:rPr>
              <a:t>Breakthrough </a:t>
            </a:r>
            <a:r>
              <a:rPr lang="en-US" sz="2400" b="1" kern="0" dirty="0">
                <a:solidFill>
                  <a:schemeClr val="tx1"/>
                </a:solidFill>
              </a:rPr>
              <a:t>wireless technology enabling </a:t>
            </a:r>
            <a:r>
              <a:rPr lang="en-US" sz="2400" b="1" i="1" kern="0" dirty="0">
                <a:solidFill>
                  <a:schemeClr val="tx1"/>
                </a:solidFill>
              </a:rPr>
              <a:t>Disruptive</a:t>
            </a:r>
            <a:r>
              <a:rPr lang="en-US" sz="2400" b="1" kern="0" dirty="0">
                <a:solidFill>
                  <a:schemeClr val="tx1"/>
                </a:solidFill>
              </a:rPr>
              <a:t> radio products creating </a:t>
            </a:r>
            <a:r>
              <a:rPr lang="en-US" sz="2400" b="1" i="1" kern="0" dirty="0">
                <a:solidFill>
                  <a:schemeClr val="tx1"/>
                </a:solidFill>
              </a:rPr>
              <a:t>Revolutionary </a:t>
            </a:r>
            <a:r>
              <a:rPr lang="en-US" sz="2400" b="1" kern="0" dirty="0">
                <a:solidFill>
                  <a:schemeClr val="tx1"/>
                </a:solidFill>
              </a:rPr>
              <a:t>broadband</a:t>
            </a:r>
            <a:r>
              <a:rPr lang="en-US" sz="2400" b="1" i="1" kern="0" dirty="0">
                <a:solidFill>
                  <a:schemeClr val="tx1"/>
                </a:solidFill>
              </a:rPr>
              <a:t> </a:t>
            </a:r>
            <a:r>
              <a:rPr lang="en-US" sz="2400" b="1" kern="0" dirty="0">
                <a:solidFill>
                  <a:schemeClr val="tx1"/>
                </a:solidFill>
              </a:rPr>
              <a:t>networks delivering </a:t>
            </a:r>
            <a:r>
              <a:rPr lang="en-US" sz="2400" b="1" i="1" kern="0" dirty="0">
                <a:solidFill>
                  <a:schemeClr val="tx1"/>
                </a:solidFill>
              </a:rPr>
              <a:t>Transformative</a:t>
            </a:r>
            <a:r>
              <a:rPr lang="en-US" sz="2400" b="1" kern="0" dirty="0">
                <a:solidFill>
                  <a:schemeClr val="tx1"/>
                </a:solidFill>
              </a:rPr>
              <a:t> Internet Access, in the not too distant </a:t>
            </a:r>
            <a:r>
              <a:rPr lang="en-US" sz="2400" b="1" kern="0">
                <a:solidFill>
                  <a:schemeClr val="tx1"/>
                </a:solidFill>
              </a:rPr>
              <a:t>future and the </a:t>
            </a:r>
            <a:r>
              <a:rPr lang="en-US" sz="2400" b="1" kern="0" dirty="0">
                <a:solidFill>
                  <a:schemeClr val="tx1"/>
                </a:solidFill>
              </a:rPr>
              <a:t>whole world over</a:t>
            </a:r>
            <a:endParaRPr lang="en-US" sz="2400" b="1" i="1" kern="0" dirty="0">
              <a:solidFill>
                <a:schemeClr val="tx1"/>
              </a:solidFill>
              <a:effectLst/>
            </a:endParaRPr>
          </a:p>
          <a:p>
            <a:endParaRPr lang="en-US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5200" y="1676400"/>
            <a:ext cx="10361084" cy="4028121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>
                <a:solidFill>
                  <a:schemeClr val="tx1"/>
                </a:solidFill>
                <a:effectLst/>
              </a:rPr>
              <a:t>32 IEEE802.11be concurrent, cochannel TGbe EHT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>
                <a:solidFill>
                  <a:schemeClr val="tx1"/>
                </a:solidFill>
                <a:effectLst/>
              </a:rPr>
              <a:t>32x32 MIMO Dynamic Polarization Multiplexing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>
                <a:solidFill>
                  <a:schemeClr val="tx1"/>
                </a:solidFill>
                <a:effectLst/>
              </a:rPr>
              <a:t>32x32 MIMO Tx/Rx DLOS/ nLOS/ NLOS Beam </a:t>
            </a:r>
            <a:r>
              <a:rPr lang="en-US" b="1">
                <a:solidFill>
                  <a:schemeClr val="tx1"/>
                </a:solidFill>
              </a:rPr>
              <a:t>F</a:t>
            </a:r>
            <a:r>
              <a:rPr lang="en-US" b="1" kern="0">
                <a:solidFill>
                  <a:schemeClr val="tx1"/>
                </a:solidFill>
                <a:effectLst/>
              </a:rPr>
              <a:t>orming/ 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>
                <a:solidFill>
                  <a:schemeClr val="tx1"/>
                </a:solidFill>
              </a:rPr>
              <a:t>Propagation Channel Impairment Mitigation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>
                <a:solidFill>
                  <a:schemeClr val="tx1"/>
                </a:solidFill>
              </a:rPr>
              <a:t>AP Tx Multi-beaming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>
                <a:solidFill>
                  <a:schemeClr val="tx1"/>
                </a:solidFill>
              </a:rPr>
              <a:t>AP/ Client Rx Interference Cancellation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>
                <a:solidFill>
                  <a:schemeClr val="tx1"/>
                </a:solidFill>
              </a:rPr>
              <a:t>Client Rx Multipath Recombination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>
                <a:solidFill>
                  <a:schemeClr val="tx1"/>
                </a:solidFill>
                <a:effectLst/>
              </a:rPr>
              <a:t>90</a:t>
            </a:r>
            <a:r>
              <a:rPr lang="en-US" b="1">
                <a:solidFill>
                  <a:schemeClr val="tx1"/>
                </a:solidFill>
              </a:rPr>
              <a:t>D/ 10U TDMA MAC</a:t>
            </a:r>
            <a:endParaRPr lang="en-US" b="1" kern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>
                <a:solidFill>
                  <a:schemeClr val="tx1"/>
                </a:solidFill>
              </a:rPr>
              <a:t> </a:t>
            </a:r>
            <a:endParaRPr lang="en-US" sz="2200" b="1" kern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89265"/>
            <a:ext cx="10361084" cy="431323"/>
          </a:xfrm>
        </p:spPr>
        <p:txBody>
          <a:bodyPr/>
          <a:lstStyle/>
          <a:p>
            <a:r>
              <a:rPr lang="en-GB" sz="2800" dirty="0"/>
              <a:t>Proposed DPWiFi IEEE802.11bn PHY/ MAC Specification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1298-2413-A338-9129-5B45A7DBCE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690C2-2DD1-B780-E0B7-ED7DF64E787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7608F2-1D64-8692-0EE1-623F971815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0EE096-6B59-E132-CE0D-CEA0D17286D3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Breakthrough DPWiFi Technology</a:t>
            </a:r>
            <a:endParaRPr lang="en-GB" sz="2800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858190-CB30-C18D-EEC7-668E87471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4" b="3395"/>
          <a:stretch/>
        </p:blipFill>
        <p:spPr>
          <a:xfrm>
            <a:off x="2362201" y="1095852"/>
            <a:ext cx="6857722" cy="263794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C027E2-267F-A8F3-471D-9D9F81376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3657600"/>
            <a:ext cx="9753600" cy="3105151"/>
          </a:xfrm>
        </p:spPr>
        <p:txBody>
          <a:bodyPr/>
          <a:lstStyle/>
          <a:p>
            <a:pPr marL="230188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  <a:effectLst/>
              </a:rPr>
              <a:t>The WMAN DP propagation channel [H</a:t>
            </a:r>
            <a:r>
              <a:rPr lang="en-US" sz="2000" b="1" baseline="-25000">
                <a:solidFill>
                  <a:schemeClr val="tx1"/>
                </a:solidFill>
                <a:effectLst/>
              </a:rPr>
              <a:t>DP</a:t>
            </a:r>
            <a:r>
              <a:rPr lang="en-US" sz="2000" b="1">
                <a:solidFill>
                  <a:schemeClr val="tx1"/>
                </a:solidFill>
                <a:effectLst/>
              </a:rPr>
              <a:t>] is an n-dimensional </a:t>
            </a:r>
            <a:r>
              <a:rPr lang="en-US" sz="2000" b="1" kern="0">
                <a:solidFill>
                  <a:schemeClr val="tx1"/>
                </a:solidFill>
                <a:effectLst/>
              </a:rPr>
              <a:t>“Polarization Space”</a:t>
            </a:r>
            <a:br>
              <a:rPr lang="en-US" sz="2000" b="1" kern="0">
                <a:solidFill>
                  <a:schemeClr val="tx1"/>
                </a:solidFill>
                <a:effectLst/>
              </a:rPr>
            </a:br>
            <a:r>
              <a:rPr lang="en-US" b="1" kern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/>
              <a:t>The upper bound for n, if it exists, greatly exceeds 32 </a:t>
            </a:r>
          </a:p>
          <a:p>
            <a:pPr marL="230188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</a:rPr>
              <a:t>The [H</a:t>
            </a:r>
            <a:r>
              <a:rPr lang="en-US" sz="2000" b="1" baseline="-25000">
                <a:solidFill>
                  <a:schemeClr val="tx1"/>
                </a:solidFill>
              </a:rPr>
              <a:t>DP</a:t>
            </a:r>
            <a:r>
              <a:rPr lang="en-US" sz="2000" b="1">
                <a:solidFill>
                  <a:schemeClr val="tx1"/>
                </a:solidFill>
              </a:rPr>
              <a:t>] transfer </a:t>
            </a:r>
            <a:r>
              <a:rPr lang="en-US" sz="2000">
                <a:solidFill>
                  <a:schemeClr val="tx1"/>
                </a:solidFill>
              </a:rPr>
              <a:t>function </a:t>
            </a:r>
            <a:r>
              <a:rPr lang="en-US" sz="2000" b="1">
                <a:solidFill>
                  <a:schemeClr val="tx1"/>
                </a:solidFill>
              </a:rPr>
              <a:t>is non-singular, deterministic, scalar and uniform</a:t>
            </a:r>
          </a:p>
          <a:p>
            <a:pPr marL="461963" lvl="3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</a:rPr>
              <a:t> </a:t>
            </a:r>
            <a:r>
              <a:rPr lang="en-US" b="1" i="1">
                <a:solidFill>
                  <a:schemeClr val="tx1"/>
                </a:solidFill>
              </a:rPr>
              <a:t>I.e., h</a:t>
            </a:r>
            <a:r>
              <a:rPr lang="en-US" b="1" i="1" baseline="-25000">
                <a:solidFill>
                  <a:schemeClr val="tx1"/>
                </a:solidFill>
              </a:rPr>
              <a:t>ij </a:t>
            </a:r>
            <a:r>
              <a:rPr lang="en-US" b="1" i="1">
                <a:solidFill>
                  <a:schemeClr val="tx1"/>
                </a:solidFill>
              </a:rPr>
              <a:t>= 1, i = j; h</a:t>
            </a:r>
            <a:r>
              <a:rPr lang="en-US" b="1" i="1" baseline="-25000">
                <a:solidFill>
                  <a:schemeClr val="tx1"/>
                </a:solidFill>
              </a:rPr>
              <a:t>ij </a:t>
            </a:r>
            <a:r>
              <a:rPr lang="en-US" b="1" i="1">
                <a:solidFill>
                  <a:schemeClr val="tx1"/>
                </a:solidFill>
              </a:rPr>
              <a:t>= 0 ≤  r &lt; 1</a:t>
            </a:r>
            <a:r>
              <a:rPr lang="en-US" b="1" i="1" baseline="-25000">
                <a:solidFill>
                  <a:schemeClr val="tx1"/>
                </a:solidFill>
              </a:rPr>
              <a:t> </a:t>
            </a:r>
            <a:r>
              <a:rPr lang="en-US" b="1" i="1">
                <a:solidFill>
                  <a:schemeClr val="tx1"/>
                </a:solidFill>
              </a:rPr>
              <a:t>, i ≠ j</a:t>
            </a:r>
          </a:p>
          <a:p>
            <a:pPr marL="461963" lvl="3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i="1">
                <a:solidFill>
                  <a:schemeClr val="tx1"/>
                </a:solidFill>
              </a:rPr>
              <a:t>The “Propagation Channel Dynamic Polarization Index (ChDPI)</a:t>
            </a:r>
            <a:r>
              <a:rPr lang="en-US">
                <a:solidFill>
                  <a:schemeClr val="tx1"/>
                </a:solidFill>
              </a:rPr>
              <a:t> r” </a:t>
            </a:r>
            <a:r>
              <a:rPr lang="en-US" b="1" i="1">
                <a:solidFill>
                  <a:schemeClr val="tx1"/>
                </a:solidFill>
              </a:rPr>
              <a:t>varies with [H</a:t>
            </a:r>
            <a:r>
              <a:rPr lang="en-US" b="1" i="1" baseline="-25000">
                <a:solidFill>
                  <a:schemeClr val="tx1"/>
                </a:solidFill>
              </a:rPr>
              <a:t>DP</a:t>
            </a:r>
            <a:r>
              <a:rPr lang="en-US" b="1" i="1">
                <a:solidFill>
                  <a:schemeClr val="tx1"/>
                </a:solidFill>
              </a:rPr>
              <a:t>] impairments</a:t>
            </a:r>
          </a:p>
          <a:p>
            <a:pPr marL="4763" lvl="2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</a:rPr>
              <a:t>DPWiFi DLOS, nLOS and NLOS links are subject to [H</a:t>
            </a:r>
            <a:r>
              <a:rPr lang="en-US" sz="2000" b="1" baseline="-25000">
                <a:solidFill>
                  <a:schemeClr val="tx1"/>
                </a:solidFill>
              </a:rPr>
              <a:t>DP</a:t>
            </a:r>
            <a:r>
              <a:rPr lang="en-US" sz="2000" b="1">
                <a:solidFill>
                  <a:schemeClr val="tx1"/>
                </a:solidFill>
              </a:rPr>
              <a:t>] “depolarization” </a:t>
            </a:r>
          </a:p>
          <a:p>
            <a:pPr marL="230188" lvl="3" indent="0">
              <a:spcBef>
                <a:spcPts val="0"/>
              </a:spcBef>
            </a:pPr>
            <a:r>
              <a:rPr lang="en-US" sz="1800" b="1" i="1">
                <a:solidFill>
                  <a:schemeClr val="tx1"/>
                </a:solidFill>
              </a:rPr>
              <a:t>(i.e., induced Rx signal angular polarization rotation wrt Tx-established orthogonal baseline)</a:t>
            </a:r>
            <a:endParaRPr lang="en-US" sz="1400" b="1" i="1">
              <a:solidFill>
                <a:schemeClr val="tx1"/>
              </a:solidFill>
              <a:effectLst/>
            </a:endParaRPr>
          </a:p>
          <a:p>
            <a:pPr marL="461963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>
                <a:solidFill>
                  <a:schemeClr val="tx1"/>
                </a:solidFill>
              </a:rPr>
              <a:t>DLOS links experience atmospheric fog, rain, etc. of up to 5</a:t>
            </a:r>
            <a:r>
              <a:rPr lang="en-US" sz="1600" b="1" i="1" baseline="30000">
                <a:solidFill>
                  <a:schemeClr val="tx1"/>
                </a:solidFill>
              </a:rPr>
              <a:t>o</a:t>
            </a:r>
            <a:r>
              <a:rPr lang="en-US" sz="1600" b="1" i="1">
                <a:solidFill>
                  <a:schemeClr val="tx1"/>
                </a:solidFill>
              </a:rPr>
              <a:t> [H</a:t>
            </a:r>
            <a:r>
              <a:rPr lang="en-US" sz="1600" b="1" i="1" baseline="-25000">
                <a:solidFill>
                  <a:schemeClr val="tx1"/>
                </a:solidFill>
              </a:rPr>
              <a:t>DP</a:t>
            </a:r>
            <a:r>
              <a:rPr lang="en-US" sz="1600" b="1" i="1">
                <a:solidFill>
                  <a:schemeClr val="tx1"/>
                </a:solidFill>
              </a:rPr>
              <a:t>] depolarization</a:t>
            </a:r>
            <a:endParaRPr lang="en-US" sz="1600" b="1" i="1" kern="0">
              <a:solidFill>
                <a:schemeClr val="tx1"/>
              </a:solidFill>
              <a:effectLst/>
            </a:endParaRPr>
          </a:p>
          <a:p>
            <a:pPr marL="461963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kern="0">
                <a:solidFill>
                  <a:schemeClr val="tx1"/>
                </a:solidFill>
                <a:effectLst/>
              </a:rPr>
              <a:t>nLOS links obstructed/ diffracted by foliage </a:t>
            </a:r>
            <a:r>
              <a:rPr lang="en-US" sz="1600" b="1" i="1">
                <a:solidFill>
                  <a:schemeClr val="tx1"/>
                </a:solidFill>
                <a:effectLst/>
              </a:rPr>
              <a:t>or </a:t>
            </a:r>
            <a:r>
              <a:rPr lang="en-US" sz="1600" b="1" i="1" kern="0">
                <a:solidFill>
                  <a:schemeClr val="tx1"/>
                </a:solidFill>
                <a:effectLst/>
              </a:rPr>
              <a:t>structures face </a:t>
            </a:r>
            <a:r>
              <a:rPr lang="en-US" sz="1600" b="1" i="1">
                <a:solidFill>
                  <a:schemeClr val="tx1"/>
                </a:solidFill>
                <a:effectLst/>
              </a:rPr>
              <a:t>up to 15</a:t>
            </a:r>
            <a:r>
              <a:rPr lang="en-US" sz="1600" b="1" i="1" baseline="30000">
                <a:solidFill>
                  <a:schemeClr val="tx1"/>
                </a:solidFill>
                <a:effectLst/>
              </a:rPr>
              <a:t>o</a:t>
            </a:r>
            <a:r>
              <a:rPr lang="en-US" sz="1600" b="1" i="1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kern="0">
                <a:solidFill>
                  <a:schemeClr val="tx1"/>
                </a:solidFill>
                <a:effectLst/>
              </a:rPr>
              <a:t>depolarization </a:t>
            </a:r>
            <a:endParaRPr lang="en-US" sz="1600" b="1" i="1">
              <a:solidFill>
                <a:schemeClr val="tx1"/>
              </a:solidFill>
              <a:effectLst/>
            </a:endParaRPr>
          </a:p>
          <a:p>
            <a:pPr marL="461963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>
                <a:solidFill>
                  <a:schemeClr val="tx1"/>
                </a:solidFill>
                <a:effectLst/>
              </a:rPr>
              <a:t>NLOS links reflected by structures or vehicles </a:t>
            </a:r>
            <a:r>
              <a:rPr lang="en-US" sz="1600" b="1" i="1" kern="0">
                <a:solidFill>
                  <a:schemeClr val="tx1"/>
                </a:solidFill>
                <a:effectLst/>
              </a:rPr>
              <a:t>depolarize</a:t>
            </a:r>
            <a:r>
              <a:rPr lang="en-US" sz="1600" b="1" i="1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kern="0">
                <a:solidFill>
                  <a:schemeClr val="tx1"/>
                </a:solidFill>
                <a:effectLst/>
              </a:rPr>
              <a:t>by up to 4</a:t>
            </a:r>
            <a:r>
              <a:rPr lang="en-US" sz="1600" b="1" i="1">
                <a:solidFill>
                  <a:schemeClr val="tx1"/>
                </a:solidFill>
                <a:effectLst/>
              </a:rPr>
              <a:t>5</a:t>
            </a:r>
            <a:r>
              <a:rPr lang="en-US" sz="1600" b="1" i="1" baseline="30000">
                <a:solidFill>
                  <a:schemeClr val="tx1"/>
                </a:solidFill>
                <a:effectLst/>
              </a:rPr>
              <a:t>o</a:t>
            </a:r>
            <a:endParaRPr lang="en-US" sz="1600" b="1" kern="0">
              <a:solidFill>
                <a:schemeClr val="tx1"/>
              </a:solidFill>
              <a:effectLst/>
            </a:endParaRPr>
          </a:p>
          <a:p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04383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Breakthrough DPWiFi Chipsets</a:t>
            </a:r>
            <a:endParaRPr lang="en-GB" sz="2800" kern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1FD60C-052A-4CEA-2112-F56F41B19BDF}"/>
              </a:ext>
            </a:extLst>
          </p:cNvPr>
          <p:cNvGrpSpPr/>
          <p:nvPr/>
        </p:nvGrpSpPr>
        <p:grpSpPr>
          <a:xfrm>
            <a:off x="798263" y="1446388"/>
            <a:ext cx="10555537" cy="4387677"/>
            <a:chOff x="98457" y="1192127"/>
            <a:chExt cx="8740742" cy="364085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5278BE-085D-A4DE-C7F7-687B18D1B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990" y="4366822"/>
              <a:ext cx="3765176" cy="46616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1A39D51-C894-F453-AEAA-1551C3C53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8007" y="4395786"/>
              <a:ext cx="3555628" cy="40183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B7D0A46-9E07-C343-CCFD-CE8D5B38EE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0317"/>
            <a:stretch/>
          </p:blipFill>
          <p:spPr>
            <a:xfrm>
              <a:off x="4616324" y="1193299"/>
              <a:ext cx="4222875" cy="320365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A85CC08-9D47-01D5-E0B5-0D24327F9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457" y="1192127"/>
              <a:ext cx="4356846" cy="3203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588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Disruptive DPWiFi APs and Clients</a:t>
            </a:r>
            <a:endParaRPr lang="en-GB" sz="2800" kern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EE8E5B-6C51-0D1D-88AA-6E4169ECA84B}"/>
              </a:ext>
            </a:extLst>
          </p:cNvPr>
          <p:cNvGrpSpPr/>
          <p:nvPr/>
        </p:nvGrpSpPr>
        <p:grpSpPr>
          <a:xfrm>
            <a:off x="1143000" y="2280698"/>
            <a:ext cx="9651942" cy="4120102"/>
            <a:chOff x="1143000" y="2280698"/>
            <a:chExt cx="9651942" cy="41201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0028744-87BB-FE82-C6D6-5C0794E511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7808" b="3926"/>
            <a:stretch/>
          </p:blipFill>
          <p:spPr>
            <a:xfrm>
              <a:off x="1143000" y="2455927"/>
              <a:ext cx="2438400" cy="394487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786343D-B936-4F11-EF95-F4212181A3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192" r="29329" b="3926"/>
            <a:stretch/>
          </p:blipFill>
          <p:spPr>
            <a:xfrm>
              <a:off x="4638679" y="2280698"/>
              <a:ext cx="2914642" cy="394487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8F5C826-ECB9-1CD6-3697-06476B3CF1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0958" t="1836" r="874" b="2090"/>
            <a:stretch/>
          </p:blipFill>
          <p:spPr>
            <a:xfrm>
              <a:off x="8661341" y="2280698"/>
              <a:ext cx="2133601" cy="3944873"/>
            </a:xfrm>
            <a:prstGeom prst="rect">
              <a:avLst/>
            </a:prstGeom>
          </p:spPr>
        </p:pic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58D80A-8DFD-AF3C-65FC-C3C012DE3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591" y="1143000"/>
            <a:ext cx="8328209" cy="1628580"/>
          </a:xfrm>
        </p:spPr>
        <p:txBody>
          <a:bodyPr/>
          <a:lstStyle/>
          <a:p>
            <a:pPr marL="0" lvl="2" indent="0" algn="ctr">
              <a:spcBef>
                <a:spcPts val="600"/>
              </a:spcBef>
              <a:buNone/>
            </a:pPr>
            <a:r>
              <a:rPr lang="en-US" sz="2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2 DPWiFi SoCs enable 3 core DPWiFi </a:t>
            </a:r>
            <a:r>
              <a:rPr lang="en-US" sz="2400" b="1">
                <a:ea typeface="Calibri" panose="020F0502020204030204" pitchFamily="34" charset="0"/>
                <a:cs typeface="Times New Roman" panose="02020603050405020304" pitchFamily="18" charset="0"/>
              </a:rPr>
              <a:t>Radios</a:t>
            </a:r>
            <a:r>
              <a:rPr lang="en-US" sz="2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DPWiFi Backhaul (“DPBH”): High Directivity 184 Gbps AP/ Meshnode</a:t>
            </a:r>
            <a:endParaRPr lang="en-US" sz="2000" b="1">
              <a:solidFill>
                <a:schemeClr val="tx1"/>
              </a:solidFill>
              <a:effectLst/>
            </a:endParaRPr>
          </a:p>
          <a:p>
            <a:pPr marL="285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DPWiFi Base Station (“DPBS”): Wide Coverage 184 Gbps AP</a:t>
            </a:r>
          </a:p>
          <a:p>
            <a:pPr marL="285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DPWiFi CPE (“DPC”): High Directivity 5.</a:t>
            </a:r>
            <a:r>
              <a:rPr lang="en-US" sz="20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Gbps Client</a:t>
            </a:r>
          </a:p>
          <a:p>
            <a:pPr marL="231775" lvl="1" indent="0" algn="ctr">
              <a:spcBef>
                <a:spcPts val="0"/>
              </a:spcBef>
              <a:buNone/>
            </a:pPr>
            <a:br>
              <a:rPr lang="en-US" sz="1200" i="1">
                <a:effectLst/>
              </a:rPr>
            </a:br>
            <a:endParaRPr lang="en-US" sz="1200" i="1">
              <a:solidFill>
                <a:srgbClr val="C00000"/>
              </a:solidFill>
              <a:effectLst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6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Revolutionary DPWiFi Networks</a:t>
            </a:r>
            <a:endParaRPr lang="en-GB" sz="2800" kern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049147-445C-BF24-E81F-497B9FACA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517" y="1350424"/>
            <a:ext cx="5445601" cy="187375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31FBBA9-657A-3BF0-CE60-4BB27FC0494A}"/>
              </a:ext>
            </a:extLst>
          </p:cNvPr>
          <p:cNvGrpSpPr/>
          <p:nvPr/>
        </p:nvGrpSpPr>
        <p:grpSpPr>
          <a:xfrm>
            <a:off x="2895600" y="3609975"/>
            <a:ext cx="9188290" cy="2814505"/>
            <a:chOff x="-5009" y="3688557"/>
            <a:chExt cx="8993700" cy="258494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1D427B7-A976-769C-9673-86DF4C73F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009" y="3688557"/>
              <a:ext cx="4947942" cy="2584943"/>
            </a:xfrm>
            <a:prstGeom prst="rect">
              <a:avLst/>
            </a:prstGeom>
          </p:spPr>
        </p:pic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6D9E0775-E47E-8DE5-A451-D2E06D4ED14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11043" y="3735653"/>
              <a:ext cx="4877648" cy="6411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30188" indent="-230188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45000"/>
                <a:buChar char="•"/>
                <a:defRPr sz="2000" b="1" i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460375" indent="-230188" algn="l" rtl="0" eaLnBrk="0" fontAlgn="base" hangingPunct="0">
                <a:spcBef>
                  <a:spcPts val="0"/>
                </a:spcBef>
                <a:spcAft>
                  <a:spcPct val="0"/>
                </a:spcAft>
                <a:buSzPct val="145000"/>
                <a:buChar char="•"/>
                <a:defRPr sz="1600" b="1" i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2pPr>
              <a:lvl3pPr marL="684213" indent="-223838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45000"/>
                <a:buChar char="•"/>
                <a:defRPr sz="1400" b="1" i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3pPr>
              <a:lvl4pPr marL="914400" indent="-230188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45000"/>
                <a:buChar char="•"/>
                <a:defRPr sz="1200" b="1" i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4pPr>
              <a:lvl5pPr marL="1144588" indent="-230188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45000"/>
                <a:buChar char="•"/>
                <a:defRPr sz="1200" b="1" i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SzPct val="145000"/>
                <a:buChar char="•"/>
                <a:defRPr sz="20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SzPct val="145000"/>
                <a:buChar char="•"/>
                <a:defRPr sz="20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SzPct val="145000"/>
                <a:buChar char="•"/>
                <a:defRPr sz="20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SzPct val="145000"/>
                <a:buChar char="•"/>
                <a:defRPr sz="20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defRPr>
              </a:lvl9pPr>
            </a:lstStyle>
            <a:p>
              <a:pPr marL="231775" lvl="3" indent="-231775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i="0" kern="0">
                  <a:solidFill>
                    <a:schemeClr val="tx1"/>
                  </a:solidFill>
                  <a:effectLst/>
                </a:rPr>
                <a:t>“Metropolitan DPWiFi” for densest population cities </a:t>
              </a:r>
            </a:p>
            <a:p>
              <a:pPr marL="231775" lvl="3" indent="-231775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i="0" kern="0">
                  <a:solidFill>
                    <a:schemeClr val="tx1"/>
                  </a:solidFill>
                  <a:effectLst/>
                </a:rPr>
                <a:t>“Municipal DPWiFi” for sparser population cities </a:t>
              </a:r>
            </a:p>
            <a:p>
              <a:pPr marL="231775" lvl="3" indent="-231775">
                <a:lnSpc>
                  <a:spcPct val="100000"/>
                </a:lnSpc>
                <a:spcBef>
                  <a:spcPts val="0"/>
                </a:spcBef>
              </a:pPr>
              <a:r>
                <a:rPr lang="en-US" sz="1400" i="0" kern="0">
                  <a:solidFill>
                    <a:schemeClr val="tx1"/>
                  </a:solidFill>
                  <a:effectLst/>
                </a:rPr>
                <a:t>“Rural DPWiFi” for lightly populated regions</a:t>
              </a:r>
              <a:endParaRPr lang="en-US" i="0" kern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DC19D8E-5BE3-7829-D99B-31583AFF5437}"/>
              </a:ext>
            </a:extLst>
          </p:cNvPr>
          <p:cNvSpPr txBox="1">
            <a:spLocks/>
          </p:cNvSpPr>
          <p:nvPr/>
        </p:nvSpPr>
        <p:spPr bwMode="auto">
          <a:xfrm>
            <a:off x="567002" y="1473040"/>
            <a:ext cx="2605468" cy="12956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000" kern="0">
                <a:solidFill>
                  <a:schemeClr val="tx1"/>
                </a:solidFill>
                <a:effectLst/>
              </a:rPr>
              <a:t>Fixed WiFi Access Backhaul</a:t>
            </a:r>
            <a:endParaRPr lang="en-GB" sz="2000" kern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88AB6AD-70A5-9C8F-57E3-943CEF81A255}"/>
              </a:ext>
            </a:extLst>
          </p:cNvPr>
          <p:cNvSpPr txBox="1">
            <a:spLocks/>
          </p:cNvSpPr>
          <p:nvPr/>
        </p:nvSpPr>
        <p:spPr bwMode="auto">
          <a:xfrm>
            <a:off x="567002" y="4114574"/>
            <a:ext cx="2605468" cy="12956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000" kern="0">
                <a:solidFill>
                  <a:schemeClr val="tx1"/>
                </a:solidFill>
                <a:effectLst/>
              </a:rPr>
              <a:t>Fixed WiFi Access Distribution</a:t>
            </a:r>
            <a:endParaRPr lang="en-GB" sz="2000" kern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AF3047-56D7-DCF7-5594-572EC575FC69}"/>
              </a:ext>
            </a:extLst>
          </p:cNvPr>
          <p:cNvSpPr txBox="1">
            <a:spLocks/>
          </p:cNvSpPr>
          <p:nvPr/>
        </p:nvSpPr>
        <p:spPr bwMode="auto">
          <a:xfrm>
            <a:off x="8561272" y="1460094"/>
            <a:ext cx="3063726" cy="12956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1600" i="1" kern="0">
                <a:solidFill>
                  <a:schemeClr val="tx1"/>
                </a:solidFill>
                <a:effectLst/>
              </a:rPr>
              <a:t>One FWiFiA Backhaul link</a:t>
            </a:r>
          </a:p>
          <a:p>
            <a:r>
              <a:rPr lang="en-US" sz="1600" i="1" kern="0">
                <a:solidFill>
                  <a:schemeClr val="tx1"/>
                </a:solidFill>
              </a:rPr>
              <a:t>transports 184 Gbps up to 28 km </a:t>
            </a:r>
            <a:endParaRPr lang="en-GB" sz="1600" i="1" kern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0F1399D-43F6-D94E-E872-307F65FDD502}"/>
              </a:ext>
            </a:extLst>
          </p:cNvPr>
          <p:cNvSpPr txBox="1">
            <a:spLocks/>
          </p:cNvSpPr>
          <p:nvPr/>
        </p:nvSpPr>
        <p:spPr bwMode="auto">
          <a:xfrm>
            <a:off x="8628549" y="4744102"/>
            <a:ext cx="2777388" cy="12956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1600" i="1" kern="0">
                <a:solidFill>
                  <a:schemeClr val="tx1"/>
                </a:solidFill>
                <a:effectLst/>
              </a:rPr>
              <a:t>One FWiFiA Distribution NW</a:t>
            </a:r>
          </a:p>
          <a:p>
            <a:r>
              <a:rPr lang="en-US" sz="1600" i="1" kern="0">
                <a:solidFill>
                  <a:schemeClr val="tx1"/>
                </a:solidFill>
              </a:rPr>
              <a:t>supplies dedicated 4kHD to</a:t>
            </a:r>
          </a:p>
          <a:p>
            <a:pPr marL="109538" indent="-109538" algn="l">
              <a:buFont typeface="Arial" panose="020B0604020202020204" pitchFamily="34" charset="0"/>
              <a:buChar char="•"/>
            </a:pPr>
            <a:r>
              <a:rPr lang="en-GB" sz="1400" kern="0"/>
              <a:t>60k subscribers within 3 km, or</a:t>
            </a:r>
          </a:p>
          <a:p>
            <a:pPr marL="109538" indent="-109538" algn="l">
              <a:buFont typeface="Arial" panose="020B0604020202020204" pitchFamily="34" charset="0"/>
              <a:buChar char="•"/>
            </a:pPr>
            <a:r>
              <a:rPr lang="en-GB" sz="1400" kern="0"/>
              <a:t>40k subscribers within 6 km, or</a:t>
            </a:r>
          </a:p>
          <a:p>
            <a:pPr marL="109538" indent="-109538" algn="l">
              <a:buFont typeface="Arial" panose="020B0604020202020204" pitchFamily="34" charset="0"/>
              <a:buChar char="•"/>
            </a:pPr>
            <a:r>
              <a:rPr lang="en-GB" sz="1400" kern="0"/>
              <a:t>20k subscribers within 14 km</a:t>
            </a:r>
          </a:p>
        </p:txBody>
      </p:sp>
    </p:spTree>
    <p:extLst>
      <p:ext uri="{BB962C8B-B14F-4D97-AF65-F5344CB8AC3E}">
        <p14:creationId xmlns:p14="http://schemas.microsoft.com/office/powerpoint/2010/main" val="173294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570663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570663"/>
            <a:ext cx="4246027" cy="180975"/>
          </a:xfrm>
        </p:spPr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Transformative DPWiFi Rural WMANs</a:t>
            </a:r>
            <a:endParaRPr lang="en-GB" sz="2800" kern="0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4895899-F644-40C0-D21F-04A0133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48200"/>
            <a:ext cx="12192000" cy="1698990"/>
          </a:xfrm>
        </p:spPr>
        <p:txBody>
          <a:bodyPr/>
          <a:lstStyle/>
          <a:p>
            <a:pPr marL="0" lvl="2" indent="0" algn="ctr">
              <a:spcBef>
                <a:spcPts val="600"/>
              </a:spcBef>
              <a:buNone/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Rural FWiFiA: 184 Gb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ps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Base Station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Up to 20k Subscribers up to 14 km away</a:t>
            </a:r>
          </a:p>
          <a:p>
            <a:pPr marL="0" lvl="2" indent="0" algn="ctr">
              <a:spcBef>
                <a:spcPts val="600"/>
              </a:spcBef>
              <a:buNone/>
            </a:pPr>
            <a:endParaRPr lang="en-US" sz="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  <a:buNone/>
            </a:pPr>
            <a:r>
              <a:rPr lang="en-US" sz="24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</a:t>
            </a:r>
            <a: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90% Rural DPWiFi Gross Margin                                                                                     </a:t>
            </a:r>
            <a:b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BLOWS UP today’s Exurban</a:t>
            </a:r>
            <a:b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FWA </a:t>
            </a:r>
            <a:r>
              <a:rPr lang="en-US" sz="2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Business Model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47E782-3B76-6B2D-C144-639D317F62D1}"/>
              </a:ext>
            </a:extLst>
          </p:cNvPr>
          <p:cNvCxnSpPr>
            <a:cxnSpLocks/>
          </p:cNvCxnSpPr>
          <p:nvPr/>
        </p:nvCxnSpPr>
        <p:spPr bwMode="auto">
          <a:xfrm>
            <a:off x="4343400" y="5659554"/>
            <a:ext cx="5188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9CCD7738-752B-97CA-210D-0ECC177A9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444"/>
          <a:stretch/>
        </p:blipFill>
        <p:spPr>
          <a:xfrm>
            <a:off x="5105400" y="5293903"/>
            <a:ext cx="2154158" cy="666553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21EFDC-B3FF-3371-B62C-CFFBEA7C6706}"/>
              </a:ext>
            </a:extLst>
          </p:cNvPr>
          <p:cNvCxnSpPr>
            <a:cxnSpLocks/>
          </p:cNvCxnSpPr>
          <p:nvPr/>
        </p:nvCxnSpPr>
        <p:spPr bwMode="auto">
          <a:xfrm>
            <a:off x="7558391" y="5659554"/>
            <a:ext cx="4426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E126688-55B8-68C7-5CE3-33F2E98B7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14" y="5048249"/>
            <a:ext cx="3257228" cy="12454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A6F0D0F-8FAE-1463-EE66-957A1B8AD172}"/>
              </a:ext>
            </a:extLst>
          </p:cNvPr>
          <p:cNvGrpSpPr/>
          <p:nvPr/>
        </p:nvGrpSpPr>
        <p:grpSpPr>
          <a:xfrm>
            <a:off x="2050720" y="1193743"/>
            <a:ext cx="7979275" cy="3444827"/>
            <a:chOff x="2050720" y="1193743"/>
            <a:chExt cx="7979275" cy="344482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8B4588-E601-DD7A-2B00-DE4895263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0720" y="1193743"/>
              <a:ext cx="7979275" cy="344482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CA217D-BB4F-A2C7-D2F4-673C204C5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67224" y="1237895"/>
              <a:ext cx="1628776" cy="133705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0CA76-CB94-4BC9-B418-E7EF4DD28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5354502"/>
            <a:ext cx="1566105" cy="26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2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4895899-F644-40C0-D21F-04A0133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25610"/>
            <a:ext cx="12192000" cy="1698990"/>
          </a:xfrm>
        </p:spPr>
        <p:txBody>
          <a:bodyPr/>
          <a:lstStyle/>
          <a:p>
            <a:pPr marL="0" lvl="2" indent="0" algn="ctr">
              <a:spcBef>
                <a:spcPts val="600"/>
              </a:spcBef>
              <a:buNone/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Metro FWiFiA: 1.1 Tbps Base Station/ Up to 300k Subscribers per 3km radius big city cell</a:t>
            </a:r>
          </a:p>
          <a:p>
            <a:pPr marL="0" lvl="2" indent="0" algn="ctr">
              <a:spcBef>
                <a:spcPts val="600"/>
              </a:spcBef>
              <a:buNone/>
            </a:pPr>
            <a:endParaRPr lang="en-US" sz="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97% Metro DPWiFi Gross Margin           </a:t>
            </a:r>
            <a:b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BLOWS UP today’s Urban </a:t>
            </a:r>
            <a:b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FWA B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usiness Model</a:t>
            </a:r>
            <a:endParaRPr lang="en-US" sz="2000" b="1" i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Transformative DPWiFi Urban WMANs</a:t>
            </a:r>
            <a:endParaRPr lang="en-GB" sz="2800" kern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6CFD51-6BAC-0047-38B6-8532E69053EF}"/>
              </a:ext>
            </a:extLst>
          </p:cNvPr>
          <p:cNvGrpSpPr/>
          <p:nvPr/>
        </p:nvGrpSpPr>
        <p:grpSpPr>
          <a:xfrm>
            <a:off x="1948149" y="1212586"/>
            <a:ext cx="7854586" cy="3387567"/>
            <a:chOff x="1703465" y="1136386"/>
            <a:chExt cx="8099270" cy="35961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297D33-B344-F786-0FA0-9634F6263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8749" y="1136386"/>
              <a:ext cx="7313986" cy="352651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1B0C19-53D0-752F-DDD0-142E76455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3465" y="3271026"/>
              <a:ext cx="2563735" cy="1461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719C187-8349-2ABA-3700-2D29F8833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4490" y="1334730"/>
              <a:ext cx="604596" cy="213131"/>
            </a:xfrm>
            <a:prstGeom prst="rect">
              <a:avLst/>
            </a:prstGeom>
          </p:spPr>
        </p:pic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47E782-3B76-6B2D-C144-639D317F62D1}"/>
              </a:ext>
            </a:extLst>
          </p:cNvPr>
          <p:cNvCxnSpPr>
            <a:cxnSpLocks/>
          </p:cNvCxnSpPr>
          <p:nvPr/>
        </p:nvCxnSpPr>
        <p:spPr bwMode="auto">
          <a:xfrm>
            <a:off x="3915623" y="5638800"/>
            <a:ext cx="5188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C5D96DCD-3492-DE69-B5A6-20939CE5C0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0344"/>
          <a:stretch/>
        </p:blipFill>
        <p:spPr>
          <a:xfrm>
            <a:off x="914400" y="5063419"/>
            <a:ext cx="2799133" cy="133738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21EFDC-B3FF-3371-B62C-CFFBEA7C6706}"/>
              </a:ext>
            </a:extLst>
          </p:cNvPr>
          <p:cNvCxnSpPr>
            <a:cxnSpLocks/>
          </p:cNvCxnSpPr>
          <p:nvPr/>
        </p:nvCxnSpPr>
        <p:spPr bwMode="auto">
          <a:xfrm>
            <a:off x="7620000" y="5638800"/>
            <a:ext cx="4426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ABA267-A7A9-8587-84AA-8020AE4D0666}"/>
              </a:ext>
            </a:extLst>
          </p:cNvPr>
          <p:cNvGrpSpPr/>
          <p:nvPr/>
        </p:nvGrpSpPr>
        <p:grpSpPr>
          <a:xfrm>
            <a:off x="4635058" y="5334774"/>
            <a:ext cx="2784316" cy="608051"/>
            <a:chOff x="4635058" y="5334774"/>
            <a:chExt cx="2784316" cy="60805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CCD7738-752B-97CA-210D-0ECC177A9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7444"/>
            <a:stretch/>
          </p:blipFill>
          <p:spPr>
            <a:xfrm>
              <a:off x="4635058" y="5334774"/>
              <a:ext cx="2784316" cy="60805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51316E8-97A3-734C-68A0-80094CA61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2296" y="5410200"/>
              <a:ext cx="811742" cy="2285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BC376D-4CE6-A41B-ED11-5E1E530A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29200" y="5430631"/>
              <a:ext cx="1331118" cy="183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163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3</TotalTime>
  <Words>980</Words>
  <Application>Microsoft Office PowerPoint</Application>
  <PresentationFormat>Widescreen</PresentationFormat>
  <Paragraphs>127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Unicode MS</vt:lpstr>
      <vt:lpstr>Calibri</vt:lpstr>
      <vt:lpstr>Times New Roman</vt:lpstr>
      <vt:lpstr>Office Theme</vt:lpstr>
      <vt:lpstr>Document</vt:lpstr>
      <vt:lpstr>DPWiFi for IEEE802.11bn WMANs</vt:lpstr>
      <vt:lpstr>Abstract</vt:lpstr>
      <vt:lpstr>Proposed DPWiFi IEEE802.11bn PHY/ MAC Specification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1</cp:revision>
  <cp:lastPrinted>1601-01-01T00:00:00Z</cp:lastPrinted>
  <dcterms:created xsi:type="dcterms:W3CDTF">2024-01-15T15:24:42Z</dcterms:created>
  <dcterms:modified xsi:type="dcterms:W3CDTF">2024-04-04T08:14:44Z</dcterms:modified>
  <cp:category>Name, Affiliation</cp:category>
</cp:coreProperties>
</file>