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5"/>
  </p:notesMasterIdLst>
  <p:handoutMasterIdLst>
    <p:handoutMasterId r:id="rId36"/>
  </p:handoutMasterIdLst>
  <p:sldIdLst>
    <p:sldId id="256" r:id="rId5"/>
    <p:sldId id="257" r:id="rId6"/>
    <p:sldId id="280" r:id="rId7"/>
    <p:sldId id="312" r:id="rId8"/>
    <p:sldId id="308" r:id="rId9"/>
    <p:sldId id="296" r:id="rId10"/>
    <p:sldId id="326" r:id="rId11"/>
    <p:sldId id="284" r:id="rId12"/>
    <p:sldId id="294" r:id="rId13"/>
    <p:sldId id="293" r:id="rId14"/>
    <p:sldId id="299" r:id="rId15"/>
    <p:sldId id="286" r:id="rId16"/>
    <p:sldId id="301" r:id="rId17"/>
    <p:sldId id="314" r:id="rId18"/>
    <p:sldId id="315" r:id="rId19"/>
    <p:sldId id="317" r:id="rId20"/>
    <p:sldId id="319" r:id="rId21"/>
    <p:sldId id="320" r:id="rId22"/>
    <p:sldId id="321" r:id="rId23"/>
    <p:sldId id="324" r:id="rId24"/>
    <p:sldId id="304" r:id="rId25"/>
    <p:sldId id="264" r:id="rId26"/>
    <p:sldId id="318" r:id="rId27"/>
    <p:sldId id="322" r:id="rId28"/>
    <p:sldId id="289" r:id="rId29"/>
    <p:sldId id="295" r:id="rId30"/>
    <p:sldId id="290" r:id="rId31"/>
    <p:sldId id="291" r:id="rId32"/>
    <p:sldId id="292" r:id="rId33"/>
    <p:sldId id="640" r:id="rId3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  <p188:author id="{D54C35BA-4BB6-BEC7-4737-16117DD879E7}" name="Sigurd Schelstraete" initials="SS" userId="S::sschelstraete@maxlinear.com::cc1875bc-5b00-4f0e-92c1-b5b7dcde1a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B23E9B-54B2-4919-BFCE-842FC63B3C99}" v="1" dt="2024-03-08T16:51:15.4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2" d="100"/>
          <a:sy n="82" d="100"/>
        </p:scale>
        <p:origin x="143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43" Type="http://schemas.microsoft.com/office/2018/10/relationships/authors" Target="author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B3F05BBF-B7F8-4076-99F1-1BF294C3270B}"/>
    <pc:docChg chg="undo custSel modSld">
      <pc:chgData name="Sigurd Schelstraete" userId="cc1875bc-5b00-4f0e-92c1-b5b7dcde1a21" providerId="ADAL" clId="{B3F05BBF-B7F8-4076-99F1-1BF294C3270B}" dt="2024-03-06T22:27:41.233" v="65" actId="20577"/>
      <pc:docMkLst>
        <pc:docMk/>
      </pc:docMkLst>
      <pc:sldChg chg="modSp mod">
        <pc:chgData name="Sigurd Schelstraete" userId="cc1875bc-5b00-4f0e-92c1-b5b7dcde1a21" providerId="ADAL" clId="{B3F05BBF-B7F8-4076-99F1-1BF294C3270B}" dt="2024-03-06T22:15:06.572" v="50" actId="20577"/>
        <pc:sldMkLst>
          <pc:docMk/>
          <pc:sldMk cId="0" sldId="257"/>
        </pc:sldMkLst>
        <pc:spChg chg="mod">
          <ac:chgData name="Sigurd Schelstraete" userId="cc1875bc-5b00-4f0e-92c1-b5b7dcde1a21" providerId="ADAL" clId="{B3F05BBF-B7F8-4076-99F1-1BF294C3270B}" dt="2024-03-06T22:15:06.572" v="5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igurd Schelstraete" userId="cc1875bc-5b00-4f0e-92c1-b5b7dcde1a21" providerId="ADAL" clId="{B3F05BBF-B7F8-4076-99F1-1BF294C3270B}" dt="2024-03-06T22:14:20.673" v="27" actId="20577"/>
        <pc:sldMkLst>
          <pc:docMk/>
          <pc:sldMk cId="0" sldId="264"/>
        </pc:sldMkLst>
        <pc:spChg chg="mod">
          <ac:chgData name="Sigurd Schelstraete" userId="cc1875bc-5b00-4f0e-92c1-b5b7dcde1a21" providerId="ADAL" clId="{B3F05BBF-B7F8-4076-99F1-1BF294C3270B}" dt="2024-03-06T22:14:20.673" v="27" actId="20577"/>
          <ac:spMkLst>
            <pc:docMk/>
            <pc:sldMk cId="0" sldId="264"/>
            <ac:spMk id="11266" creationId="{00000000-0000-0000-0000-000000000000}"/>
          </ac:spMkLst>
        </pc:spChg>
      </pc:sldChg>
      <pc:sldChg chg="addSp delSp modSp mod">
        <pc:chgData name="Sigurd Schelstraete" userId="cc1875bc-5b00-4f0e-92c1-b5b7dcde1a21" providerId="ADAL" clId="{B3F05BBF-B7F8-4076-99F1-1BF294C3270B}" dt="2024-03-06T18:37:05.440" v="7" actId="1035"/>
        <pc:sldMkLst>
          <pc:docMk/>
          <pc:sldMk cId="826133939" sldId="286"/>
        </pc:sldMkLst>
        <pc:spChg chg="mod">
          <ac:chgData name="Sigurd Schelstraete" userId="cc1875bc-5b00-4f0e-92c1-b5b7dcde1a21" providerId="ADAL" clId="{B3F05BBF-B7F8-4076-99F1-1BF294C3270B}" dt="2024-03-06T18:37:05.440" v="7" actId="1035"/>
          <ac:spMkLst>
            <pc:docMk/>
            <pc:sldMk cId="826133939" sldId="286"/>
            <ac:spMk id="7" creationId="{22A89BEE-53C1-5C01-9980-6FC9566CE8A0}"/>
          </ac:spMkLst>
        </pc:spChg>
        <pc:picChg chg="add mod">
          <ac:chgData name="Sigurd Schelstraete" userId="cc1875bc-5b00-4f0e-92c1-b5b7dcde1a21" providerId="ADAL" clId="{B3F05BBF-B7F8-4076-99F1-1BF294C3270B}" dt="2024-03-06T18:36:49.103" v="5" actId="1076"/>
          <ac:picMkLst>
            <pc:docMk/>
            <pc:sldMk cId="826133939" sldId="286"/>
            <ac:picMk id="3" creationId="{FA800F4F-0F79-2BDC-7ECD-E8D3D9097557}"/>
          </ac:picMkLst>
        </pc:picChg>
        <pc:picChg chg="add del">
          <ac:chgData name="Sigurd Schelstraete" userId="cc1875bc-5b00-4f0e-92c1-b5b7dcde1a21" providerId="ADAL" clId="{B3F05BBF-B7F8-4076-99F1-1BF294C3270B}" dt="2024-03-06T18:36:39.087" v="2" actId="478"/>
          <ac:picMkLst>
            <pc:docMk/>
            <pc:sldMk cId="826133939" sldId="286"/>
            <ac:picMk id="9" creationId="{9279AF01-EC67-EFAB-F890-5BD0AC68C7E6}"/>
          </ac:picMkLst>
        </pc:picChg>
      </pc:sldChg>
      <pc:sldChg chg="modSp mod">
        <pc:chgData name="Sigurd Schelstraete" userId="cc1875bc-5b00-4f0e-92c1-b5b7dcde1a21" providerId="ADAL" clId="{B3F05BBF-B7F8-4076-99F1-1BF294C3270B}" dt="2024-03-06T22:22:21.430" v="57" actId="20577"/>
        <pc:sldMkLst>
          <pc:docMk/>
          <pc:sldMk cId="2693984096" sldId="294"/>
        </pc:sldMkLst>
        <pc:spChg chg="mod">
          <ac:chgData name="Sigurd Schelstraete" userId="cc1875bc-5b00-4f0e-92c1-b5b7dcde1a21" providerId="ADAL" clId="{B3F05BBF-B7F8-4076-99F1-1BF294C3270B}" dt="2024-03-06T22:22:21.430" v="57" actId="20577"/>
          <ac:spMkLst>
            <pc:docMk/>
            <pc:sldMk cId="2693984096" sldId="294"/>
            <ac:spMk id="3" creationId="{242B1D91-12EA-9DF2-9FC8-574BF06FC4CD}"/>
          </ac:spMkLst>
        </pc:spChg>
      </pc:sldChg>
      <pc:sldChg chg="modSp mod">
        <pc:chgData name="Sigurd Schelstraete" userId="cc1875bc-5b00-4f0e-92c1-b5b7dcde1a21" providerId="ADAL" clId="{B3F05BBF-B7F8-4076-99F1-1BF294C3270B}" dt="2024-03-06T22:24:45.874" v="58" actId="14100"/>
        <pc:sldMkLst>
          <pc:docMk/>
          <pc:sldMk cId="3611907436" sldId="299"/>
        </pc:sldMkLst>
        <pc:picChg chg="mod">
          <ac:chgData name="Sigurd Schelstraete" userId="cc1875bc-5b00-4f0e-92c1-b5b7dcde1a21" providerId="ADAL" clId="{B3F05BBF-B7F8-4076-99F1-1BF294C3270B}" dt="2024-03-06T22:24:45.874" v="58" actId="14100"/>
          <ac:picMkLst>
            <pc:docMk/>
            <pc:sldMk cId="3611907436" sldId="299"/>
            <ac:picMk id="16" creationId="{806AEA8D-87CC-E4DB-08DE-9F6802DE571A}"/>
          </ac:picMkLst>
        </pc:picChg>
      </pc:sldChg>
      <pc:sldChg chg="addSp delSp modSp mod">
        <pc:chgData name="Sigurd Schelstraete" userId="cc1875bc-5b00-4f0e-92c1-b5b7dcde1a21" providerId="ADAL" clId="{B3F05BBF-B7F8-4076-99F1-1BF294C3270B}" dt="2024-03-06T18:38:11.883" v="15" actId="1036"/>
        <pc:sldMkLst>
          <pc:docMk/>
          <pc:sldMk cId="3597231322" sldId="317"/>
        </pc:sldMkLst>
        <pc:picChg chg="add mod">
          <ac:chgData name="Sigurd Schelstraete" userId="cc1875bc-5b00-4f0e-92c1-b5b7dcde1a21" providerId="ADAL" clId="{B3F05BBF-B7F8-4076-99F1-1BF294C3270B}" dt="2024-03-06T18:38:11.883" v="15" actId="1036"/>
          <ac:picMkLst>
            <pc:docMk/>
            <pc:sldMk cId="3597231322" sldId="317"/>
            <ac:picMk id="3" creationId="{8042C060-CEC1-54D9-4AA6-525316C52F5A}"/>
          </ac:picMkLst>
        </pc:picChg>
        <pc:picChg chg="del">
          <ac:chgData name="Sigurd Schelstraete" userId="cc1875bc-5b00-4f0e-92c1-b5b7dcde1a21" providerId="ADAL" clId="{B3F05BBF-B7F8-4076-99F1-1BF294C3270B}" dt="2024-03-06T18:38:01.059" v="8" actId="478"/>
          <ac:picMkLst>
            <pc:docMk/>
            <pc:sldMk cId="3597231322" sldId="317"/>
            <ac:picMk id="11" creationId="{EB1671C3-E271-0A21-7BF2-D04540DEF571}"/>
          </ac:picMkLst>
        </pc:picChg>
      </pc:sldChg>
      <pc:sldChg chg="modSp mod">
        <pc:chgData name="Sigurd Schelstraete" userId="cc1875bc-5b00-4f0e-92c1-b5b7dcde1a21" providerId="ADAL" clId="{B3F05BBF-B7F8-4076-99F1-1BF294C3270B}" dt="2024-03-06T22:27:41.233" v="65" actId="20577"/>
        <pc:sldMkLst>
          <pc:docMk/>
          <pc:sldMk cId="1939511778" sldId="319"/>
        </pc:sldMkLst>
        <pc:spChg chg="mod">
          <ac:chgData name="Sigurd Schelstraete" userId="cc1875bc-5b00-4f0e-92c1-b5b7dcde1a21" providerId="ADAL" clId="{B3F05BBF-B7F8-4076-99F1-1BF294C3270B}" dt="2024-03-06T22:27:41.233" v="65" actId="20577"/>
          <ac:spMkLst>
            <pc:docMk/>
            <pc:sldMk cId="1939511778" sldId="319"/>
            <ac:spMk id="3" creationId="{242B1D91-12EA-9DF2-9FC8-574BF06FC4CD}"/>
          </ac:spMkLst>
        </pc:spChg>
      </pc:sldChg>
      <pc:sldChg chg="addSp delSp modSp mod">
        <pc:chgData name="Sigurd Schelstraete" userId="cc1875bc-5b00-4f0e-92c1-b5b7dcde1a21" providerId="ADAL" clId="{B3F05BBF-B7F8-4076-99F1-1BF294C3270B}" dt="2024-03-06T18:42:25.282" v="20" actId="1076"/>
        <pc:sldMkLst>
          <pc:docMk/>
          <pc:sldMk cId="3391800698" sldId="324"/>
        </pc:sldMkLst>
        <pc:picChg chg="add mod">
          <ac:chgData name="Sigurd Schelstraete" userId="cc1875bc-5b00-4f0e-92c1-b5b7dcde1a21" providerId="ADAL" clId="{B3F05BBF-B7F8-4076-99F1-1BF294C3270B}" dt="2024-03-06T18:42:25.282" v="20" actId="1076"/>
          <ac:picMkLst>
            <pc:docMk/>
            <pc:sldMk cId="3391800698" sldId="324"/>
            <ac:picMk id="3" creationId="{906A3F37-26EF-DFEF-42DB-C87CEB74F913}"/>
          </ac:picMkLst>
        </pc:picChg>
        <pc:picChg chg="del">
          <ac:chgData name="Sigurd Schelstraete" userId="cc1875bc-5b00-4f0e-92c1-b5b7dcde1a21" providerId="ADAL" clId="{B3F05BBF-B7F8-4076-99F1-1BF294C3270B}" dt="2024-03-06T18:42:10.300" v="16" actId="478"/>
          <ac:picMkLst>
            <pc:docMk/>
            <pc:sldMk cId="3391800698" sldId="324"/>
            <ac:picMk id="9" creationId="{A89FF506-2D07-D75B-75F6-D0158AF83DD0}"/>
          </ac:picMkLst>
        </pc:picChg>
      </pc:sldChg>
    </pc:docChg>
  </pc:docChgLst>
  <pc:docChgLst>
    <pc:chgData name="Rainer Strobel" userId="2f077573-362c-4efe-a658-171d725f9cf0" providerId="ADAL" clId="{A8B23E9B-54B2-4919-BFCE-842FC63B3C99}"/>
    <pc:docChg chg="undo custSel modSld">
      <pc:chgData name="Rainer Strobel" userId="2f077573-362c-4efe-a658-171d725f9cf0" providerId="ADAL" clId="{A8B23E9B-54B2-4919-BFCE-842FC63B3C99}" dt="2024-03-08T16:54:11.750" v="109" actId="20577"/>
      <pc:docMkLst>
        <pc:docMk/>
      </pc:docMkLst>
      <pc:sldChg chg="modSp mod">
        <pc:chgData name="Rainer Strobel" userId="2f077573-362c-4efe-a658-171d725f9cf0" providerId="ADAL" clId="{A8B23E9B-54B2-4919-BFCE-842FC63B3C99}" dt="2024-03-08T16:52:44.264" v="104" actId="20577"/>
        <pc:sldMkLst>
          <pc:docMk/>
          <pc:sldMk cId="826133939" sldId="286"/>
        </pc:sldMkLst>
        <pc:spChg chg="mod">
          <ac:chgData name="Rainer Strobel" userId="2f077573-362c-4efe-a658-171d725f9cf0" providerId="ADAL" clId="{A8B23E9B-54B2-4919-BFCE-842FC63B3C99}" dt="2024-03-08T16:52:44.264" v="104" actId="20577"/>
          <ac:spMkLst>
            <pc:docMk/>
            <pc:sldMk cId="826133939" sldId="286"/>
            <ac:spMk id="7" creationId="{22A89BEE-53C1-5C01-9980-6FC9566CE8A0}"/>
          </ac:spMkLst>
        </pc:spChg>
      </pc:sldChg>
      <pc:sldChg chg="addSp delSp modSp mod">
        <pc:chgData name="Rainer Strobel" userId="2f077573-362c-4efe-a658-171d725f9cf0" providerId="ADAL" clId="{A8B23E9B-54B2-4919-BFCE-842FC63B3C99}" dt="2024-03-08T16:44:54.357" v="10" actId="14100"/>
        <pc:sldMkLst>
          <pc:docMk/>
          <pc:sldMk cId="2693984096" sldId="294"/>
        </pc:sldMkLst>
        <pc:picChg chg="add mod">
          <ac:chgData name="Rainer Strobel" userId="2f077573-362c-4efe-a658-171d725f9cf0" providerId="ADAL" clId="{A8B23E9B-54B2-4919-BFCE-842FC63B3C99}" dt="2024-03-08T16:44:09.244" v="3" actId="1076"/>
          <ac:picMkLst>
            <pc:docMk/>
            <pc:sldMk cId="2693984096" sldId="294"/>
            <ac:picMk id="8" creationId="{470ED47E-6764-050D-46B0-38D324658F1A}"/>
          </ac:picMkLst>
        </pc:picChg>
        <pc:picChg chg="del">
          <ac:chgData name="Rainer Strobel" userId="2f077573-362c-4efe-a658-171d725f9cf0" providerId="ADAL" clId="{A8B23E9B-54B2-4919-BFCE-842FC63B3C99}" dt="2024-03-08T16:44:03.532" v="0" actId="478"/>
          <ac:picMkLst>
            <pc:docMk/>
            <pc:sldMk cId="2693984096" sldId="294"/>
            <ac:picMk id="9" creationId="{BAAAA53A-19E3-FC48-E401-44871F08675A}"/>
          </ac:picMkLst>
        </pc:picChg>
        <pc:picChg chg="add mod">
          <ac:chgData name="Rainer Strobel" userId="2f077573-362c-4efe-a658-171d725f9cf0" providerId="ADAL" clId="{A8B23E9B-54B2-4919-BFCE-842FC63B3C99}" dt="2024-03-08T16:44:54.357" v="10" actId="14100"/>
          <ac:picMkLst>
            <pc:docMk/>
            <pc:sldMk cId="2693984096" sldId="294"/>
            <ac:picMk id="11" creationId="{DB3F9768-AB1D-C0D4-9DC3-617F7941FC59}"/>
          </ac:picMkLst>
        </pc:picChg>
        <pc:picChg chg="del">
          <ac:chgData name="Rainer Strobel" userId="2f077573-362c-4efe-a658-171d725f9cf0" providerId="ADAL" clId="{A8B23E9B-54B2-4919-BFCE-842FC63B3C99}" dt="2024-03-08T16:44:41.786" v="5" actId="478"/>
          <ac:picMkLst>
            <pc:docMk/>
            <pc:sldMk cId="2693984096" sldId="294"/>
            <ac:picMk id="14" creationId="{D30994A7-69D9-0828-39A3-7EE27C143411}"/>
          </ac:picMkLst>
        </pc:picChg>
      </pc:sldChg>
      <pc:sldChg chg="addSp delSp modSp mod">
        <pc:chgData name="Rainer Strobel" userId="2f077573-362c-4efe-a658-171d725f9cf0" providerId="ADAL" clId="{A8B23E9B-54B2-4919-BFCE-842FC63B3C99}" dt="2024-03-08T16:47:15.931" v="31" actId="1076"/>
        <pc:sldMkLst>
          <pc:docMk/>
          <pc:sldMk cId="820491625" sldId="296"/>
        </pc:sldMkLst>
        <pc:spChg chg="add del mod">
          <ac:chgData name="Rainer Strobel" userId="2f077573-362c-4efe-a658-171d725f9cf0" providerId="ADAL" clId="{A8B23E9B-54B2-4919-BFCE-842FC63B3C99}" dt="2024-03-08T16:46:39.315" v="14" actId="22"/>
          <ac:spMkLst>
            <pc:docMk/>
            <pc:sldMk cId="820491625" sldId="296"/>
            <ac:spMk id="11" creationId="{DC823DA9-8CF4-C54B-8A4E-072F42690ED2}"/>
          </ac:spMkLst>
        </pc:spChg>
        <pc:picChg chg="add del">
          <ac:chgData name="Rainer Strobel" userId="2f077573-362c-4efe-a658-171d725f9cf0" providerId="ADAL" clId="{A8B23E9B-54B2-4919-BFCE-842FC63B3C99}" dt="2024-03-08T16:46:37.944" v="13" actId="478"/>
          <ac:picMkLst>
            <pc:docMk/>
            <pc:sldMk cId="820491625" sldId="296"/>
            <ac:picMk id="13" creationId="{C60DCFF4-3AD9-5743-B2D3-4039876CF687}"/>
          </ac:picMkLst>
        </pc:picChg>
        <pc:picChg chg="mod ord">
          <ac:chgData name="Rainer Strobel" userId="2f077573-362c-4efe-a658-171d725f9cf0" providerId="ADAL" clId="{A8B23E9B-54B2-4919-BFCE-842FC63B3C99}" dt="2024-03-08T16:47:08.905" v="28" actId="171"/>
          <ac:picMkLst>
            <pc:docMk/>
            <pc:sldMk cId="820491625" sldId="296"/>
            <ac:picMk id="15" creationId="{9073F5DD-2D94-242F-0161-5763483B563F}"/>
          </ac:picMkLst>
        </pc:picChg>
        <pc:picChg chg="add mod ord">
          <ac:chgData name="Rainer Strobel" userId="2f077573-362c-4efe-a658-171d725f9cf0" providerId="ADAL" clId="{A8B23E9B-54B2-4919-BFCE-842FC63B3C99}" dt="2024-03-08T16:47:15.931" v="31" actId="1076"/>
          <ac:picMkLst>
            <pc:docMk/>
            <pc:sldMk cId="820491625" sldId="296"/>
            <ac:picMk id="16" creationId="{095AF6B2-9338-02EC-B5B3-23A87EFCA2D1}"/>
          </ac:picMkLst>
        </pc:picChg>
        <pc:picChg chg="del">
          <ac:chgData name="Rainer Strobel" userId="2f077573-362c-4efe-a658-171d725f9cf0" providerId="ADAL" clId="{A8B23E9B-54B2-4919-BFCE-842FC63B3C99}" dt="2024-03-08T16:46:35.555" v="11" actId="478"/>
          <ac:picMkLst>
            <pc:docMk/>
            <pc:sldMk cId="820491625" sldId="296"/>
            <ac:picMk id="33" creationId="{FD477949-991E-1AE1-9199-C6E1AC0CFF69}"/>
          </ac:picMkLst>
        </pc:picChg>
      </pc:sldChg>
      <pc:sldChg chg="addSp delSp modSp mod">
        <pc:chgData name="Rainer Strobel" userId="2f077573-362c-4efe-a658-171d725f9cf0" providerId="ADAL" clId="{A8B23E9B-54B2-4919-BFCE-842FC63B3C99}" dt="2024-03-08T16:49:41.828" v="59" actId="1076"/>
        <pc:sldMkLst>
          <pc:docMk/>
          <pc:sldMk cId="3706123701" sldId="301"/>
        </pc:sldMkLst>
        <pc:picChg chg="add del mod">
          <ac:chgData name="Rainer Strobel" userId="2f077573-362c-4efe-a658-171d725f9cf0" providerId="ADAL" clId="{A8B23E9B-54B2-4919-BFCE-842FC63B3C99}" dt="2024-03-08T16:49:00.472" v="50" actId="478"/>
          <ac:picMkLst>
            <pc:docMk/>
            <pc:sldMk cId="3706123701" sldId="301"/>
            <ac:picMk id="8" creationId="{88C81605-4EEF-D786-E537-FE2764ADE44D}"/>
          </ac:picMkLst>
        </pc:picChg>
        <pc:picChg chg="del">
          <ac:chgData name="Rainer Strobel" userId="2f077573-362c-4efe-a658-171d725f9cf0" providerId="ADAL" clId="{A8B23E9B-54B2-4919-BFCE-842FC63B3C99}" dt="2024-03-08T16:47:41.889" v="32" actId="478"/>
          <ac:picMkLst>
            <pc:docMk/>
            <pc:sldMk cId="3706123701" sldId="301"/>
            <ac:picMk id="9" creationId="{B04D84AA-EDAF-410C-188D-35A245E3228E}"/>
          </ac:picMkLst>
        </pc:picChg>
        <pc:picChg chg="add del mod">
          <ac:chgData name="Rainer Strobel" userId="2f077573-362c-4efe-a658-171d725f9cf0" providerId="ADAL" clId="{A8B23E9B-54B2-4919-BFCE-842FC63B3C99}" dt="2024-03-08T16:48:59.839" v="48" actId="478"/>
          <ac:picMkLst>
            <pc:docMk/>
            <pc:sldMk cId="3706123701" sldId="301"/>
            <ac:picMk id="11" creationId="{28D8CB88-0894-B8EA-16BD-A94993EC519B}"/>
          </ac:picMkLst>
        </pc:picChg>
        <pc:picChg chg="del">
          <ac:chgData name="Rainer Strobel" userId="2f077573-362c-4efe-a658-171d725f9cf0" providerId="ADAL" clId="{A8B23E9B-54B2-4919-BFCE-842FC63B3C99}" dt="2024-03-08T16:48:14.412" v="38" actId="478"/>
          <ac:picMkLst>
            <pc:docMk/>
            <pc:sldMk cId="3706123701" sldId="301"/>
            <ac:picMk id="12" creationId="{8B55ABB1-BB4B-418D-80CA-BDD588BC5749}"/>
          </ac:picMkLst>
        </pc:picChg>
        <pc:picChg chg="add mod">
          <ac:chgData name="Rainer Strobel" userId="2f077573-362c-4efe-a658-171d725f9cf0" providerId="ADAL" clId="{A8B23E9B-54B2-4919-BFCE-842FC63B3C99}" dt="2024-03-08T16:49:15.368" v="53" actId="1076"/>
          <ac:picMkLst>
            <pc:docMk/>
            <pc:sldMk cId="3706123701" sldId="301"/>
            <ac:picMk id="14" creationId="{F30FC582-A9CE-0498-9EA1-353FCFDD60F2}"/>
          </ac:picMkLst>
        </pc:picChg>
        <pc:picChg chg="add mod">
          <ac:chgData name="Rainer Strobel" userId="2f077573-362c-4efe-a658-171d725f9cf0" providerId="ADAL" clId="{A8B23E9B-54B2-4919-BFCE-842FC63B3C99}" dt="2024-03-08T16:49:41.828" v="59" actId="1076"/>
          <ac:picMkLst>
            <pc:docMk/>
            <pc:sldMk cId="3706123701" sldId="301"/>
            <ac:picMk id="16" creationId="{0CBF42C8-9B82-5B24-2588-8CEC707FBD84}"/>
          </ac:picMkLst>
        </pc:picChg>
      </pc:sldChg>
      <pc:sldChg chg="modSp mod">
        <pc:chgData name="Rainer Strobel" userId="2f077573-362c-4efe-a658-171d725f9cf0" providerId="ADAL" clId="{A8B23E9B-54B2-4919-BFCE-842FC63B3C99}" dt="2024-03-08T16:52:36.889" v="103" actId="20577"/>
        <pc:sldMkLst>
          <pc:docMk/>
          <pc:sldMk cId="3597231322" sldId="317"/>
        </pc:sldMkLst>
        <pc:spChg chg="mod">
          <ac:chgData name="Rainer Strobel" userId="2f077573-362c-4efe-a658-171d725f9cf0" providerId="ADAL" clId="{A8B23E9B-54B2-4919-BFCE-842FC63B3C99}" dt="2024-03-08T16:52:36.889" v="103" actId="20577"/>
          <ac:spMkLst>
            <pc:docMk/>
            <pc:sldMk cId="3597231322" sldId="317"/>
            <ac:spMk id="7" creationId="{EAD13B4B-F032-0C37-C336-662B96F236D8}"/>
          </ac:spMkLst>
        </pc:spChg>
      </pc:sldChg>
      <pc:sldChg chg="addSp delSp modSp mod">
        <pc:chgData name="Rainer Strobel" userId="2f077573-362c-4efe-a658-171d725f9cf0" providerId="ADAL" clId="{A8B23E9B-54B2-4919-BFCE-842FC63B3C99}" dt="2024-03-08T16:50:42.026" v="73" actId="1076"/>
        <pc:sldMkLst>
          <pc:docMk/>
          <pc:sldMk cId="1939511778" sldId="319"/>
        </pc:sldMkLst>
        <pc:picChg chg="del">
          <ac:chgData name="Rainer Strobel" userId="2f077573-362c-4efe-a658-171d725f9cf0" providerId="ADAL" clId="{A8B23E9B-54B2-4919-BFCE-842FC63B3C99}" dt="2024-03-08T16:48:40.846" v="46" actId="478"/>
          <ac:picMkLst>
            <pc:docMk/>
            <pc:sldMk cId="1939511778" sldId="319"/>
            <ac:picMk id="4" creationId="{8EBD2108-85B9-2C2F-0D14-9E54A4F7AD3C}"/>
          </ac:picMkLst>
        </pc:picChg>
        <pc:picChg chg="add mod">
          <ac:chgData name="Rainer Strobel" userId="2f077573-362c-4efe-a658-171d725f9cf0" providerId="ADAL" clId="{A8B23E9B-54B2-4919-BFCE-842FC63B3C99}" dt="2024-03-08T16:50:07.207" v="63" actId="1076"/>
          <ac:picMkLst>
            <pc:docMk/>
            <pc:sldMk cId="1939511778" sldId="319"/>
            <ac:picMk id="9" creationId="{458657B5-AEFD-09D1-B4A4-F50F1513E1FA}"/>
          </ac:picMkLst>
        </pc:picChg>
        <pc:picChg chg="del">
          <ac:chgData name="Rainer Strobel" userId="2f077573-362c-4efe-a658-171d725f9cf0" providerId="ADAL" clId="{A8B23E9B-54B2-4919-BFCE-842FC63B3C99}" dt="2024-03-08T16:48:41.431" v="47" actId="478"/>
          <ac:picMkLst>
            <pc:docMk/>
            <pc:sldMk cId="1939511778" sldId="319"/>
            <ac:picMk id="10" creationId="{8A104381-C761-C925-A678-AF1E3232A6CE}"/>
          </ac:picMkLst>
        </pc:picChg>
        <pc:picChg chg="add mod">
          <ac:chgData name="Rainer Strobel" userId="2f077573-362c-4efe-a658-171d725f9cf0" providerId="ADAL" clId="{A8B23E9B-54B2-4919-BFCE-842FC63B3C99}" dt="2024-03-08T16:50:42.026" v="73" actId="1076"/>
          <ac:picMkLst>
            <pc:docMk/>
            <pc:sldMk cId="1939511778" sldId="319"/>
            <ac:picMk id="12" creationId="{7F3B3807-84FC-53A6-82C6-CC17AFF70B68}"/>
          </ac:picMkLst>
        </pc:picChg>
      </pc:sldChg>
      <pc:sldChg chg="modSp mod">
        <pc:chgData name="Rainer Strobel" userId="2f077573-362c-4efe-a658-171d725f9cf0" providerId="ADAL" clId="{A8B23E9B-54B2-4919-BFCE-842FC63B3C99}" dt="2024-03-08T16:54:11.750" v="109" actId="20577"/>
        <pc:sldMkLst>
          <pc:docMk/>
          <pc:sldMk cId="3391800698" sldId="324"/>
        </pc:sldMkLst>
        <pc:spChg chg="mod">
          <ac:chgData name="Rainer Strobel" userId="2f077573-362c-4efe-a658-171d725f9cf0" providerId="ADAL" clId="{A8B23E9B-54B2-4919-BFCE-842FC63B3C99}" dt="2024-03-08T16:54:11.750" v="109" actId="20577"/>
          <ac:spMkLst>
            <pc:docMk/>
            <pc:sldMk cId="3391800698" sldId="324"/>
            <ac:spMk id="12" creationId="{8D3AFA54-AE01-4F7D-DC6B-F2FD0F9761A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Sigurd Schelstraete, </a:t>
            </a:r>
            <a:r>
              <a:rPr lang="en-US" dirty="0" err="1"/>
              <a:t>MaxLinear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Sigurd Schelstraete, </a:t>
            </a:r>
            <a:r>
              <a:rPr lang="en-US" dirty="0" err="1"/>
              <a:t>MaxLinear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Sigurd Schelstraete, </a:t>
            </a:r>
            <a:r>
              <a:rPr lang="en-US" dirty="0" err="1"/>
              <a:t>MaxLinear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Sigurd Schelstraete, </a:t>
            </a:r>
            <a:r>
              <a:rPr lang="en-US" dirty="0" err="1"/>
              <a:t>MaxLinear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802.11-24/0439r0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016-01-00bn-uhr-mimo-rvr-enhancement-with-unequal-modulatio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176-01-00bn-unequal-modulation-over-spatial-streams.pptx" TargetMode="External"/><Relationship Id="rId5" Type="http://schemas.openxmlformats.org/officeDocument/2006/relationships/hyperlink" Target="https://mentor.ieee.org/802.11/dcn/24/11-24-0117-01-00bn-improved-tx-beamforming-with-ueqm.pptx" TargetMode="External"/><Relationship Id="rId4" Type="http://schemas.openxmlformats.org/officeDocument/2006/relationships/hyperlink" Target="https://mentor.ieee.org/802.11/dcn/24/11-24-0113-01-00bn-unequal-modulation-in-mimo-txbf-in-11bn.pptx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UEQM evaluation and simulation results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4-Mar-24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D7A6A99-9FF8-3379-34E7-C08996F002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127839"/>
              </p:ext>
            </p:extLst>
          </p:nvPr>
        </p:nvGraphicFramePr>
        <p:xfrm>
          <a:off x="633413" y="2511425"/>
          <a:ext cx="7827962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7453" progId="Word.Document.8">
                  <p:embed/>
                </p:oleObj>
              </mc:Choice>
              <mc:Fallback>
                <p:oleObj name="Document" r:id="rId3" imgW="8257028" imgH="25474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D7A6A99-9FF8-3379-34E7-C08996F002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2511425"/>
                        <a:ext cx="7827962" cy="2413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E118-5967-390E-DA26-31613007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 TX antennas, 2 RX antennas</a:t>
            </a:r>
            <a:br>
              <a:rPr lang="de-DE" dirty="0"/>
            </a:br>
            <a:r>
              <a:rPr lang="de-DE" dirty="0"/>
              <a:t>Used Code rate/constellation combinations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D91-12EA-9DF2-9FC8-574BF06FC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r>
              <a:rPr lang="de-DE" dirty="0"/>
              <a:t>             B LOS				               D NLOS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E37B3-69FD-E5D9-2BC7-5E12D71FC1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3485C-3617-D0A0-863B-8742231B4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F6EBC-1D82-07AD-9FFE-59971F370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75A17A2-DA83-7BF0-0CDB-BA96E297A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446" y="2743200"/>
            <a:ext cx="3623552" cy="27176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6F9249F-3CEC-6FF8-8FC5-D99D4E5937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3383" y="2775857"/>
            <a:ext cx="38227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321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E118-5967-390E-DA26-31613007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 NLOS, 2 TX antennas, 2 RX antennas</a:t>
            </a:r>
            <a:br>
              <a:rPr lang="de-DE" dirty="0"/>
            </a:br>
            <a:r>
              <a:rPr lang="de-DE" dirty="0"/>
              <a:t>Optimal modulation difference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D91-12EA-9DF2-9FC8-574BF06FC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1"/>
            <a:ext cx="8077200" cy="3543300"/>
          </a:xfrm>
        </p:spPr>
        <p:txBody>
          <a:bodyPr/>
          <a:lstStyle/>
          <a:p>
            <a:pPr marL="0" indent="0"/>
            <a:r>
              <a:rPr lang="de-DE" dirty="0"/>
              <a:t>                 B LOS			                D NLOS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/>
              <a:t>Diff 0 = EQM, Diff 1 = one QAM order difference, 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/>
              <a:t>Diff = 2 Dominant for 2Tx/2Rx/2NSS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E37B3-69FD-E5D9-2BC7-5E12D71FC1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3485C-3617-D0A0-863B-8742231B4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F6EBC-1D82-07AD-9FFE-59971F370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642B27D-87C2-BD9E-EB8C-B745867E1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038" y="2514600"/>
            <a:ext cx="4013200" cy="30099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06AEA8D-87CC-E4DB-08DE-9F6802DE57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1278" y="2545080"/>
            <a:ext cx="3972560" cy="297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907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B7FA3-06AB-2053-5D7C-DC1FD692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13495"/>
            <a:ext cx="7770813" cy="1065213"/>
          </a:xfrm>
        </p:spPr>
        <p:txBody>
          <a:bodyPr/>
          <a:lstStyle/>
          <a:p>
            <a:r>
              <a:rPr lang="en-US" dirty="0"/>
              <a:t>Selected MCS for Channel B LOS 2x2 (%)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7C7D9-6B32-B836-9EFC-8D336F3979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430DB-D4CF-EF2B-FCBD-040134D09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5AA848-9588-AA49-42B5-C1E6F4E559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A89BEE-53C1-5C01-9980-6FC9566CE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306" y="5486400"/>
            <a:ext cx="8382000" cy="912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Equal MCS not used at low/medium SNR when unequal modulation is available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Frequently recurring MCS (&gt;2%) highlighted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800F4F-0F79-2BDC-7ECD-E8D3D9097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535" y="1870509"/>
            <a:ext cx="8576930" cy="342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133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E118-5967-390E-DA26-31613007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 TX antennas, 2 RX antennas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D91-12EA-9DF2-9FC8-574BF06FC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r>
              <a:rPr lang="de-DE" dirty="0"/>
              <a:t>Rate vs. Range (B LOS)			(D NLOS)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en-US" sz="2400" b="0" dirty="0"/>
              <a:t>All modulation/code rate options allowed for UEQM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E37B3-69FD-E5D9-2BC7-5E12D71FC1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3485C-3617-D0A0-863B-8742231B4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F6EBC-1D82-07AD-9FFE-59971F370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30FC582-A9CE-0498-9EA1-353FCFDD6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313781"/>
            <a:ext cx="4597400" cy="34480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CBF42C8-9B82-5B24-2588-8CEC707FBD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313781"/>
            <a:ext cx="4562151" cy="342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123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E118-5967-390E-DA26-31613007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 TX antennas, 2 RX antennas</a:t>
            </a:r>
            <a:br>
              <a:rPr lang="de-DE" dirty="0"/>
            </a:br>
            <a:r>
              <a:rPr lang="de-DE" dirty="0"/>
              <a:t>Used Code rate/constellation combinations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D91-12EA-9DF2-9FC8-574BF06FC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r>
              <a:rPr lang="de-DE" dirty="0"/>
              <a:t>            B LOS					          D NLOS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E37B3-69FD-E5D9-2BC7-5E12D71FC1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3485C-3617-D0A0-863B-8742231B4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F6EBC-1D82-07AD-9FFE-59971F370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C8F6B1-5CE0-9FC8-4994-ED05CB4813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743200"/>
            <a:ext cx="3962400" cy="2971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BBD6B3-8BBB-6CB2-727B-3FF1FD1519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743200"/>
            <a:ext cx="39624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620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E118-5967-390E-DA26-31613007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 NLOS, 4 TX antennas, 2 RX antennas</a:t>
            </a:r>
            <a:br>
              <a:rPr lang="de-DE" dirty="0"/>
            </a:br>
            <a:r>
              <a:rPr lang="de-DE" dirty="0"/>
              <a:t>Optimal modulation difference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D91-12EA-9DF2-9FC8-574BF06FC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Histogram (B LOS)				(D NLOS)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/>
              <a:t>Diff 0 = EQM, Diff 1 = one QAM order difference, 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/>
              <a:t>Diff = 1 dominant for 4Tx/2Rx/2NSS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E37B3-69FD-E5D9-2BC7-5E12D71FC1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3485C-3617-D0A0-863B-8742231B4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F6EBC-1D82-07AD-9FFE-59971F370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F38262-F346-3AD5-FA1D-A68089B75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434" y="2895600"/>
            <a:ext cx="3763554" cy="28226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FDAA42-4CD1-D0B3-470D-F1604FAFAB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118" y="2698069"/>
            <a:ext cx="4035637" cy="302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296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B7FA3-06AB-2053-5D7C-DC1FD692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MCS for Channel B LOS 4x2 (%)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7C7D9-6B32-B836-9EFC-8D336F3979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430DB-D4CF-EF2B-FCBD-040134D09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5AA848-9588-AA49-42B5-C1E6F4E559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AD13B4B-F032-0C37-C336-662B96F23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940" y="5257800"/>
            <a:ext cx="7770813" cy="1217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sz="1800" dirty="0">
                <a:solidFill>
                  <a:schemeClr val="tx1"/>
                </a:solidFill>
              </a:rPr>
              <a:t>Modulation difference between spatial streams is less for 4x2 MIMO, but equal modulation is still not used, except 10/10 and12/12 bit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Frequently recurring MCS (&gt;2%) highlighted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42C060-CEC1-54D9-4AA6-525316C52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984" y="1676834"/>
            <a:ext cx="8771616" cy="350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231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E118-5967-390E-DA26-31613007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 TX antennas, 4 RX antennas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D91-12EA-9DF2-9FC8-574BF06FC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r>
              <a:rPr lang="de-DE" dirty="0"/>
              <a:t>Rate vs. Range (B LOS)			(D NLOS)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en-US" sz="2400" b="0" dirty="0"/>
              <a:t>All modulation/code rate options allowed for UEQM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E37B3-69FD-E5D9-2BC7-5E12D71FC1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3485C-3617-D0A0-863B-8742231B4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F6EBC-1D82-07AD-9FFE-59971F370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8657B5-AEFD-09D1-B4A4-F50F1513E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380456"/>
            <a:ext cx="4419600" cy="3314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F3B3807-84FC-53A6-82C6-CC17AFF70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9306" y="2492994"/>
            <a:ext cx="4119498" cy="308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11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E118-5967-390E-DA26-31613007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 TX antennas, 4 RX antennas</a:t>
            </a:r>
            <a:br>
              <a:rPr lang="de-DE" dirty="0"/>
            </a:br>
            <a:r>
              <a:rPr lang="de-DE" dirty="0"/>
              <a:t>Used Code rate/constellation combinations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D91-12EA-9DF2-9FC8-574BF06FC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r>
              <a:rPr lang="de-DE" dirty="0"/>
              <a:t>            B LOS					          D NLOS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E37B3-69FD-E5D9-2BC7-5E12D71FC1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3485C-3617-D0A0-863B-8742231B4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F6EBC-1D82-07AD-9FFE-59971F370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C5EACF-A42E-DEED-4BB6-CDE5FFCBC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773" y="2590800"/>
            <a:ext cx="3828627" cy="287147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2AF285-9A29-4112-212D-C2B9F50A3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3158" y="2547779"/>
            <a:ext cx="3943349" cy="295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375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E118-5967-390E-DA26-31613007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 NLOS, 4 TX antennas, 4 RX antennas</a:t>
            </a:r>
            <a:br>
              <a:rPr lang="de-DE" dirty="0"/>
            </a:br>
            <a:r>
              <a:rPr lang="de-DE" dirty="0"/>
              <a:t>Optimal modulation difference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D91-12EA-9DF2-9FC8-574BF06FC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Histogram (B LOS)				(D NLOS)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Diff 0 = no difference between spatial stream 1 and spatial stream </a:t>
            </a:r>
            <a:r>
              <a:rPr lang="de-DE" sz="2000" i="1" dirty="0"/>
              <a:t>l</a:t>
            </a:r>
            <a:r>
              <a:rPr lang="de-DE" sz="2000" dirty="0"/>
              <a:t> (</a:t>
            </a:r>
            <a:r>
              <a:rPr lang="de-DE" sz="2000" i="1" dirty="0"/>
              <a:t>l</a:t>
            </a:r>
            <a:r>
              <a:rPr lang="de-DE" sz="2000" dirty="0"/>
              <a:t>=2,3,4), Diff 1 = one QAM order difference, ...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Diff 0 doesn‘t necessarily mean equal modulation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E37B3-69FD-E5D9-2BC7-5E12D71FC1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3485C-3617-D0A0-863B-8742231B4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F6EBC-1D82-07AD-9FFE-59971F370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1CD163DD-D5E7-41DA-95F2-71530C24F8C3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27E3EE-D5E9-6A95-1811-FCDDFE91C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328" y="2438400"/>
            <a:ext cx="3733800" cy="28003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EAAB5CE-76D9-0D56-41E5-AD9F6592C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495550"/>
            <a:ext cx="358140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16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[1] gives an overview over previous submissions and shows UEQM benefits on an artificial channel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Questions addressed in this submission: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When considering additional MCS, which combinations of (modulation order, code rate) are useful in practice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UEQM, provide more details on specific MCS that show improvements at various SNR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Analysis of UEQM for NSS &gt; 2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Analysis of UEQM with spatial stream optimization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Not forcing 2 (or 4) spatial streams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B7FA3-06AB-2053-5D7C-DC1FD692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MCS for Channel B LOS 4x4 (%)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7C7D9-6B32-B836-9EFC-8D336F3979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430DB-D4CF-EF2B-FCBD-040134D09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5AA848-9588-AA49-42B5-C1E6F4E559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3AFA54-AE01-4F7D-DC6B-F2FD0F9761A2}"/>
              </a:ext>
            </a:extLst>
          </p:cNvPr>
          <p:cNvSpPr txBox="1"/>
          <p:nvPr/>
        </p:nvSpPr>
        <p:spPr>
          <a:xfrm>
            <a:off x="567201" y="5525869"/>
            <a:ext cx="8119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b="1" dirty="0">
                <a:solidFill>
                  <a:schemeClr val="tx1"/>
                </a:solidFill>
                <a:sym typeface="Wingdings" panose="05000000000000000000" pitchFamily="2" charset="2"/>
              </a:rPr>
              <a:t>With UEQM, the use of 4 spatial streams in 4x4 MIMO is much more likely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800" b="1" dirty="0">
                <a:solidFill>
                  <a:schemeClr val="tx1"/>
                </a:solidFill>
                <a:sym typeface="Wingdings" panose="05000000000000000000" pitchFamily="2" charset="2"/>
              </a:rPr>
              <a:t>Only showing </a:t>
            </a:r>
            <a:r>
              <a:rPr lang="en-US" sz="1800" b="1" dirty="0">
                <a:solidFill>
                  <a:schemeClr val="tx1"/>
                </a:solidFill>
                <a:sym typeface="Wingdings" panose="05000000000000000000" pitchFamily="2" charset="2"/>
              </a:rPr>
              <a:t>f</a:t>
            </a:r>
            <a:r>
              <a:rPr lang="en-US" sz="1800" b="1" dirty="0">
                <a:solidFill>
                  <a:schemeClr val="tx1"/>
                </a:solidFill>
              </a:rPr>
              <a:t>requently recurring MCS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6A3F37-26EF-DFEF-42DB-C87CEB74F9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640463"/>
            <a:ext cx="438034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800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B7FA3-06AB-2053-5D7C-DC1FD692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13087-F6A5-537F-6898-AC5C6F980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14091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available, unequal modulation is used in the majority of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2x2 beamforming: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Preferred modulation order difference is 2, max. difference is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4x2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Preferred difference is 1, max. is 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4x4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Preferred difference is 1 and 2, max. is 4 (sometimes 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2x2 has the highest UEQM gain, 4x2 the lowest gain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4x4 MIMO, UEQM improves max. rates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7C7D9-6B32-B836-9EFC-8D336F3979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430DB-D4CF-EF2B-FCBD-040134D09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5AA848-9588-AA49-42B5-C1E6F4E559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994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UEQM </a:t>
            </a:r>
            <a:r>
              <a:rPr lang="en-GB" dirty="0"/>
              <a:t>Benefit </a:t>
            </a:r>
            <a:r>
              <a:rPr lang="en-US" dirty="0"/>
              <a:t>Analysis, 24/0438</a:t>
            </a:r>
          </a:p>
          <a:p>
            <a:r>
              <a:rPr lang="en-US" dirty="0"/>
              <a:t>[2] UHR MIMO </a:t>
            </a:r>
            <a:r>
              <a:rPr lang="en-US" dirty="0" err="1"/>
              <a:t>RvR</a:t>
            </a:r>
            <a:r>
              <a:rPr lang="en-US" dirty="0"/>
              <a:t> enhancement with unequal modulation, </a:t>
            </a:r>
            <a:r>
              <a:rPr lang="en-US" dirty="0">
                <a:hlinkClick r:id="rId3"/>
              </a:rPr>
              <a:t>24/0016</a:t>
            </a:r>
            <a:endParaRPr lang="en-US" dirty="0"/>
          </a:p>
          <a:p>
            <a:r>
              <a:rPr lang="en-US" dirty="0"/>
              <a:t>[3] Unequal Modulation in MIMO </a:t>
            </a:r>
            <a:r>
              <a:rPr lang="en-US" dirty="0" err="1"/>
              <a:t>TxBF</a:t>
            </a:r>
            <a:r>
              <a:rPr lang="en-US" dirty="0"/>
              <a:t> in 11bn, </a:t>
            </a:r>
            <a:r>
              <a:rPr lang="en-US" dirty="0">
                <a:hlinkClick r:id="rId4"/>
              </a:rPr>
              <a:t>24/0113</a:t>
            </a:r>
            <a:endParaRPr lang="en-US" dirty="0"/>
          </a:p>
          <a:p>
            <a:r>
              <a:rPr lang="en-US" dirty="0"/>
              <a:t>[4] Improved Tx Beamforming with UEQM, </a:t>
            </a:r>
            <a:r>
              <a:rPr lang="en-US" dirty="0">
                <a:hlinkClick r:id="rId5"/>
              </a:rPr>
              <a:t>24/0117</a:t>
            </a:r>
            <a:endParaRPr lang="en-US" dirty="0"/>
          </a:p>
          <a:p>
            <a:r>
              <a:rPr lang="en-US" dirty="0"/>
              <a:t>[5] Unequal Modulation over Spatial Streams, </a:t>
            </a:r>
            <a:r>
              <a:rPr lang="en-US" dirty="0">
                <a:hlinkClick r:id="rId6"/>
              </a:rPr>
              <a:t>24/0176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8AFEA-E297-864E-DA42-578CD76CB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Backup Slides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7121-0725-0A8F-3FAC-EE911CB6EF0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2A774-F3C0-9C7A-E996-98B598E3DF4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4FC94-5250-F624-C4A1-1938222EF8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016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8C57-DA69-13F8-74CB-D784B49E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 Method Prerequisites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A92AD4-CAAA-F857-AE69-270E39D03B3A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85800" y="1981200"/>
                <a:ext cx="7879054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Sounding feedback per spatial stream l=1,…,L:</a:t>
                </a:r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SNR</a:t>
                </a:r>
                <a:r>
                  <a:rPr lang="en-GB" baseline="-25000" dirty="0"/>
                  <a:t>1</a:t>
                </a:r>
                <a:r>
                  <a:rPr lang="en-GB" dirty="0"/>
                  <a:t>,…, SNR</a:t>
                </a:r>
                <a:r>
                  <a:rPr lang="en-GB" baseline="-25000" dirty="0"/>
                  <a:t>L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Required SNR table</a:t>
                </a:r>
                <a:r>
                  <a:rPr lang="en-GB" baseline="30000" dirty="0"/>
                  <a:t>1</a:t>
                </a:r>
                <a:endParaRPr lang="en-GB" dirty="0"/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SNR gap </a:t>
                </a:r>
                <a:r>
                  <a:rPr lang="el-GR" dirty="0"/>
                  <a:t>Γ</a:t>
                </a:r>
                <a:endParaRPr lang="en-GB" dirty="0"/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𝑆𝑁𝑅</m:t>
                        </m:r>
                      </m:e>
                      <m:sub>
                        <m:r>
                          <a:rPr lang="de-DE" sz="24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  <m:r>
                      <a:rPr lang="de-DE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𝑆𝑁𝑅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req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b>
                            </m:sSub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de-DE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/>
                  <a:t>+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Γ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>
                    <a:sym typeface="Wingdings" panose="05000000000000000000" pitchFamily="2" charset="2"/>
                  </a:rPr>
                  <a:t> target BER/PER satisfied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SNR margin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𝛾</m:t>
                        </m:r>
                      </m:e>
                      <m:sub>
                        <m:r>
                          <a:rPr lang="de-DE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GB" dirty="0"/>
                  <a:t> (allowed noise increase)</a:t>
                </a:r>
              </a:p>
              <a:p>
                <a:pPr marL="541338" lvl="1" indent="-187325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𝛾</m:t>
                        </m:r>
                      </m:e>
                      <m:sub>
                        <m:r>
                          <a:rPr lang="de-DE" sz="20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𝑆𝑁𝑅</m:t>
                        </m:r>
                      </m:e>
                      <m:sub>
                        <m:r>
                          <a:rPr lang="de-DE" sz="2000" b="1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𝒍</m:t>
                        </m:r>
                      </m:sub>
                    </m:sSub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sz="20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Γ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𝑆𝑁𝑅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req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de-DE" sz="2000" b="0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de-DE" sz="2000" b="0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b>
                            </m:sSub>
                          </m:den>
                        </m:f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de-DE" sz="2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GB" sz="200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A92AD4-CAAA-F857-AE69-270E39D03B3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85800" y="1981200"/>
                <a:ext cx="7879054" cy="4113213"/>
              </a:xfrm>
              <a:blipFill>
                <a:blip r:embed="rId3"/>
                <a:stretch>
                  <a:fillRect l="-1393" t="-1481" r="-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498B8EC-79CE-9BD4-D7F7-FC2CC84CA86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07397954"/>
              </p:ext>
            </p:extLst>
          </p:nvPr>
        </p:nvGraphicFramePr>
        <p:xfrm>
          <a:off x="4642433" y="2574766"/>
          <a:ext cx="3734593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7061">
                  <a:extLst>
                    <a:ext uri="{9D8B030D-6E8A-4147-A177-3AD203B41FA5}">
                      <a16:colId xmlns:a16="http://schemas.microsoft.com/office/drawing/2014/main" val="1124628273"/>
                    </a:ext>
                  </a:extLst>
                </a:gridCol>
                <a:gridCol w="727432">
                  <a:extLst>
                    <a:ext uri="{9D8B030D-6E8A-4147-A177-3AD203B41FA5}">
                      <a16:colId xmlns:a16="http://schemas.microsoft.com/office/drawing/2014/main" val="3822684431"/>
                    </a:ext>
                  </a:extLst>
                </a:gridCol>
                <a:gridCol w="726700">
                  <a:extLst>
                    <a:ext uri="{9D8B030D-6E8A-4147-A177-3AD203B41FA5}">
                      <a16:colId xmlns:a16="http://schemas.microsoft.com/office/drawing/2014/main" val="4128963353"/>
                    </a:ext>
                  </a:extLst>
                </a:gridCol>
                <a:gridCol w="726700">
                  <a:extLst>
                    <a:ext uri="{9D8B030D-6E8A-4147-A177-3AD203B41FA5}">
                      <a16:colId xmlns:a16="http://schemas.microsoft.com/office/drawing/2014/main" val="3432303189"/>
                    </a:ext>
                  </a:extLst>
                </a:gridCol>
                <a:gridCol w="726700">
                  <a:extLst>
                    <a:ext uri="{9D8B030D-6E8A-4147-A177-3AD203B41FA5}">
                      <a16:colId xmlns:a16="http://schemas.microsoft.com/office/drawing/2014/main" val="337560574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err="1">
                          <a:effectLst/>
                        </a:rPr>
                        <a:t>SNR</a:t>
                      </a:r>
                      <a:r>
                        <a:rPr lang="en-US" sz="1200" baseline="-25000" dirty="0" err="1">
                          <a:effectLst/>
                        </a:rPr>
                        <a:t>req</a:t>
                      </a:r>
                      <a:r>
                        <a:rPr lang="en-US" sz="1200" dirty="0">
                          <a:effectLst/>
                        </a:rPr>
                        <a:t>/dB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K/N=1/2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K/N=2/3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K/N=3/4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K/N=5/6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87539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B=1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-0.94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0.87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1.83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3.06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718069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B=2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2.06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3.87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4.84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6.06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88599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B=4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7.60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9.89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11.05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12.45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366239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B=6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12.20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15.09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16.48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18.10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36193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B=8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16.47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20.05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21.73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23.59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241052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B=10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20.60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24.92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26.92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29.06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384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B=12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24.64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29.73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32.08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34.54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2343226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CB548-7E8D-B207-AC1E-18C34DEC53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4819B-BD47-E7E1-74A6-1F8D555B1F3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40531-AB6E-11FE-2719-A824AFB2D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550DBA-70B7-BE11-328F-5740E92E5AC5}"/>
              </a:ext>
            </a:extLst>
          </p:cNvPr>
          <p:cNvSpPr txBox="1"/>
          <p:nvPr/>
        </p:nvSpPr>
        <p:spPr>
          <a:xfrm>
            <a:off x="702906" y="5953780"/>
            <a:ext cx="7879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aseline="30000" dirty="0">
                <a:solidFill>
                  <a:schemeClr val="tx1"/>
                </a:solidFill>
              </a:rPr>
              <a:t>1</a:t>
            </a:r>
            <a:r>
              <a:rPr lang="de-DE" sz="1400" dirty="0">
                <a:solidFill>
                  <a:schemeClr val="tx1"/>
                </a:solidFill>
              </a:rPr>
              <a:t>The required SNR is derived for the AWGN channel with euqal SNR on each carrier. On the real channel, the SNR is different per carrier and a proper mapping to a single SNR per spatial stream is required. 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7592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8C57-DA69-13F8-74CB-D784B49E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 Method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C23D8C8E-0B34-EA4F-E2C9-92DA9F34101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/>
                  <a:t>Outer loop for each code rate ½, 2/3, ¾, 5/6</a:t>
                </a:r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kern="0" dirty="0"/>
                  <a:t>Identify n=1,…,</a:t>
                </a:r>
                <a:r>
                  <a:rPr lang="en-GB" dirty="0"/>
                  <a:t>L+1 sets of constellation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e>
                    </m:d>
                  </m:oMath>
                </a14:m>
                <a:r>
                  <a:rPr lang="en-GB" dirty="0"/>
                  <a:t> for L spatial streams</a:t>
                </a:r>
                <a:endParaRPr lang="en-GB" kern="0" dirty="0"/>
              </a:p>
              <a:p>
                <a:pPr marL="847725" lvl="2" indent="-269875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1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𝑆𝑁𝑅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  <m:r>
                      <a:rPr lang="de-DE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𝑆𝑁𝑅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req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sub>
                            </m:sSub>
                          </m:den>
                        </m:f>
                        <m:r>
                          <a:rPr lang="en-US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de-DE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el-G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Γ</m:t>
                    </m:r>
                    <m:r>
                      <a:rPr lang="de-DE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l-G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∀</m:t>
                    </m:r>
                    <m:r>
                      <a:rPr lang="de-DE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DE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𝑙</m:t>
                    </m:r>
                    <m:r>
                      <a:rPr lang="de-DE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=1,…,</m:t>
                    </m:r>
                    <m:r>
                      <a:rPr lang="de-DE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endParaRPr lang="en-GB" sz="2000" kern="0" dirty="0"/>
              </a:p>
              <a:p>
                <a:pPr marL="847725" lvl="2" indent="-269875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1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…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1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GB" sz="2000" kern="0" dirty="0"/>
                  <a:t>: increase b</a:t>
                </a:r>
                <a:r>
                  <a:rPr lang="en-GB" sz="2000" kern="0" baseline="-25000" dirty="0"/>
                  <a:t>l</a:t>
                </a:r>
                <a:r>
                  <a:rPr lang="en-GB" sz="2000" kern="0" dirty="0"/>
                  <a:t> with highest SNR margin</a:t>
                </a:r>
              </a:p>
              <a:p>
                <a:pPr marL="577850" lvl="2" indent="0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kern="0" dirty="0">
                    <a:sym typeface="Wingdings" panose="05000000000000000000" pitchFamily="2" charset="2"/>
                  </a:rPr>
                  <a:t></a:t>
                </a:r>
                <a:r>
                  <a:rPr lang="en-GB" dirty="0">
                    <a:sym typeface="Wingdings" panose="05000000000000000000" pitchFamily="2" charset="2"/>
                  </a:rPr>
                  <a:t> Calculate average margin/expected BER/PER and identify best setting per code rate</a:t>
                </a:r>
              </a:p>
              <a:p>
                <a:pPr marL="12065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kern="0" dirty="0">
                    <a:sym typeface="Wingdings" panose="05000000000000000000" pitchFamily="2" charset="2"/>
                  </a:rPr>
                  <a:t>From all code rates: select best overall setting</a:t>
                </a:r>
              </a:p>
              <a:p>
                <a:pPr marL="120650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dirty="0">
                    <a:sym typeface="Wingdings" panose="05000000000000000000" pitchFamily="2" charset="2"/>
                  </a:rPr>
                  <a:t>Transmit data packet</a:t>
                </a:r>
              </a:p>
              <a:p>
                <a:pPr marL="520700"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kern="0" dirty="0">
                    <a:sym typeface="Wingdings" panose="05000000000000000000" pitchFamily="2" charset="2"/>
                  </a:rPr>
                  <a:t>Check </a:t>
                </a:r>
                <a:r>
                  <a:rPr lang="en-GB" dirty="0">
                    <a:sym typeface="Wingdings" panose="05000000000000000000" pitchFamily="2" charset="2"/>
                  </a:rPr>
                  <a:t>packet error rate and increase/decrease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Γ</m:t>
                    </m:r>
                  </m:oMath>
                </a14:m>
                <a:endParaRPr lang="en-GB" kern="0" dirty="0"/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kern="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kern="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kern="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kern="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kern="0" dirty="0"/>
              </a:p>
              <a:p>
                <a:endParaRPr lang="en-US" kern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4" name="Content Placeholder 13">
                <a:extLst>
                  <a:ext uri="{FF2B5EF4-FFF2-40B4-BE49-F238E27FC236}">
                    <a16:creationId xmlns:a16="http://schemas.microsoft.com/office/drawing/2014/main" id="{C23D8C8E-0B34-EA4F-E2C9-92DA9F34101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40531-AB6E-11FE-2719-A824AFB2D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4819B-BD47-E7E1-74A6-1F8D555B1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CB548-7E8D-B207-AC1E-18C34DEC5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116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8C57-DA69-13F8-74CB-D784B49E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 Method (Reduced set)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92AD4-CAAA-F857-AE69-270E39D03B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49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498B8EC-79CE-9BD4-D7F7-FC2CC84CA86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67031076"/>
              </p:ext>
            </p:extLst>
          </p:nvPr>
        </p:nvGraphicFramePr>
        <p:xfrm>
          <a:off x="5181600" y="1751013"/>
          <a:ext cx="3237230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6915">
                  <a:extLst>
                    <a:ext uri="{9D8B030D-6E8A-4147-A177-3AD203B41FA5}">
                      <a16:colId xmlns:a16="http://schemas.microsoft.com/office/drawing/2014/main" val="1124628273"/>
                    </a:ext>
                  </a:extLst>
                </a:gridCol>
                <a:gridCol w="630555">
                  <a:extLst>
                    <a:ext uri="{9D8B030D-6E8A-4147-A177-3AD203B41FA5}">
                      <a16:colId xmlns:a16="http://schemas.microsoft.com/office/drawing/2014/main" val="3822684431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4128963353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432303189"/>
                    </a:ext>
                  </a:extLst>
                </a:gridCol>
                <a:gridCol w="629920">
                  <a:extLst>
                    <a:ext uri="{9D8B030D-6E8A-4147-A177-3AD203B41FA5}">
                      <a16:colId xmlns:a16="http://schemas.microsoft.com/office/drawing/2014/main" val="33756057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SNR</a:t>
                      </a:r>
                      <a:r>
                        <a:rPr lang="en-US" sz="1000" baseline="-25000">
                          <a:effectLst/>
                        </a:rPr>
                        <a:t>req</a:t>
                      </a:r>
                      <a:r>
                        <a:rPr lang="en-US" sz="1000">
                          <a:effectLst/>
                        </a:rPr>
                        <a:t>/dB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K/N=1/2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K/N=2/3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K/N=3/4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K/N=5/6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875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B=1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-0.94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71806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B=2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2.06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4.84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6.06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8859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B=4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7.60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11.05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12.45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3662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B=6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15.09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16.48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18.10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361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B=8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21.73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23.59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2410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B=10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26.92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29.06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38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B=12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32.08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34.54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2343226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CB548-7E8D-B207-AC1E-18C34DEC53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4819B-BD47-E7E1-74A6-1F8D555B1F3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40531-AB6E-11FE-2719-A824AFB2D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FC93B6C3-6014-CEF4-E168-B918262E3399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85800" y="1902619"/>
                <a:ext cx="7733030" cy="41132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8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kern="0" dirty="0"/>
                  <a:t>Relevant settings</a:t>
                </a:r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400" kern="0" dirty="0"/>
                  <a:t>For each code rate</a:t>
                </a:r>
              </a:p>
              <a:p>
                <a:pPr marL="447675" lvl="1" indent="-269875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  <m:r>
                      <a:rPr lang="de-DE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d>
                      <m:dPr>
                        <m:begChr m:val="{"/>
                        <m:endChr m:val=""/>
                        <m:ctrlP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de-DE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𝑙</m:t>
                                  </m:r>
                                </m:sub>
                              </m:sSub>
                              <m:r>
                                <a:rPr lang="de-DE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≥</m:t>
                              </m:r>
                              <m:r>
                                <a:rPr lang="de-DE" sz="200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de-DE" sz="20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if</m:t>
                              </m:r>
                              <m:r>
                                <a:rPr lang="de-DE" sz="20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de-DE" sz="20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it</m:t>
                              </m:r>
                              <m:r>
                                <a:rPr lang="de-DE" sz="20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de-DE" sz="20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exists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𝑚𝑖𝑛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de-DE" sz="20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𝐾</m:t>
                                      </m:r>
                                    </m:num>
                                    <m:den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𝑁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de-DE" sz="2000" b="0" i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otherwise</m:t>
                              </m:r>
                            </m:e>
                          </m:mr>
                        </m:m>
                      </m:e>
                    </m:d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∀</m:t>
                    </m:r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𝑙</m:t>
                    </m:r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=1,…,</m:t>
                    </m:r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endParaRPr lang="en-GB" sz="2000" kern="0" dirty="0"/>
              </a:p>
              <a:p>
                <a:pPr marL="447675" lvl="1" indent="-269875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kern="0" dirty="0"/>
                  <a:t>For l= arg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00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DE" sz="2000" b="0" i="0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max</m:t>
                            </m:r>
                          </m:e>
                          <m:sub>
                            <m:r>
                              <a:rPr lang="de-DE" sz="2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𝑙</m:t>
                            </m:r>
                            <m:r>
                              <a:rPr lang="de-DE" sz="2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=1,…,</m:t>
                            </m:r>
                            <m:r>
                              <a:rPr lang="de-DE" sz="2000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𝐿</m:t>
                            </m:r>
                            <m:r>
                              <a:rPr lang="de-DE" sz="2000" b="0" i="1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∩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de-DE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sub>
                            </m:sSub>
                            <m:r>
                              <a:rPr lang="de-DE" sz="20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&lt;</m:t>
                            </m:r>
                            <m:sSub>
                              <m:sSubPr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20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max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de-DE" sz="20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sz="20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𝐾</m:t>
                                    </m:r>
                                  </m:num>
                                  <m:den>
                                    <m:r>
                                      <a:rPr lang="de-DE" sz="2000" i="1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den>
                                </m:f>
                              </m:e>
                            </m:d>
                          </m:sub>
                        </m:sSub>
                      </m:fName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de-DE" sz="2000" b="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sub>
                        </m:sSub>
                      </m:e>
                    </m:func>
                  </m:oMath>
                </a14:m>
                <a:r>
                  <a:rPr lang="en-GB" sz="2000" kern="0" dirty="0"/>
                  <a:t>: increase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  <m:r>
                      <a:rPr lang="de-DE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GB" sz="2000" kern="0" dirty="0"/>
              </a:p>
              <a:p>
                <a:pPr marL="447675" lvl="1" indent="-269875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kern="0" dirty="0"/>
                  <a:t>Until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  <m:r>
                      <a:rPr lang="de-DE" sz="20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sSub>
                      <m:sSubPr>
                        <m:ctrlPr>
                          <a:rPr lang="en-US" sz="20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𝛾</m:t>
                        </m:r>
                      </m:e>
                      <m:sub>
                        <m:r>
                          <a:rPr lang="de-DE" sz="20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  <m:r>
                      <a:rPr lang="de-DE" sz="2000" b="0" i="0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&lt;0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sub>
                    </m:sSub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2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max</m:t>
                        </m:r>
                      </m:sub>
                    </m:sSub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e-DE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DE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num>
                          <m:den>
                            <m:r>
                              <a:rPr lang="de-DE" sz="20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den>
                        </m:f>
                      </m:e>
                    </m:d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  <m:r>
                      <a:rPr lang="de-DE" sz="2000" b="0" i="0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∀</m:t>
                    </m:r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𝑙</m:t>
                    </m:r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=1,…,</m:t>
                    </m:r>
                    <m:r>
                      <a:rPr lang="de-DE" sz="2000" b="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endParaRPr lang="en-GB" sz="2000" kern="0" dirty="0"/>
              </a:p>
              <a:p>
                <a:pPr marL="447675" lvl="1" indent="-269875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kern="0" dirty="0"/>
                  <a:t>L+1 settings per code rate</a:t>
                </a:r>
              </a:p>
              <a:p>
                <a:pPr marL="177800" lvl="1" indent="0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GB" sz="2000" kern="0" dirty="0"/>
                  <a:t>Remark: Limitations of selectable constellation size may cause large SNR margin differences between spatial streams which the FEC can’t compensate.</a:t>
                </a:r>
              </a:p>
              <a:p>
                <a:pPr lvl="1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kern="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kern="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kern="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kern="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kern="0" dirty="0"/>
              </a:p>
              <a:p>
                <a:endParaRPr lang="en-US" kern="0" dirty="0"/>
              </a:p>
            </p:txBody>
          </p:sp>
        </mc:Choice>
        <mc:Fallback xmlns="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FC93B6C3-6014-CEF4-E168-B918262E3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1902619"/>
                <a:ext cx="7733030" cy="4113213"/>
              </a:xfrm>
              <a:prstGeom prst="rect">
                <a:avLst/>
              </a:prstGeom>
              <a:blipFill>
                <a:blip r:embed="rId2"/>
                <a:stretch>
                  <a:fillRect l="-1656" t="-1481" b="-9185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50722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8C57-DA69-13F8-74CB-D784B49E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 Method Example</a:t>
            </a:r>
            <a:br>
              <a:rPr lang="de-DE" dirty="0"/>
            </a:br>
            <a:r>
              <a:rPr lang="de-DE" dirty="0"/>
              <a:t>No Limitations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92AD4-CAAA-F857-AE69-270E39D03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Channel SNR: 20dB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Spatial streams: 1 or 2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 stream:			2 streams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40531-AB6E-11FE-2719-A824AFB2D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4819B-BD47-E7E1-74A6-1F8D555B1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CB548-7E8D-B207-AC1E-18C34DEC5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25D38885-101C-8596-3D7F-B3704D6F2FFB}"/>
              </a:ext>
            </a:extLst>
          </p:cNvPr>
          <p:cNvGraphicFramePr>
            <a:graphicFrameLocks/>
          </p:cNvGraphicFramePr>
          <p:nvPr/>
        </p:nvGraphicFramePr>
        <p:xfrm>
          <a:off x="266383" y="3352800"/>
          <a:ext cx="4304029" cy="1805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168">
                  <a:extLst>
                    <a:ext uri="{9D8B030D-6E8A-4147-A177-3AD203B41FA5}">
                      <a16:colId xmlns:a16="http://schemas.microsoft.com/office/drawing/2014/main" val="1124628273"/>
                    </a:ext>
                  </a:extLst>
                </a:gridCol>
                <a:gridCol w="838349">
                  <a:extLst>
                    <a:ext uri="{9D8B030D-6E8A-4147-A177-3AD203B41FA5}">
                      <a16:colId xmlns:a16="http://schemas.microsoft.com/office/drawing/2014/main" val="3822684431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4128963353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432303189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375605749"/>
                    </a:ext>
                  </a:extLst>
                </a:gridCol>
              </a:tblGrid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 err="1">
                          <a:effectLst/>
                        </a:rPr>
                        <a:t>SNR</a:t>
                      </a:r>
                      <a:r>
                        <a:rPr lang="en-US" sz="1000" baseline="-25000" dirty="0" err="1">
                          <a:effectLst/>
                        </a:rPr>
                        <a:t>req</a:t>
                      </a:r>
                      <a:r>
                        <a:rPr lang="en-US" sz="1000" dirty="0">
                          <a:effectLst/>
                        </a:rPr>
                        <a:t>/dB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K/N=1/2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K/N=2/3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K/N=3/4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K/N=5/6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87539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718069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88599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3662396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5.33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5.99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5972520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10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36193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-1.1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241052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384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476036"/>
                  </a:ext>
                </a:extLst>
              </a:tr>
            </a:tbl>
          </a:graphicData>
        </a:graphic>
      </p:graphicFrame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43D388F2-3F92-9A08-54C9-9C6298FD2B78}"/>
              </a:ext>
            </a:extLst>
          </p:cNvPr>
          <p:cNvGraphicFramePr>
            <a:graphicFrameLocks/>
          </p:cNvGraphicFramePr>
          <p:nvPr/>
        </p:nvGraphicFramePr>
        <p:xfrm>
          <a:off x="4568830" y="3346450"/>
          <a:ext cx="4304029" cy="2607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168">
                  <a:extLst>
                    <a:ext uri="{9D8B030D-6E8A-4147-A177-3AD203B41FA5}">
                      <a16:colId xmlns:a16="http://schemas.microsoft.com/office/drawing/2014/main" val="1124628273"/>
                    </a:ext>
                  </a:extLst>
                </a:gridCol>
                <a:gridCol w="838349">
                  <a:extLst>
                    <a:ext uri="{9D8B030D-6E8A-4147-A177-3AD203B41FA5}">
                      <a16:colId xmlns:a16="http://schemas.microsoft.com/office/drawing/2014/main" val="3822684431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4128963353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432303189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375605749"/>
                    </a:ext>
                  </a:extLst>
                </a:gridCol>
              </a:tblGrid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 err="1">
                          <a:effectLst/>
                        </a:rPr>
                        <a:t>SNR</a:t>
                      </a:r>
                      <a:r>
                        <a:rPr lang="en-US" sz="1000" baseline="-25000" dirty="0" err="1">
                          <a:effectLst/>
                        </a:rPr>
                        <a:t>req</a:t>
                      </a:r>
                      <a:r>
                        <a:rPr lang="en-US" sz="1000" dirty="0">
                          <a:effectLst/>
                        </a:rPr>
                        <a:t>/dB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K/N=1/2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K/N=2/3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K/N=3/4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K/N=5/6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87539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0/4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8/2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6/2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6/2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718069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0.2/1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0.7/4.7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4.1/3.7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2.7/2.5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88599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1e-6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3662396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6.99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6.66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6.62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5972520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10/6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8/4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8/2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36193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0.2/-3.6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0.7/-1.3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-2.8/2.5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241052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384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512132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12/6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0/4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8/4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476036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-3.9/-3.6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-4.1/-1.3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-1/-2.5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-2.8/-3.9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441739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7944047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0300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236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8C57-DA69-13F8-74CB-D784B49E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 Method Example</a:t>
            </a:r>
            <a:br>
              <a:rPr lang="de-DE" dirty="0"/>
            </a:br>
            <a:r>
              <a:rPr lang="de-DE" dirty="0"/>
              <a:t>Existing mcs+rate 2/3 with all const. </a:t>
            </a:r>
            <a:r>
              <a:rPr lang="de-DE"/>
              <a:t>sizes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92AD4-CAAA-F857-AE69-270E39D03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Channel SNR: 20dB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Spatial streams: 1 or 2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 stream:			2 streams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40531-AB6E-11FE-2719-A824AFB2D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4819B-BD47-E7E1-74A6-1F8D555B1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CB548-7E8D-B207-AC1E-18C34DEC5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25D38885-101C-8596-3D7F-B3704D6F2FFB}"/>
              </a:ext>
            </a:extLst>
          </p:cNvPr>
          <p:cNvGraphicFramePr>
            <a:graphicFrameLocks/>
          </p:cNvGraphicFramePr>
          <p:nvPr/>
        </p:nvGraphicFramePr>
        <p:xfrm>
          <a:off x="266383" y="3352800"/>
          <a:ext cx="4304029" cy="1805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168">
                  <a:extLst>
                    <a:ext uri="{9D8B030D-6E8A-4147-A177-3AD203B41FA5}">
                      <a16:colId xmlns:a16="http://schemas.microsoft.com/office/drawing/2014/main" val="1124628273"/>
                    </a:ext>
                  </a:extLst>
                </a:gridCol>
                <a:gridCol w="838349">
                  <a:extLst>
                    <a:ext uri="{9D8B030D-6E8A-4147-A177-3AD203B41FA5}">
                      <a16:colId xmlns:a16="http://schemas.microsoft.com/office/drawing/2014/main" val="3822684431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4128963353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432303189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375605749"/>
                    </a:ext>
                  </a:extLst>
                </a:gridCol>
              </a:tblGrid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 err="1">
                          <a:effectLst/>
                        </a:rPr>
                        <a:t>SNR</a:t>
                      </a:r>
                      <a:r>
                        <a:rPr lang="en-US" sz="1000" baseline="-25000" dirty="0" err="1">
                          <a:effectLst/>
                        </a:rPr>
                        <a:t>req</a:t>
                      </a:r>
                      <a:r>
                        <a:rPr lang="en-US" sz="1000" dirty="0">
                          <a:effectLst/>
                        </a:rPr>
                        <a:t>/dB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K/N=1/2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K/N=2/3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K/N=3/4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K/N=5/6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87539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718069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88599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3662396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5972520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10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36193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241052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384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476036"/>
                  </a:ext>
                </a:extLst>
              </a:tr>
            </a:tbl>
          </a:graphicData>
        </a:graphic>
      </p:graphicFrame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43D388F2-3F92-9A08-54C9-9C6298FD2B78}"/>
              </a:ext>
            </a:extLst>
          </p:cNvPr>
          <p:cNvGraphicFramePr>
            <a:graphicFrameLocks/>
          </p:cNvGraphicFramePr>
          <p:nvPr/>
        </p:nvGraphicFramePr>
        <p:xfrm>
          <a:off x="4568830" y="3346450"/>
          <a:ext cx="4304029" cy="2607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168">
                  <a:extLst>
                    <a:ext uri="{9D8B030D-6E8A-4147-A177-3AD203B41FA5}">
                      <a16:colId xmlns:a16="http://schemas.microsoft.com/office/drawing/2014/main" val="1124628273"/>
                    </a:ext>
                  </a:extLst>
                </a:gridCol>
                <a:gridCol w="838349">
                  <a:extLst>
                    <a:ext uri="{9D8B030D-6E8A-4147-A177-3AD203B41FA5}">
                      <a16:colId xmlns:a16="http://schemas.microsoft.com/office/drawing/2014/main" val="3822684431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4128963353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432303189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375605749"/>
                    </a:ext>
                  </a:extLst>
                </a:gridCol>
              </a:tblGrid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 err="1">
                          <a:effectLst/>
                        </a:rPr>
                        <a:t>SNR</a:t>
                      </a:r>
                      <a:r>
                        <a:rPr lang="en-US" sz="1000" baseline="-25000" dirty="0" err="1">
                          <a:effectLst/>
                        </a:rPr>
                        <a:t>req</a:t>
                      </a:r>
                      <a:r>
                        <a:rPr lang="en-US" sz="1000" dirty="0">
                          <a:effectLst/>
                        </a:rPr>
                        <a:t>/dB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K/N=1/2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K/N=2/3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K/N=3/4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K/N=5/6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87539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8/2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6/2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6/6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718069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13.1/1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0.7/4.7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15.9/3.7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4.3/3.7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88599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8e-2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3662396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6.66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5972520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8/4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8/6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36193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0.7/-1.3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9.7/3.7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241052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384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512132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0/4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8/4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10/6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476036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-4.1/-1.3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-1/-2.5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441739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7944047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0300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6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8C57-DA69-13F8-74CB-D784B49E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Evaluation Method Example</a:t>
            </a:r>
            <a:br>
              <a:rPr lang="de-DE" dirty="0"/>
            </a:br>
            <a:r>
              <a:rPr lang="de-DE" dirty="0"/>
              <a:t>Existing Settings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92AD4-CAAA-F857-AE69-270E39D03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Channel SNR: 20dB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Spatial streams: 1 or 2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 stream:			2 streams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40531-AB6E-11FE-2719-A824AFB2D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4819B-BD47-E7E1-74A6-1F8D555B1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CB548-7E8D-B207-AC1E-18C34DEC5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43D388F2-3F92-9A08-54C9-9C6298FD2B78}"/>
              </a:ext>
            </a:extLst>
          </p:cNvPr>
          <p:cNvGraphicFramePr>
            <a:graphicFrameLocks/>
          </p:cNvGraphicFramePr>
          <p:nvPr/>
        </p:nvGraphicFramePr>
        <p:xfrm>
          <a:off x="4568830" y="3346450"/>
          <a:ext cx="4304029" cy="2607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168">
                  <a:extLst>
                    <a:ext uri="{9D8B030D-6E8A-4147-A177-3AD203B41FA5}">
                      <a16:colId xmlns:a16="http://schemas.microsoft.com/office/drawing/2014/main" val="1124628273"/>
                    </a:ext>
                  </a:extLst>
                </a:gridCol>
                <a:gridCol w="838349">
                  <a:extLst>
                    <a:ext uri="{9D8B030D-6E8A-4147-A177-3AD203B41FA5}">
                      <a16:colId xmlns:a16="http://schemas.microsoft.com/office/drawing/2014/main" val="3822684431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4128963353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432303189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375605749"/>
                    </a:ext>
                  </a:extLst>
                </a:gridCol>
              </a:tblGrid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 err="1">
                          <a:effectLst/>
                        </a:rPr>
                        <a:t>SNR</a:t>
                      </a:r>
                      <a:r>
                        <a:rPr lang="en-US" sz="1000" baseline="-25000" dirty="0" err="1">
                          <a:effectLst/>
                        </a:rPr>
                        <a:t>req</a:t>
                      </a:r>
                      <a:r>
                        <a:rPr lang="en-US" sz="1000" dirty="0">
                          <a:effectLst/>
                        </a:rPr>
                        <a:t>/dB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K/N=1/2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K/N=2/3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K/N=3/4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K/N=5/6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87539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6/6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6/2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6/6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718069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13.1/1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5.6/-6.5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15.9/3.7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4.3/3.7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88599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9e-3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8e-2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3662396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5.99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5972520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/2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8/6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36193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9.7/3.7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241052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384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512132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8/4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10/6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476036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4.7/3.7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-1/-2.5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441739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7944047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0300633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B478050-F11A-D1C3-DC8A-1F89B07CBC94}"/>
              </a:ext>
            </a:extLst>
          </p:cNvPr>
          <p:cNvGraphicFramePr>
            <a:graphicFrameLocks/>
          </p:cNvGraphicFramePr>
          <p:nvPr/>
        </p:nvGraphicFramePr>
        <p:xfrm>
          <a:off x="266383" y="3352800"/>
          <a:ext cx="4304029" cy="1805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168">
                  <a:extLst>
                    <a:ext uri="{9D8B030D-6E8A-4147-A177-3AD203B41FA5}">
                      <a16:colId xmlns:a16="http://schemas.microsoft.com/office/drawing/2014/main" val="1124628273"/>
                    </a:ext>
                  </a:extLst>
                </a:gridCol>
                <a:gridCol w="838349">
                  <a:extLst>
                    <a:ext uri="{9D8B030D-6E8A-4147-A177-3AD203B41FA5}">
                      <a16:colId xmlns:a16="http://schemas.microsoft.com/office/drawing/2014/main" val="3822684431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4128963353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432303189"/>
                    </a:ext>
                  </a:extLst>
                </a:gridCol>
                <a:gridCol w="837504">
                  <a:extLst>
                    <a:ext uri="{9D8B030D-6E8A-4147-A177-3AD203B41FA5}">
                      <a16:colId xmlns:a16="http://schemas.microsoft.com/office/drawing/2014/main" val="3375605749"/>
                    </a:ext>
                  </a:extLst>
                </a:gridCol>
              </a:tblGrid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 err="1">
                          <a:effectLst/>
                        </a:rPr>
                        <a:t>SNR</a:t>
                      </a:r>
                      <a:r>
                        <a:rPr lang="en-US" sz="1000" baseline="-25000" dirty="0" err="1">
                          <a:effectLst/>
                        </a:rPr>
                        <a:t>req</a:t>
                      </a:r>
                      <a:r>
                        <a:rPr lang="en-US" sz="1000" dirty="0">
                          <a:effectLst/>
                        </a:rPr>
                        <a:t>/dB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K/N=1/2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K/N=2/3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K/N=3/4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>
                          <a:effectLst/>
                        </a:rPr>
                        <a:t>K/N=5/6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587539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718069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188599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&lt;1e-7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3662396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5.99</a:t>
                      </a:r>
                      <a:endParaRPr lang="en-US" sz="100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4.99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5972520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10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000" dirty="0">
                          <a:effectLst/>
                        </a:rPr>
                        <a:t>8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361938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>
                          <a:effectLst/>
                        </a:rPr>
                        <a:t>γ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2410523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2e-1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53841"/>
                  </a:ext>
                </a:extLst>
              </a:tr>
              <a:tr h="20060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Goodput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476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6216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8C57-DA69-13F8-74CB-D784B49E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Modulation/code rate combinations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92AD4-CAAA-F857-AE69-270E39D03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MCS defined in 802.11 are a subset of all possible combinations of modulation and code rates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Full set would be b:{BPSK, QPSK, …, 4K QAM} ×K/N:{1/2, 2/3, ¾, 5/6}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Why allow all combinations?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Link adaptation is simplified (less constraints in the search)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Performance is improved (see next slides)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40531-AB6E-11FE-2719-A824AFB2D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4819B-BD47-E7E1-74A6-1F8D555B1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CB548-7E8D-B207-AC1E-18C34DEC5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0706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8C57-DA69-13F8-74CB-D784B49E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Simulation Parameters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92AD4-CAAA-F857-AE69-270E39D03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40531-AB6E-11FE-2719-A824AFB2D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4819B-BD47-E7E1-74A6-1F8D555B1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CB548-7E8D-B207-AC1E-18C34DEC5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AAE109F-DAD9-EBB0-0113-9A0A4AA8BC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3209788"/>
              </p:ext>
            </p:extLst>
          </p:nvPr>
        </p:nvGraphicFramePr>
        <p:xfrm>
          <a:off x="1673849" y="1657350"/>
          <a:ext cx="3199775" cy="3449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221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1633554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212698">
                <a:tc>
                  <a:txBody>
                    <a:bodyPr/>
                    <a:lstStyle/>
                    <a:p>
                      <a:r>
                        <a:rPr lang="en-US" sz="900" dirty="0"/>
                        <a:t>Parameter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Value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dirty="0"/>
                        <a:t>TX/RX Antennas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2/2, 4/2 or 4/4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Spatial streams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b="0" dirty="0"/>
                        <a:t>1 to 4 (optimized)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r>
                        <a:rPr lang="en-US" sz="900" b="0" dirty="0"/>
                        <a:t>Bandwidth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160 MHz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31725">
                <a:tc>
                  <a:txBody>
                    <a:bodyPr/>
                    <a:lstStyle/>
                    <a:p>
                      <a:r>
                        <a:rPr lang="en-US" sz="900" b="0" dirty="0"/>
                        <a:t>AP TX Power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21 dBm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Channel model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B LOS or D NLOS [8]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de-DE" sz="900" b="0" dirty="0"/>
                        <a:t>Code rates</a:t>
                      </a:r>
                      <a:endParaRPr lang="en-US" sz="900" b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dirty="0"/>
                        <a:t>½, 2/3, ¾, 5/6</a:t>
                      </a:r>
                      <a:endParaRPr lang="en-US" sz="9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48039326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de-DE" sz="900" b="0" dirty="0"/>
                        <a:t>C</a:t>
                      </a:r>
                      <a:r>
                        <a:rPr lang="en-US" sz="900" b="0" dirty="0"/>
                        <a:t>constellation size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dirty="0"/>
                        <a:t>1</a:t>
                      </a:r>
                      <a:r>
                        <a:rPr lang="en-US" sz="900" b="0" dirty="0"/>
                        <a:t>,2,4,6,8,10 12 bit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Frequency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5.25GHz</a:t>
                      </a:r>
                      <a:endParaRPr lang="en-US" sz="900" b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GI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1.6µs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TX/RX SNR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/>
                        <a:t>40dB/42dB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b="0" dirty="0"/>
                        <a:t>Channel aging/Doppler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b="0" dirty="0"/>
                        <a:t>1.2km/h, 6Hz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en-US" sz="900" dirty="0"/>
                        <a:t>BF quantization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ideal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19908">
                <a:tc>
                  <a:txBody>
                    <a:bodyPr/>
                    <a:lstStyle/>
                    <a:p>
                      <a:r>
                        <a:rPr lang="de-DE" sz="900" dirty="0"/>
                        <a:t>Feedback carrier grouping</a:t>
                      </a:r>
                      <a:endParaRPr lang="en-US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16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354497">
                <a:tc>
                  <a:txBody>
                    <a:bodyPr/>
                    <a:lstStyle/>
                    <a:p>
                      <a:r>
                        <a:rPr lang="en-US" sz="900" dirty="0"/>
                        <a:t>Overhead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Sounding and MAC overhead not considered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83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33071-0BBD-B586-B319-C411B01C5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High-level description of Evaluation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75E4F-09EF-74D4-F0D8-DC4846899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de-DE" dirty="0"/>
              <a:t>Combine SNR per spatial stream/carrier from sounding to averaged SNR per spatial stream </a:t>
            </a:r>
            <a:r>
              <a:rPr lang="de-DE" i="1" dirty="0"/>
              <a:t>l</a:t>
            </a:r>
            <a:r>
              <a:rPr lang="de-DE" dirty="0"/>
              <a:t> </a:t>
            </a:r>
            <a:r>
              <a:rPr lang="de-DE" i="1" dirty="0"/>
              <a:t>SNR</a:t>
            </a:r>
            <a:r>
              <a:rPr lang="de-DE" i="1" baseline="-25000" dirty="0"/>
              <a:t>l</a:t>
            </a:r>
            <a:endParaRPr lang="de-DE" i="1" dirty="0"/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Compare sounding SNR with required SNR table: SNR</a:t>
            </a:r>
            <a:r>
              <a:rPr lang="de-DE" baseline="-25000" dirty="0"/>
              <a:t>req</a:t>
            </a:r>
            <a:r>
              <a:rPr lang="de-DE" dirty="0"/>
              <a:t>(K/N,b) (example on slide 31) and select set of candidate constellation sizes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Find the best MCS in the set of candidate constellation sizes and transmit packet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de-DE" dirty="0"/>
              <a:t>Appendix slide 20, 21 gives an overview of the algorithm for all possible code rate/constellation size settings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de-DE" dirty="0"/>
              <a:t>Appendix slide 22 shows the algorithm for reduced code rate/constellation size settings (e.g., only existing combinations)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de-DE" dirty="0"/>
              <a:t>Slides 23-25 give numerical examples for different choices of poissible modulation/code rate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BC0F5-C9EE-C804-7CF3-F99EB1E01D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C389C-399D-DD8B-060F-03333B1DB2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153E93-A60E-3D82-3389-C403C3F814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8791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8C57-DA69-13F8-74CB-D784B49E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Extension of constellation size/code rate</a:t>
            </a:r>
            <a:br>
              <a:rPr lang="de-DE" dirty="0"/>
            </a:br>
            <a:r>
              <a:rPr lang="de-DE" dirty="0"/>
              <a:t>options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92AD4-CAAA-F857-AE69-270E39D03B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49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CB548-7E8D-B207-AC1E-18C34DEC53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4819B-BD47-E7E1-74A6-1F8D555B1F3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40531-AB6E-11FE-2719-A824AFB2D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C93B6C3-6014-CEF4-E168-B918262E3399}"/>
              </a:ext>
            </a:extLst>
          </p:cNvPr>
          <p:cNvSpPr txBox="1">
            <a:spLocks/>
          </p:cNvSpPr>
          <p:nvPr/>
        </p:nvSpPr>
        <p:spPr bwMode="auto">
          <a:xfrm>
            <a:off x="562292" y="1894151"/>
            <a:ext cx="835310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kern="0" dirty="0"/>
              <a:t>3 cases tested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sz="2000" kern="0" dirty="0"/>
              <a:t>All possible modulation×code rate combinations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sz="2000" kern="0" dirty="0"/>
              <a:t>Existing MCS + Additional Rate 2/3 MCS (green+yellow)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de-DE" sz="2000" kern="0" dirty="0"/>
              <a:t>Existing MCS: green</a:t>
            </a:r>
          </a:p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de-DE" sz="2000" kern="0" dirty="0"/>
          </a:p>
          <a:p>
            <a:pPr marL="57150" indent="0"/>
            <a:endParaRPr lang="de-DE" sz="2000" dirty="0"/>
          </a:p>
          <a:p>
            <a:pPr marL="57150" indent="0"/>
            <a:endParaRPr lang="de-DE" sz="2000" dirty="0"/>
          </a:p>
          <a:p>
            <a:pPr marL="57150" indent="0"/>
            <a:r>
              <a:rPr lang="de-DE" sz="2000" dirty="0"/>
              <a:t>Slides 30-32 give a numerical example for different choices of possible modulation/code rate for these 3 options.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endParaRPr lang="en-US" kern="0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4BBB8E2-1F8E-A8B9-AE26-6FAE15DCFCA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71366855"/>
              </p:ext>
            </p:extLst>
          </p:nvPr>
        </p:nvGraphicFramePr>
        <p:xfrm>
          <a:off x="4038600" y="3341157"/>
          <a:ext cx="3124202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3715">
                  <a:extLst>
                    <a:ext uri="{9D8B030D-6E8A-4147-A177-3AD203B41FA5}">
                      <a16:colId xmlns:a16="http://schemas.microsoft.com/office/drawing/2014/main" val="900989408"/>
                    </a:ext>
                  </a:extLst>
                </a:gridCol>
                <a:gridCol w="329464">
                  <a:extLst>
                    <a:ext uri="{9D8B030D-6E8A-4147-A177-3AD203B41FA5}">
                      <a16:colId xmlns:a16="http://schemas.microsoft.com/office/drawing/2014/main" val="2669457729"/>
                    </a:ext>
                  </a:extLst>
                </a:gridCol>
                <a:gridCol w="323377">
                  <a:extLst>
                    <a:ext uri="{9D8B030D-6E8A-4147-A177-3AD203B41FA5}">
                      <a16:colId xmlns:a16="http://schemas.microsoft.com/office/drawing/2014/main" val="446529221"/>
                    </a:ext>
                  </a:extLst>
                </a:gridCol>
                <a:gridCol w="323377">
                  <a:extLst>
                    <a:ext uri="{9D8B030D-6E8A-4147-A177-3AD203B41FA5}">
                      <a16:colId xmlns:a16="http://schemas.microsoft.com/office/drawing/2014/main" val="3241245067"/>
                    </a:ext>
                  </a:extLst>
                </a:gridCol>
                <a:gridCol w="323377">
                  <a:extLst>
                    <a:ext uri="{9D8B030D-6E8A-4147-A177-3AD203B41FA5}">
                      <a16:colId xmlns:a16="http://schemas.microsoft.com/office/drawing/2014/main" val="949980768"/>
                    </a:ext>
                  </a:extLst>
                </a:gridCol>
                <a:gridCol w="324138">
                  <a:extLst>
                    <a:ext uri="{9D8B030D-6E8A-4147-A177-3AD203B41FA5}">
                      <a16:colId xmlns:a16="http://schemas.microsoft.com/office/drawing/2014/main" val="3543857185"/>
                    </a:ext>
                  </a:extLst>
                </a:gridCol>
                <a:gridCol w="323377">
                  <a:extLst>
                    <a:ext uri="{9D8B030D-6E8A-4147-A177-3AD203B41FA5}">
                      <a16:colId xmlns:a16="http://schemas.microsoft.com/office/drawing/2014/main" val="2233564202"/>
                    </a:ext>
                  </a:extLst>
                </a:gridCol>
                <a:gridCol w="323377">
                  <a:extLst>
                    <a:ext uri="{9D8B030D-6E8A-4147-A177-3AD203B41FA5}">
                      <a16:colId xmlns:a16="http://schemas.microsoft.com/office/drawing/2014/main" val="3562346968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LDPC K/N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Constellation size b/bit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87187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½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12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515646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2/3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12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78053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¾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12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29527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just"/>
                      <a:r>
                        <a:rPr lang="en-US" sz="1200">
                          <a:effectLst/>
                        </a:rPr>
                        <a:t>5/6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12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951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295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073F5DD-2D94-242F-0161-5763483B563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00" r="15204" b="3232"/>
          <a:stretch/>
        </p:blipFill>
        <p:spPr>
          <a:xfrm>
            <a:off x="5628011" y="3686510"/>
            <a:ext cx="2668587" cy="2774907"/>
          </a:xfrm>
          <a:prstGeom prst="rect">
            <a:avLst/>
          </a:prstGeom>
        </p:spPr>
      </p:pic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095AF6B2-9338-02EC-B5B3-23A87EFCA2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99915" y="1474777"/>
            <a:ext cx="3808413" cy="2537331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8A6FDC-8551-4A0F-F032-5EBB2007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Rate-vs.-Range different Settings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02E563-D6DB-2AB1-E8E0-930A576C0E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/>
              <a:t>Additional settings help in the medium SNR region (15-25dB)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000" dirty="0"/>
              <a:t>Selected MCS shown below</a:t>
            </a:r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AD26F9-8332-4DE0-1059-EBECB50940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15F29-C832-CA7C-187F-60390F39676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559FF-82AE-BE1F-8E1A-F5FC7787C2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37F2ECC4-29A8-55CC-7885-D4A21E4C048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714" r="15714" b="3404"/>
          <a:stretch/>
        </p:blipFill>
        <p:spPr>
          <a:xfrm>
            <a:off x="306226" y="3519892"/>
            <a:ext cx="2668587" cy="28194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5BF36C7-9A42-F6EF-578A-25361C58E79B}"/>
              </a:ext>
            </a:extLst>
          </p:cNvPr>
          <p:cNvSpPr txBox="1"/>
          <p:nvPr/>
        </p:nvSpPr>
        <p:spPr>
          <a:xfrm>
            <a:off x="620683" y="3674617"/>
            <a:ext cx="2055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All settings possible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1D118F1-526F-BBFF-D82A-9862728BD214}"/>
              </a:ext>
            </a:extLst>
          </p:cNvPr>
          <p:cNvCxnSpPr>
            <a:cxnSpLocks/>
          </p:cNvCxnSpPr>
          <p:nvPr/>
        </p:nvCxnSpPr>
        <p:spPr bwMode="auto">
          <a:xfrm flipH="1">
            <a:off x="7053468" y="2743443"/>
            <a:ext cx="390202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402AA99-B31E-8D46-AAD3-FD713891CBE7}"/>
              </a:ext>
            </a:extLst>
          </p:cNvPr>
          <p:cNvSpPr txBox="1"/>
          <p:nvPr/>
        </p:nvSpPr>
        <p:spPr>
          <a:xfrm>
            <a:off x="7239735" y="2751910"/>
            <a:ext cx="1452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chemeClr val="tx1"/>
                </a:solidFill>
              </a:rPr>
              <a:t>MCS5 2 spatial streams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E63AF9C4-AAAA-195B-5814-2D30C4B86D9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5714" t="10011" r="17246" b="3939"/>
          <a:stretch/>
        </p:blipFill>
        <p:spPr>
          <a:xfrm>
            <a:off x="2950093" y="3886201"/>
            <a:ext cx="2665339" cy="25658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D09719-41CE-FAE2-C2EC-5FB6CDBEC53B}"/>
              </a:ext>
            </a:extLst>
          </p:cNvPr>
          <p:cNvSpPr txBox="1"/>
          <p:nvPr/>
        </p:nvSpPr>
        <p:spPr>
          <a:xfrm>
            <a:off x="6847578" y="3289059"/>
            <a:ext cx="2055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D NLOS 2x2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0AAA87-0F39-7BA2-87DA-BB83C12FA60E}"/>
              </a:ext>
            </a:extLst>
          </p:cNvPr>
          <p:cNvSpPr txBox="1"/>
          <p:nvPr/>
        </p:nvSpPr>
        <p:spPr>
          <a:xfrm>
            <a:off x="3238543" y="3787765"/>
            <a:ext cx="2331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Existing + </a:t>
            </a:r>
            <a:br>
              <a:rPr lang="de-DE" sz="2000" dirty="0">
                <a:solidFill>
                  <a:schemeClr val="tx1"/>
                </a:solidFill>
              </a:rPr>
            </a:br>
            <a:r>
              <a:rPr lang="de-DE" sz="2000" dirty="0">
                <a:solidFill>
                  <a:schemeClr val="tx1"/>
                </a:solidFill>
              </a:rPr>
              <a:t>Rate 2/3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3DE31B-85EE-36A0-0240-931DB0A73C46}"/>
              </a:ext>
            </a:extLst>
          </p:cNvPr>
          <p:cNvSpPr txBox="1"/>
          <p:nvPr/>
        </p:nvSpPr>
        <p:spPr>
          <a:xfrm>
            <a:off x="6211828" y="4028560"/>
            <a:ext cx="2055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Existing only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491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B8C57-DA69-13F8-74CB-D784B49E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Modulation/code rate combinations: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92AD4-CAAA-F857-AE69-270E39D03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following combinations are rarely used: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Code Rate ½ at higher constellations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Code rates ¾ and 5/6 for lower modulations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Focus should be on Code Rate 2/3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Limited constellation sizes for rate 2/3 cause a step in the rate-vs.-range curve around 1200Mbit/s (64-QAM, Rate 2/3, 2 spatial streams)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Adding 1-, 2- and 4-bit constellations with Rate 2/3 code is not enough.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40531-AB6E-11FE-2719-A824AFB2D5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4819B-BD47-E7E1-74A6-1F8D555B1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CB548-7E8D-B207-AC1E-18C34DEC53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929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2B333-3D70-883C-2D71-1EA66D6D8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detailed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4A4F1-14D5-7252-45FD-60FDBFB38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Analyze UEQM on three different levels: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/>
              <a:t>RvR</a:t>
            </a:r>
            <a:r>
              <a:rPr lang="en-US" dirty="0"/>
              <a:t> curves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High-level statistics of successful UEQM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Specifically, modulation difference between streams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Detailed analysis of successful MCS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Results presented for: 2 Tx antennas, 2 Rx antennas and 4 Tx antennas, 2 Rx antennas, B LOS and D NLOS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2CE10-4FB4-0E16-2650-A2EB561495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14D59-E4A1-0123-5727-39A90BE3F6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60CE13-E689-4B48-9BCB-7F3CECC9BD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381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CE118-5967-390E-DA26-31613007E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39596"/>
            <a:ext cx="7770813" cy="1065213"/>
          </a:xfrm>
        </p:spPr>
        <p:txBody>
          <a:bodyPr/>
          <a:lstStyle/>
          <a:p>
            <a:r>
              <a:rPr lang="de-DE" dirty="0"/>
              <a:t>2 TX antennas, 2 RX antennas – </a:t>
            </a:r>
            <a:br>
              <a:rPr lang="de-DE" dirty="0"/>
            </a:br>
            <a:r>
              <a:rPr lang="de-DE" dirty="0"/>
              <a:t>RvR results</a:t>
            </a:r>
            <a:br>
              <a:rPr lang="de-DE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B1D91-12EA-9DF2-9FC8-574BF06FC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r>
              <a:rPr lang="de-DE" dirty="0"/>
              <a:t>Rate vs. Range (B LOS)			(D NLOS)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en-US" sz="2000" b="0" dirty="0"/>
              <a:t>All modulation/code rate options allowed for UEQM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E37B3-69FD-E5D9-2BC7-5E12D71FC1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B3485C-3617-D0A0-863B-8742231B4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F6EBC-1D82-07AD-9FFE-59971F370E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0ED47E-6764-050D-46B0-38D324658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409031"/>
            <a:ext cx="4343400" cy="32575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B3F9768-AB1D-C0D4-9DC3-617F7941F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532855"/>
            <a:ext cx="4178300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984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9" ma:contentTypeDescription="Create a new document." ma:contentTypeScope="" ma:versionID="36299a4542a894c0cfd0b46fb81d7dad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df9aacc086f8d68f1e6d8a03cd90a885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5E4A7E8-9946-48D8-B4A6-2E5F95C6E1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7CFA8B-4363-4A23-9061-5FE74FE0C1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FDC62E1-60E5-4BCD-8D23-B7CE7759E6C5}">
  <ds:schemaRefs>
    <ds:schemaRef ds:uri="http://purl.org/dc/dcmitype/"/>
    <ds:schemaRef ds:uri="6b22517d-d879-4a65-9734-496d2dd5d1ee"/>
    <ds:schemaRef ds:uri="http://www.w3.org/XML/1998/namespac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4638</TotalTime>
  <Words>2434</Words>
  <Application>Microsoft Office PowerPoint</Application>
  <PresentationFormat>On-screen Show (4:3)</PresentationFormat>
  <Paragraphs>807</Paragraphs>
  <Slides>30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Arial Unicode MS</vt:lpstr>
      <vt:lpstr>Cambria Math</vt:lpstr>
      <vt:lpstr>Times New Roman</vt:lpstr>
      <vt:lpstr>Wingdings</vt:lpstr>
      <vt:lpstr>Office Theme</vt:lpstr>
      <vt:lpstr>Document</vt:lpstr>
      <vt:lpstr>UEQM evaluation and simulation results</vt:lpstr>
      <vt:lpstr>Abstract</vt:lpstr>
      <vt:lpstr>Analysis of Modulation/code rate combinations</vt:lpstr>
      <vt:lpstr>High-level description of Evaluation Method</vt:lpstr>
      <vt:lpstr>Extension of constellation size/code rate options</vt:lpstr>
      <vt:lpstr>Rate-vs.-Range different Settings</vt:lpstr>
      <vt:lpstr>Modulation/code rate combinations: Conclusions</vt:lpstr>
      <vt:lpstr>UEQM detailed evaluation</vt:lpstr>
      <vt:lpstr>2 TX antennas, 2 RX antennas –  RvR results </vt:lpstr>
      <vt:lpstr>2 TX antennas, 2 RX antennas Used Code rate/constellation combinations</vt:lpstr>
      <vt:lpstr>D NLOS, 2 TX antennas, 2 RX antennas Optimal modulation difference</vt:lpstr>
      <vt:lpstr>Selected MCS for Channel B LOS 2x2 (%)</vt:lpstr>
      <vt:lpstr>4 TX antennas, 2 RX antennas </vt:lpstr>
      <vt:lpstr>4 TX antennas, 2 RX antennas Used Code rate/constellation combinations</vt:lpstr>
      <vt:lpstr>D NLOS, 4 TX antennas, 2 RX antennas Optimal modulation difference</vt:lpstr>
      <vt:lpstr>Selected MCS for Channel B LOS 4x2 (%)</vt:lpstr>
      <vt:lpstr>4 TX antennas, 4 RX antennas </vt:lpstr>
      <vt:lpstr>4 TX antennas, 4 RX antennas Used Code rate/constellation combinations</vt:lpstr>
      <vt:lpstr>D NLOS, 4 TX antennas, 4 RX antennas Optimal modulation difference</vt:lpstr>
      <vt:lpstr>Selected MCS for Channel B LOS 4x4 (%)</vt:lpstr>
      <vt:lpstr>Conclusions</vt:lpstr>
      <vt:lpstr>References</vt:lpstr>
      <vt:lpstr>Backup Slides</vt:lpstr>
      <vt:lpstr>Evaluation Method Prerequisites</vt:lpstr>
      <vt:lpstr>Evaluation Method</vt:lpstr>
      <vt:lpstr>Evaluation Method (Reduced set)</vt:lpstr>
      <vt:lpstr>Evaluation Method Example No Limitations</vt:lpstr>
      <vt:lpstr>Evaluation Method Example Existing mcs+rate 2/3 with all const. sizes</vt:lpstr>
      <vt:lpstr>Evaluation Method Example Existing Settings</vt:lpstr>
      <vt:lpstr>Simulation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UEQM evaluation and simulation</dc:title>
  <dc:creator>Sigurd Schelstraete</dc:creator>
  <cp:lastModifiedBy>Rainer Strobel</cp:lastModifiedBy>
  <cp:revision>30</cp:revision>
  <cp:lastPrinted>1601-01-01T00:00:00Z</cp:lastPrinted>
  <dcterms:created xsi:type="dcterms:W3CDTF">2024-02-05T17:34:31Z</dcterms:created>
  <dcterms:modified xsi:type="dcterms:W3CDTF">2024-03-08T16:54:20Z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