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9" r:id="rId3"/>
    <p:sldId id="293" r:id="rId4"/>
    <p:sldId id="294" r:id="rId5"/>
    <p:sldId id="295" r:id="rId6"/>
    <p:sldId id="291" r:id="rId7"/>
    <p:sldId id="292"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SP Based In-Device Coexistence</a:t>
            </a:r>
            <a:endParaRPr lang="en-GB" dirty="0"/>
          </a:p>
        </p:txBody>
      </p:sp>
      <p:sp>
        <p:nvSpPr>
          <p:cNvPr id="3074" name="Rectangle 2"/>
          <p:cNvSpPr>
            <a:spLocks noGrp="1" noChangeArrowheads="1"/>
          </p:cNvSpPr>
          <p:nvPr>
            <p:ph idx="1"/>
          </p:nvPr>
        </p:nvSpPr>
        <p:spPr/>
        <p:txBody>
          <a:bodyPr/>
          <a:lstStyle/>
          <a:p>
            <a:pPr algn="ctr"/>
            <a:r>
              <a:rPr lang="en-GB" dirty="0"/>
              <a:t>Date: 2024-03-04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095574964"/>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6">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In-Device Coexistence (IDC) has been discussed extensively in </a:t>
            </a:r>
            <a:r>
              <a:rPr lang="en-US" altLang="zh-CN" sz="1800" b="0" dirty="0" err="1"/>
              <a:t>TGbn</a:t>
            </a:r>
            <a:r>
              <a:rPr lang="en-US" altLang="zh-CN" sz="1800" b="0" dirty="0"/>
              <a:t>, due to the fact that a Wi-Fi device (e.g., smart phones) often needs to share its radio resource (e.g., RF blocks, antennas, etc.) with other technologies (Bluetooth, </a:t>
            </a:r>
            <a:r>
              <a:rPr lang="en-US" altLang="zh-CN" sz="1800" b="0" dirty="0" err="1"/>
              <a:t>etc</a:t>
            </a:r>
            <a:r>
              <a:rPr lang="en-US" altLang="zh-CN" sz="1800" b="0" dirty="0"/>
              <a:t>)</a:t>
            </a:r>
          </a:p>
          <a:p>
            <a:pPr>
              <a:buFont typeface="Arial" pitchFamily="34" charset="0"/>
              <a:buChar char="•"/>
            </a:pPr>
            <a:r>
              <a:rPr lang="en-US" altLang="zh-CN" sz="1800" b="0" dirty="0"/>
              <a:t>When one of the other technologies is using the radio resource, a Wi-Fi STA in the same device may not be able to transmit or receive, or may only be able to transmit or receive packets of certain parameters (e.g., low MCS, NSS, BW) because of the existence of in-device interference.</a:t>
            </a:r>
          </a:p>
          <a:p>
            <a:pPr>
              <a:buFont typeface="Arial" pitchFamily="34" charset="0"/>
              <a:buChar char="•"/>
            </a:pPr>
            <a:r>
              <a:rPr lang="en-US" altLang="zh-CN" sz="1800" b="0" dirty="0"/>
              <a:t>The STA should be able to handle the in-device interference in an appropriate way.</a:t>
            </a:r>
            <a:endParaRPr lang="en-US" altLang="zh-CN" sz="14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Some methods have been proposed in previous contributions [1-4], including:</a:t>
            </a:r>
          </a:p>
          <a:p>
            <a:pPr lvl="1">
              <a:buFont typeface="Arial" pitchFamily="34" charset="0"/>
              <a:buChar char="•"/>
            </a:pPr>
            <a:r>
              <a:rPr lang="en-US" altLang="zh-CN" sz="1400" dirty="0"/>
              <a:t>Reporting an unavailable period</a:t>
            </a:r>
          </a:p>
          <a:p>
            <a:pPr lvl="1">
              <a:buFont typeface="Arial" pitchFamily="34" charset="0"/>
              <a:buChar char="•"/>
            </a:pPr>
            <a:r>
              <a:rPr lang="en-US" altLang="zh-CN" sz="1400" dirty="0"/>
              <a:t>Reporting interfered 20MHz channels</a:t>
            </a:r>
          </a:p>
          <a:p>
            <a:pPr lvl="1">
              <a:buFont typeface="Arial" pitchFamily="34" charset="0"/>
              <a:buChar char="•"/>
            </a:pPr>
            <a:r>
              <a:rPr lang="en-US" altLang="zh-CN" sz="1400" b="0" dirty="0"/>
              <a:t>Starting frame exchange using ICF/ICR</a:t>
            </a:r>
          </a:p>
          <a:p>
            <a:pPr lvl="1">
              <a:buFont typeface="Arial" pitchFamily="34" charset="0"/>
              <a:buChar char="•"/>
            </a:pPr>
            <a:r>
              <a:rPr lang="en-US" altLang="zh-CN" sz="1400" dirty="0"/>
              <a:t>Receiving Parameters update</a:t>
            </a:r>
          </a:p>
          <a:p>
            <a:pPr lvl="1">
              <a:buFont typeface="Arial" pitchFamily="34" charset="0"/>
              <a:buChar char="•"/>
            </a:pPr>
            <a:r>
              <a:rPr lang="en-US" altLang="zh-CN" sz="1400" b="0" dirty="0"/>
              <a:t>TX/RX Parameters re</a:t>
            </a:r>
            <a:r>
              <a:rPr lang="en-US" altLang="zh-CN" sz="1400" dirty="0"/>
              <a:t>striction</a:t>
            </a:r>
          </a:p>
          <a:p>
            <a:pPr lvl="1">
              <a:buFont typeface="Arial" pitchFamily="34" charset="0"/>
              <a:buChar char="•"/>
            </a:pPr>
            <a:r>
              <a:rPr lang="en-US" altLang="zh-CN" sz="1400" dirty="0"/>
              <a:t>Indicating available time in a TXOP</a:t>
            </a:r>
          </a:p>
          <a:p>
            <a:pPr lvl="1">
              <a:buFont typeface="Arial" pitchFamily="34" charset="0"/>
              <a:buChar char="•"/>
            </a:pPr>
            <a:r>
              <a:rPr lang="en-US" altLang="zh-CN" sz="1400" b="0" dirty="0"/>
              <a:t>Etc.</a:t>
            </a:r>
          </a:p>
          <a:p>
            <a:pPr>
              <a:buFont typeface="Arial" pitchFamily="34" charset="0"/>
              <a:buChar char="•"/>
            </a:pPr>
            <a:r>
              <a:rPr lang="en-US" altLang="zh-CN" sz="1800" b="0" dirty="0"/>
              <a:t>Considering that the transmissions of other technologies are often scheduled in a periodic manner, we propose an SP based IDC protocol in this contribution.</a:t>
            </a:r>
            <a:endParaRPr lang="en-US" altLang="zh-CN" sz="1400" b="0" dirty="0"/>
          </a:p>
        </p:txBody>
      </p:sp>
    </p:spTree>
    <p:extLst>
      <p:ext uri="{BB962C8B-B14F-4D97-AF65-F5344CB8AC3E}">
        <p14:creationId xmlns:p14="http://schemas.microsoft.com/office/powerpoint/2010/main" val="1446529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based IDC</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In the SP based coexistence mode, a series of IDC SPs will be defined, during which:</a:t>
            </a:r>
          </a:p>
          <a:p>
            <a:pPr lvl="1">
              <a:buFont typeface="Arial" pitchFamily="34" charset="0"/>
              <a:buChar char="•"/>
            </a:pPr>
            <a:r>
              <a:rPr lang="en-US" altLang="zh-CN" sz="1400" dirty="0"/>
              <a:t>The AP shall transmit an ICF to the STA to check its availability/capability</a:t>
            </a:r>
          </a:p>
          <a:p>
            <a:pPr lvl="1">
              <a:buFont typeface="Arial" pitchFamily="34" charset="0"/>
              <a:buChar char="•"/>
            </a:pPr>
            <a:r>
              <a:rPr lang="en-US" altLang="zh-CN" sz="1400" dirty="0"/>
              <a:t>The STA may transmit an ICR as a response to the ICF, where in the ICR the STA can indicate its availability duration, and maximum capability during the SP, including MAX MCS, NSS, BW, Trigger support, etc.</a:t>
            </a:r>
          </a:p>
          <a:p>
            <a:pPr lvl="1">
              <a:buFont typeface="Arial" pitchFamily="34" charset="0"/>
              <a:buChar char="•"/>
            </a:pPr>
            <a:r>
              <a:rPr lang="en-US" altLang="zh-CN" sz="1400" dirty="0"/>
              <a:t>If there’s no ICR received, the AP shall not transmit data to the STA during the IDC SP.</a:t>
            </a:r>
            <a:endParaRPr lang="en-US" altLang="zh-CN" sz="1400" b="0" dirty="0"/>
          </a:p>
          <a:p>
            <a:pPr>
              <a:buFont typeface="Arial" pitchFamily="34" charset="0"/>
              <a:buChar char="•"/>
            </a:pPr>
            <a:r>
              <a:rPr lang="en-US" altLang="zh-CN" sz="1800" b="0" dirty="0"/>
              <a:t>The reason for using the ICF/ICR exchange is that other technologies may or may not be using the radio resource during the IDC SPs</a:t>
            </a:r>
          </a:p>
          <a:p>
            <a:pPr lvl="1">
              <a:buFont typeface="Arial" pitchFamily="34" charset="0"/>
              <a:buChar char="•"/>
            </a:pPr>
            <a:r>
              <a:rPr lang="en-US" altLang="zh-CN" sz="1400" dirty="0"/>
              <a:t>When the other technology is using the radio</a:t>
            </a:r>
          </a:p>
          <a:p>
            <a:pPr lvl="2">
              <a:buFont typeface="Arial" pitchFamily="34" charset="0"/>
              <a:buChar char="•"/>
            </a:pPr>
            <a:r>
              <a:rPr lang="en-US" altLang="zh-CN" sz="1200" dirty="0"/>
              <a:t>If there’s strong in-device interference, then the ICF will not be received, and no ICR will be sent</a:t>
            </a:r>
          </a:p>
          <a:p>
            <a:pPr lvl="2">
              <a:buFont typeface="Arial" pitchFamily="34" charset="0"/>
              <a:buChar char="•"/>
            </a:pPr>
            <a:r>
              <a:rPr lang="en-US" altLang="zh-CN" sz="1200" dirty="0"/>
              <a:t>If the in-device interference is not so strong, then the ICF might be decoded successfully, and ICR can indicate receiving capabilities during the IDC SP</a:t>
            </a:r>
          </a:p>
          <a:p>
            <a:pPr lvl="1">
              <a:buFont typeface="Arial" pitchFamily="34" charset="0"/>
              <a:buChar char="•"/>
            </a:pPr>
            <a:r>
              <a:rPr lang="en-US" altLang="zh-CN" sz="1400" dirty="0"/>
              <a:t>When the other technology is not using the radio, then ICR can indicate: no restriction</a:t>
            </a:r>
          </a:p>
          <a:p>
            <a:pPr lvl="1">
              <a:buFont typeface="Arial" pitchFamily="34" charset="0"/>
              <a:buChar char="•"/>
            </a:pPr>
            <a:r>
              <a:rPr lang="en-US" altLang="zh-CN" sz="1400" dirty="0"/>
              <a:t>When the other technology is going to use the radio in the later portion of the IDC SP, then ICR can indicate the availability time during the IDC SP</a:t>
            </a:r>
            <a:endParaRPr lang="en-US" altLang="zh-CN" sz="1400" b="0" dirty="0"/>
          </a:p>
          <a:p>
            <a:pPr>
              <a:buFont typeface="Arial" pitchFamily="34" charset="0"/>
              <a:buChar char="•"/>
            </a:pPr>
            <a:r>
              <a:rPr lang="en-US" altLang="zh-CN" sz="1800" b="0" dirty="0"/>
              <a:t>Another option is that no frame exchange is allowed in the IDC SP</a:t>
            </a:r>
          </a:p>
        </p:txBody>
      </p:sp>
    </p:spTree>
    <p:extLst>
      <p:ext uri="{BB962C8B-B14F-4D97-AF65-F5344CB8AC3E}">
        <p14:creationId xmlns:p14="http://schemas.microsoft.com/office/powerpoint/2010/main" val="145216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based IDC</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2897188"/>
          </a:xfrm>
        </p:spPr>
        <p:txBody>
          <a:bodyPr/>
          <a:lstStyle/>
          <a:p>
            <a:pPr>
              <a:buFont typeface="Arial" pitchFamily="34" charset="0"/>
              <a:buChar char="•"/>
            </a:pPr>
            <a:r>
              <a:rPr lang="en-US" altLang="zh-CN" sz="1800" b="0" dirty="0"/>
              <a:t>STA can exchange request/response frames with the AP to setup the SP based coexistence mode</a:t>
            </a:r>
          </a:p>
          <a:p>
            <a:pPr lvl="1">
              <a:buFont typeface="Arial" pitchFamily="34" charset="0"/>
              <a:buChar char="•"/>
            </a:pPr>
            <a:r>
              <a:rPr lang="en-US" altLang="zh-CN" sz="1400" dirty="0"/>
              <a:t>A TWT element (or other similar element) can be included in the request frame to indicate the IDC SPs</a:t>
            </a:r>
          </a:p>
          <a:p>
            <a:pPr lvl="1">
              <a:buFont typeface="Arial" pitchFamily="34" charset="0"/>
              <a:buChar char="•"/>
            </a:pPr>
            <a:r>
              <a:rPr lang="en-US" altLang="zh-CN" sz="1400" dirty="0"/>
              <a:t>Corresponding behaviors during the IDC SPs can also be specified during the setup procedure, including: ICF/ICR required, no frame exchange allowed</a:t>
            </a:r>
          </a:p>
          <a:p>
            <a:pPr>
              <a:buFont typeface="Arial" pitchFamily="34" charset="0"/>
              <a:buChar char="•"/>
            </a:pPr>
            <a:r>
              <a:rPr lang="en-US" altLang="zh-CN" sz="1800" b="0" dirty="0"/>
              <a:t>Multiple TWT elements can be included in the setup request frame, each of which corresponds to a service of other technologies.</a:t>
            </a:r>
            <a:endParaRPr lang="en-US" altLang="zh-CN" sz="1400" b="0" dirty="0"/>
          </a:p>
        </p:txBody>
      </p:sp>
      <p:cxnSp>
        <p:nvCxnSpPr>
          <p:cNvPr id="5" name="直接连接符 4">
            <a:extLst>
              <a:ext uri="{FF2B5EF4-FFF2-40B4-BE49-F238E27FC236}">
                <a16:creationId xmlns:a16="http://schemas.microsoft.com/office/drawing/2014/main" id="{AD5CAC6F-4EA9-4D65-9137-2AFBEBF2B470}"/>
              </a:ext>
            </a:extLst>
          </p:cNvPr>
          <p:cNvCxnSpPr>
            <a:cxnSpLocks/>
          </p:cNvCxnSpPr>
          <p:nvPr/>
        </p:nvCxnSpPr>
        <p:spPr bwMode="auto">
          <a:xfrm>
            <a:off x="876300" y="5054502"/>
            <a:ext cx="7391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a:extLst>
              <a:ext uri="{FF2B5EF4-FFF2-40B4-BE49-F238E27FC236}">
                <a16:creationId xmlns:a16="http://schemas.microsoft.com/office/drawing/2014/main" id="{998620FA-0B94-42F3-8E7C-1D97260F9883}"/>
              </a:ext>
            </a:extLst>
          </p:cNvPr>
          <p:cNvSpPr/>
          <p:nvPr/>
        </p:nvSpPr>
        <p:spPr bwMode="auto">
          <a:xfrm>
            <a:off x="1485900" y="4749704"/>
            <a:ext cx="914400" cy="3047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A3DA1E80-C328-4E8E-A03C-1E9546F13E27}"/>
              </a:ext>
            </a:extLst>
          </p:cNvPr>
          <p:cNvSpPr/>
          <p:nvPr/>
        </p:nvSpPr>
        <p:spPr bwMode="auto">
          <a:xfrm>
            <a:off x="4191000" y="4749704"/>
            <a:ext cx="914400" cy="3047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64AD1F81-853B-483F-BCE8-27E91BC3F2A2}"/>
              </a:ext>
            </a:extLst>
          </p:cNvPr>
          <p:cNvSpPr/>
          <p:nvPr/>
        </p:nvSpPr>
        <p:spPr bwMode="auto">
          <a:xfrm>
            <a:off x="6894513" y="4749703"/>
            <a:ext cx="914400" cy="3047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文本框 10">
            <a:extLst>
              <a:ext uri="{FF2B5EF4-FFF2-40B4-BE49-F238E27FC236}">
                <a16:creationId xmlns:a16="http://schemas.microsoft.com/office/drawing/2014/main" id="{3E6FBB08-30C5-4830-8A85-0402872AE030}"/>
              </a:ext>
            </a:extLst>
          </p:cNvPr>
          <p:cNvSpPr txBox="1"/>
          <p:nvPr/>
        </p:nvSpPr>
        <p:spPr>
          <a:xfrm>
            <a:off x="8180367" y="4673600"/>
            <a:ext cx="543739" cy="307777"/>
          </a:xfrm>
          <a:prstGeom prst="rect">
            <a:avLst/>
          </a:prstGeom>
          <a:noFill/>
        </p:spPr>
        <p:txBody>
          <a:bodyPr wrap="none" rtlCol="0">
            <a:spAutoFit/>
          </a:bodyPr>
          <a:lstStyle/>
          <a:p>
            <a:r>
              <a:rPr lang="en-US" altLang="zh-CN" sz="1400" dirty="0">
                <a:solidFill>
                  <a:schemeClr val="tx1"/>
                </a:solidFill>
              </a:rPr>
              <a:t>……</a:t>
            </a:r>
            <a:endParaRPr lang="zh-CN" altLang="en-US" sz="1400" dirty="0">
              <a:solidFill>
                <a:schemeClr val="tx1"/>
              </a:solidFill>
            </a:endParaRPr>
          </a:p>
        </p:txBody>
      </p:sp>
      <p:cxnSp>
        <p:nvCxnSpPr>
          <p:cNvPr id="13" name="直接连接符 12">
            <a:extLst>
              <a:ext uri="{FF2B5EF4-FFF2-40B4-BE49-F238E27FC236}">
                <a16:creationId xmlns:a16="http://schemas.microsoft.com/office/drawing/2014/main" id="{105507BA-A1F9-4F4E-92D2-7766573649F3}"/>
              </a:ext>
            </a:extLst>
          </p:cNvPr>
          <p:cNvCxnSpPr>
            <a:cxnSpLocks/>
          </p:cNvCxnSpPr>
          <p:nvPr/>
        </p:nvCxnSpPr>
        <p:spPr bwMode="auto">
          <a:xfrm>
            <a:off x="4888958" y="5867398"/>
            <a:ext cx="4114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矩形 14">
            <a:extLst>
              <a:ext uri="{FF2B5EF4-FFF2-40B4-BE49-F238E27FC236}">
                <a16:creationId xmlns:a16="http://schemas.microsoft.com/office/drawing/2014/main" id="{BC95661C-FB75-4F29-A695-B900CA521D3D}"/>
              </a:ext>
            </a:extLst>
          </p:cNvPr>
          <p:cNvSpPr/>
          <p:nvPr/>
        </p:nvSpPr>
        <p:spPr bwMode="auto">
          <a:xfrm>
            <a:off x="5346158" y="5562599"/>
            <a:ext cx="533400" cy="3047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altLang="zh-CN" sz="1400" dirty="0">
                <a:solidFill>
                  <a:schemeClr val="tx1"/>
                </a:solidFill>
              </a:rPr>
              <a:t>ICF</a:t>
            </a:r>
            <a:endParaRPr lang="zh-CN" altLang="en-US" sz="1400" dirty="0">
              <a:solidFill>
                <a:schemeClr val="tx1"/>
              </a:solidFill>
            </a:endParaRPr>
          </a:p>
        </p:txBody>
      </p:sp>
      <p:sp>
        <p:nvSpPr>
          <p:cNvPr id="16" name="矩形 15">
            <a:extLst>
              <a:ext uri="{FF2B5EF4-FFF2-40B4-BE49-F238E27FC236}">
                <a16:creationId xmlns:a16="http://schemas.microsoft.com/office/drawing/2014/main" id="{CFD5AA3A-030A-40E7-9850-870F9B0A63F8}"/>
              </a:ext>
            </a:extLst>
          </p:cNvPr>
          <p:cNvSpPr/>
          <p:nvPr/>
        </p:nvSpPr>
        <p:spPr bwMode="auto">
          <a:xfrm>
            <a:off x="6092813" y="5867399"/>
            <a:ext cx="533400" cy="3047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altLang="zh-CN" sz="1400" dirty="0">
                <a:solidFill>
                  <a:schemeClr val="tx1"/>
                </a:solidFill>
              </a:rPr>
              <a:t>ICR</a:t>
            </a:r>
            <a:endParaRPr lang="zh-CN" altLang="en-US" sz="1400" dirty="0">
              <a:solidFill>
                <a:schemeClr val="tx1"/>
              </a:solidFill>
            </a:endParaRPr>
          </a:p>
        </p:txBody>
      </p:sp>
      <p:sp>
        <p:nvSpPr>
          <p:cNvPr id="17" name="矩形 16">
            <a:extLst>
              <a:ext uri="{FF2B5EF4-FFF2-40B4-BE49-F238E27FC236}">
                <a16:creationId xmlns:a16="http://schemas.microsoft.com/office/drawing/2014/main" id="{7A4AB944-1E0D-47B6-9E8C-513F5AC11806}"/>
              </a:ext>
            </a:extLst>
          </p:cNvPr>
          <p:cNvSpPr/>
          <p:nvPr/>
        </p:nvSpPr>
        <p:spPr bwMode="auto">
          <a:xfrm>
            <a:off x="6839468" y="5562599"/>
            <a:ext cx="1097490" cy="3047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altLang="zh-CN" sz="1400" dirty="0">
                <a:solidFill>
                  <a:schemeClr val="tx1"/>
                </a:solidFill>
              </a:rPr>
              <a:t>Data</a:t>
            </a:r>
            <a:endParaRPr lang="zh-CN" altLang="en-US" sz="1400" dirty="0">
              <a:solidFill>
                <a:schemeClr val="tx1"/>
              </a:solidFill>
            </a:endParaRPr>
          </a:p>
        </p:txBody>
      </p:sp>
      <p:sp>
        <p:nvSpPr>
          <p:cNvPr id="18" name="矩形 17">
            <a:extLst>
              <a:ext uri="{FF2B5EF4-FFF2-40B4-BE49-F238E27FC236}">
                <a16:creationId xmlns:a16="http://schemas.microsoft.com/office/drawing/2014/main" id="{64B2C547-1AC2-4ADD-A8DE-7E961B1312FA}"/>
              </a:ext>
            </a:extLst>
          </p:cNvPr>
          <p:cNvSpPr/>
          <p:nvPr/>
        </p:nvSpPr>
        <p:spPr bwMode="auto">
          <a:xfrm>
            <a:off x="8150213" y="5867398"/>
            <a:ext cx="472545" cy="3047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altLang="zh-CN" sz="1400" dirty="0">
                <a:solidFill>
                  <a:schemeClr val="tx1"/>
                </a:solidFill>
              </a:rPr>
              <a:t>BA</a:t>
            </a:r>
            <a:endParaRPr lang="zh-CN" altLang="en-US" sz="1400" dirty="0">
              <a:solidFill>
                <a:schemeClr val="tx1"/>
              </a:solidFill>
            </a:endParaRPr>
          </a:p>
        </p:txBody>
      </p:sp>
      <p:cxnSp>
        <p:nvCxnSpPr>
          <p:cNvPr id="21" name="直接连接符 20">
            <a:extLst>
              <a:ext uri="{FF2B5EF4-FFF2-40B4-BE49-F238E27FC236}">
                <a16:creationId xmlns:a16="http://schemas.microsoft.com/office/drawing/2014/main" id="{B4C7A0E0-320A-4E90-969E-BBD9A219302A}"/>
              </a:ext>
            </a:extLst>
          </p:cNvPr>
          <p:cNvCxnSpPr>
            <a:cxnSpLocks/>
          </p:cNvCxnSpPr>
          <p:nvPr/>
        </p:nvCxnSpPr>
        <p:spPr bwMode="auto">
          <a:xfrm flipH="1">
            <a:off x="919678" y="5054934"/>
            <a:ext cx="546654" cy="5076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3" name="直接连接符 22">
            <a:extLst>
              <a:ext uri="{FF2B5EF4-FFF2-40B4-BE49-F238E27FC236}">
                <a16:creationId xmlns:a16="http://schemas.microsoft.com/office/drawing/2014/main" id="{A7FB2107-747E-4676-9737-C6573DA7C4E4}"/>
              </a:ext>
            </a:extLst>
          </p:cNvPr>
          <p:cNvCxnSpPr>
            <a:cxnSpLocks/>
          </p:cNvCxnSpPr>
          <p:nvPr/>
        </p:nvCxnSpPr>
        <p:spPr bwMode="auto">
          <a:xfrm>
            <a:off x="2400300" y="5054934"/>
            <a:ext cx="1554140" cy="45961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6" name="文本框 25">
            <a:extLst>
              <a:ext uri="{FF2B5EF4-FFF2-40B4-BE49-F238E27FC236}">
                <a16:creationId xmlns:a16="http://schemas.microsoft.com/office/drawing/2014/main" id="{0E0F5A19-E017-4F8F-BA69-74F9A6F17798}"/>
              </a:ext>
            </a:extLst>
          </p:cNvPr>
          <p:cNvSpPr txBox="1"/>
          <p:nvPr/>
        </p:nvSpPr>
        <p:spPr>
          <a:xfrm>
            <a:off x="1574249" y="4430386"/>
            <a:ext cx="737702" cy="307777"/>
          </a:xfrm>
          <a:prstGeom prst="rect">
            <a:avLst/>
          </a:prstGeom>
          <a:noFill/>
        </p:spPr>
        <p:txBody>
          <a:bodyPr wrap="none" rtlCol="0">
            <a:spAutoFit/>
          </a:bodyPr>
          <a:lstStyle/>
          <a:p>
            <a:r>
              <a:rPr lang="en-US" altLang="zh-CN" sz="1400" dirty="0">
                <a:solidFill>
                  <a:schemeClr val="tx1"/>
                </a:solidFill>
              </a:rPr>
              <a:t>IDC SP</a:t>
            </a:r>
            <a:endParaRPr lang="zh-CN" altLang="en-US" sz="1400" dirty="0">
              <a:solidFill>
                <a:schemeClr val="tx1"/>
              </a:solidFill>
            </a:endParaRPr>
          </a:p>
        </p:txBody>
      </p:sp>
      <p:sp>
        <p:nvSpPr>
          <p:cNvPr id="27" name="文本框 26">
            <a:extLst>
              <a:ext uri="{FF2B5EF4-FFF2-40B4-BE49-F238E27FC236}">
                <a16:creationId xmlns:a16="http://schemas.microsoft.com/office/drawing/2014/main" id="{B8AB8A4D-09C4-42FF-A790-EA6E36135963}"/>
              </a:ext>
            </a:extLst>
          </p:cNvPr>
          <p:cNvSpPr txBox="1"/>
          <p:nvPr/>
        </p:nvSpPr>
        <p:spPr>
          <a:xfrm>
            <a:off x="4240455" y="4426437"/>
            <a:ext cx="737702" cy="307777"/>
          </a:xfrm>
          <a:prstGeom prst="rect">
            <a:avLst/>
          </a:prstGeom>
          <a:noFill/>
        </p:spPr>
        <p:txBody>
          <a:bodyPr wrap="none" rtlCol="0">
            <a:spAutoFit/>
          </a:bodyPr>
          <a:lstStyle/>
          <a:p>
            <a:r>
              <a:rPr lang="en-US" altLang="zh-CN" sz="1400" dirty="0">
                <a:solidFill>
                  <a:schemeClr val="tx1"/>
                </a:solidFill>
              </a:rPr>
              <a:t>IDC SP</a:t>
            </a:r>
            <a:endParaRPr lang="zh-CN" altLang="en-US" sz="1400" dirty="0">
              <a:solidFill>
                <a:schemeClr val="tx1"/>
              </a:solidFill>
            </a:endParaRPr>
          </a:p>
        </p:txBody>
      </p:sp>
      <p:sp>
        <p:nvSpPr>
          <p:cNvPr id="28" name="文本框 27">
            <a:extLst>
              <a:ext uri="{FF2B5EF4-FFF2-40B4-BE49-F238E27FC236}">
                <a16:creationId xmlns:a16="http://schemas.microsoft.com/office/drawing/2014/main" id="{A367C56F-6349-4E76-A479-28D11DFAE55F}"/>
              </a:ext>
            </a:extLst>
          </p:cNvPr>
          <p:cNvSpPr txBox="1"/>
          <p:nvPr/>
        </p:nvSpPr>
        <p:spPr>
          <a:xfrm>
            <a:off x="6982862" y="4426437"/>
            <a:ext cx="737702" cy="307777"/>
          </a:xfrm>
          <a:prstGeom prst="rect">
            <a:avLst/>
          </a:prstGeom>
          <a:noFill/>
        </p:spPr>
        <p:txBody>
          <a:bodyPr wrap="none" rtlCol="0">
            <a:spAutoFit/>
          </a:bodyPr>
          <a:lstStyle/>
          <a:p>
            <a:r>
              <a:rPr lang="en-US" altLang="zh-CN" sz="1400" dirty="0">
                <a:solidFill>
                  <a:schemeClr val="tx1"/>
                </a:solidFill>
              </a:rPr>
              <a:t>IDC SP</a:t>
            </a:r>
            <a:endParaRPr lang="zh-CN" altLang="en-US" sz="1400" dirty="0">
              <a:solidFill>
                <a:schemeClr val="tx1"/>
              </a:solidFill>
            </a:endParaRPr>
          </a:p>
        </p:txBody>
      </p:sp>
      <p:cxnSp>
        <p:nvCxnSpPr>
          <p:cNvPr id="31" name="直接连接符 30">
            <a:extLst>
              <a:ext uri="{FF2B5EF4-FFF2-40B4-BE49-F238E27FC236}">
                <a16:creationId xmlns:a16="http://schemas.microsoft.com/office/drawing/2014/main" id="{5E4CD35A-383F-4911-A083-6C1055386E9F}"/>
              </a:ext>
            </a:extLst>
          </p:cNvPr>
          <p:cNvCxnSpPr>
            <a:cxnSpLocks/>
          </p:cNvCxnSpPr>
          <p:nvPr/>
        </p:nvCxnSpPr>
        <p:spPr bwMode="auto">
          <a:xfrm>
            <a:off x="635516" y="5867400"/>
            <a:ext cx="24124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矩形 31">
            <a:extLst>
              <a:ext uri="{FF2B5EF4-FFF2-40B4-BE49-F238E27FC236}">
                <a16:creationId xmlns:a16="http://schemas.microsoft.com/office/drawing/2014/main" id="{D0093910-6F72-4C1B-968D-F392BF86A9AC}"/>
              </a:ext>
            </a:extLst>
          </p:cNvPr>
          <p:cNvSpPr/>
          <p:nvPr/>
        </p:nvSpPr>
        <p:spPr bwMode="auto">
          <a:xfrm>
            <a:off x="1092716" y="5562601"/>
            <a:ext cx="533400" cy="3047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400" b="0" i="0" u="none" strike="noStrike" cap="none" normalizeH="0" baseline="0" dirty="0">
                <a:ln>
                  <a:noFill/>
                </a:ln>
                <a:solidFill>
                  <a:schemeClr val="tx1"/>
                </a:solidFill>
                <a:effectLst/>
                <a:latin typeface="Times New Roman" pitchFamily="16" charset="0"/>
                <a:ea typeface="MS Gothic" charset="-128"/>
              </a:rPr>
              <a:t>ICF</a:t>
            </a:r>
            <a:endParaRPr kumimoji="0" lang="zh-CN" alt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37" name="文本框 36">
            <a:extLst>
              <a:ext uri="{FF2B5EF4-FFF2-40B4-BE49-F238E27FC236}">
                <a16:creationId xmlns:a16="http://schemas.microsoft.com/office/drawing/2014/main" id="{133530ED-F68B-4499-916D-8C96DC87C6A8}"/>
              </a:ext>
            </a:extLst>
          </p:cNvPr>
          <p:cNvSpPr txBox="1"/>
          <p:nvPr/>
        </p:nvSpPr>
        <p:spPr>
          <a:xfrm>
            <a:off x="1662598" y="5946890"/>
            <a:ext cx="649353" cy="43088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altLang="zh-CN" sz="1050" dirty="0">
                <a:solidFill>
                  <a:schemeClr val="tx1"/>
                </a:solidFill>
              </a:rPr>
              <a:t>ICR not received</a:t>
            </a:r>
            <a:endParaRPr lang="zh-CN" altLang="en-US" sz="1050" dirty="0">
              <a:solidFill>
                <a:schemeClr val="tx1"/>
              </a:solidFill>
            </a:endParaRPr>
          </a:p>
        </p:txBody>
      </p:sp>
      <p:sp>
        <p:nvSpPr>
          <p:cNvPr id="38" name="文本框 37">
            <a:extLst>
              <a:ext uri="{FF2B5EF4-FFF2-40B4-BE49-F238E27FC236}">
                <a16:creationId xmlns:a16="http://schemas.microsoft.com/office/drawing/2014/main" id="{B54F4136-73F6-44FF-8C6F-378760614B89}"/>
              </a:ext>
            </a:extLst>
          </p:cNvPr>
          <p:cNvSpPr txBox="1"/>
          <p:nvPr/>
        </p:nvSpPr>
        <p:spPr>
          <a:xfrm>
            <a:off x="2286975" y="5451900"/>
            <a:ext cx="1450517" cy="4154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defPPr>
              <a:defRPr lang="en-GB"/>
            </a:defPPr>
            <a:lvl1pPr>
              <a:defRPr sz="1400">
                <a:solidFill>
                  <a:schemeClr val="tx1"/>
                </a:solidFill>
              </a:defRPr>
            </a:lvl1pPr>
          </a:lstStyle>
          <a:p>
            <a:r>
              <a:rPr lang="en-US" altLang="zh-CN" sz="1050" dirty="0"/>
              <a:t>No data transmission allowed</a:t>
            </a:r>
            <a:endParaRPr lang="zh-CN" altLang="en-US" sz="1050" dirty="0"/>
          </a:p>
        </p:txBody>
      </p:sp>
      <p:cxnSp>
        <p:nvCxnSpPr>
          <p:cNvPr id="41" name="直接连接符 40">
            <a:extLst>
              <a:ext uri="{FF2B5EF4-FFF2-40B4-BE49-F238E27FC236}">
                <a16:creationId xmlns:a16="http://schemas.microsoft.com/office/drawing/2014/main" id="{D4FC6F52-A09A-4EA6-88D9-B8755519408E}"/>
              </a:ext>
            </a:extLst>
          </p:cNvPr>
          <p:cNvCxnSpPr>
            <a:cxnSpLocks/>
          </p:cNvCxnSpPr>
          <p:nvPr/>
        </p:nvCxnSpPr>
        <p:spPr bwMode="auto">
          <a:xfrm flipH="1">
            <a:off x="5318655" y="5051512"/>
            <a:ext cx="1577445" cy="46303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2" name="直接连接符 41">
            <a:extLst>
              <a:ext uri="{FF2B5EF4-FFF2-40B4-BE49-F238E27FC236}">
                <a16:creationId xmlns:a16="http://schemas.microsoft.com/office/drawing/2014/main" id="{0A82382A-BD00-4DE1-9390-3E2B4622FE1D}"/>
              </a:ext>
            </a:extLst>
          </p:cNvPr>
          <p:cNvCxnSpPr>
            <a:cxnSpLocks/>
          </p:cNvCxnSpPr>
          <p:nvPr/>
        </p:nvCxnSpPr>
        <p:spPr bwMode="auto">
          <a:xfrm>
            <a:off x="7830068" y="5051512"/>
            <a:ext cx="1066800" cy="511087"/>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833763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an SP based In-Device-Coexistence mode in this contribution</a:t>
            </a:r>
          </a:p>
          <a:p>
            <a:pPr>
              <a:buFont typeface="Arial" pitchFamily="34" charset="0"/>
              <a:buChar char="•"/>
            </a:pPr>
            <a:r>
              <a:rPr lang="en-US" altLang="zh-CN" sz="1800" b="0" dirty="0"/>
              <a:t>Several IDC SPs are reserved for other technologies, Wi-Fi STAs can use the IDC SPs cautiously (e.g., by exchanging ICF/ICR), clients have the final decision on whether an IDC SP can be used or not</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a:t>
            </a:r>
            <a:r>
              <a:rPr lang="it-IT" altLang="zh-CN" sz="1200" dirty="0"/>
              <a:t>11-23/1934, </a:t>
            </a:r>
            <a:r>
              <a:rPr lang="en-US" altLang="zh-CN" sz="1200" dirty="0"/>
              <a:t>In-device interference mitigation follow up, </a:t>
            </a:r>
            <a:r>
              <a:rPr lang="en-US" altLang="zh-CN" sz="1200" dirty="0" err="1"/>
              <a:t>Liwen</a:t>
            </a:r>
            <a:r>
              <a:rPr lang="en-US" altLang="zh-CN" sz="1200" dirty="0"/>
              <a:t> Chu</a:t>
            </a:r>
          </a:p>
          <a:p>
            <a:r>
              <a:rPr lang="en-US" altLang="zh-CN" sz="1200" dirty="0"/>
              <a:t>[2]</a:t>
            </a:r>
            <a:r>
              <a:rPr lang="it-IT" altLang="zh-CN" sz="1200" dirty="0"/>
              <a:t> 11-23/1964, </a:t>
            </a:r>
            <a:r>
              <a:rPr lang="en-US" altLang="zh-CN" sz="1200" dirty="0"/>
              <a:t>Coexistence Protocols for UHR, Alfred </a:t>
            </a:r>
            <a:r>
              <a:rPr lang="en-US" altLang="zh-CN" sz="1200" dirty="0" err="1"/>
              <a:t>Asterjadhi</a:t>
            </a:r>
            <a:endParaRPr lang="en-US" altLang="zh-CN" sz="1200" dirty="0"/>
          </a:p>
          <a:p>
            <a:r>
              <a:rPr lang="en-US" altLang="zh-CN" sz="1200" dirty="0"/>
              <a:t>[3]</a:t>
            </a:r>
            <a:r>
              <a:rPr lang="it-IT" altLang="zh-CN" sz="1200" dirty="0"/>
              <a:t> 11-23/2002, </a:t>
            </a:r>
            <a:r>
              <a:rPr lang="en-US" altLang="zh-CN" sz="1200" dirty="0"/>
              <a:t>In-device coexistence and interference follow - up, Laurent </a:t>
            </a:r>
            <a:r>
              <a:rPr lang="en-US" altLang="zh-CN" sz="1200" dirty="0" err="1"/>
              <a:t>Cariou</a:t>
            </a:r>
            <a:endParaRPr lang="en-US" altLang="zh-CN" sz="1200" dirty="0"/>
          </a:p>
          <a:p>
            <a:r>
              <a:rPr lang="en-US" altLang="zh-CN" sz="1200" dirty="0"/>
              <a:t>[4]</a:t>
            </a:r>
            <a:r>
              <a:rPr lang="it-IT" altLang="zh-CN" sz="1200" dirty="0"/>
              <a:t> 11-23/2026, </a:t>
            </a:r>
            <a:r>
              <a:rPr lang="en-US" altLang="zh-CN" sz="1200" dirty="0"/>
              <a:t>Balanced Wireless In - Device, Brian Hart</a:t>
            </a:r>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47093</TotalTime>
  <Words>726</Words>
  <Application>Microsoft Office PowerPoint</Application>
  <PresentationFormat>全屏显示(4:3)</PresentationFormat>
  <Paragraphs>77</Paragraphs>
  <Slides>7</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7</vt:i4>
      </vt:variant>
    </vt:vector>
  </HeadingPairs>
  <TitlesOfParts>
    <vt:vector size="12" baseType="lpstr">
      <vt:lpstr>Arial Unicode MS</vt:lpstr>
      <vt:lpstr>MS Gothic</vt:lpstr>
      <vt:lpstr>Arial</vt:lpstr>
      <vt:lpstr>Times New Roman</vt:lpstr>
      <vt:lpstr>Office Theme</vt:lpstr>
      <vt:lpstr>SP Based In-Device Coexistence</vt:lpstr>
      <vt:lpstr>Introduction</vt:lpstr>
      <vt:lpstr>Introduction</vt:lpstr>
      <vt:lpstr>SP based IDC</vt:lpstr>
      <vt:lpstr>SP based IDC</vt:lpstr>
      <vt:lpstr>Conclusion</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1273</cp:revision>
  <cp:lastPrinted>1601-01-01T00:00:00Z</cp:lastPrinted>
  <dcterms:created xsi:type="dcterms:W3CDTF">2015-10-31T00:33:08Z</dcterms:created>
  <dcterms:modified xsi:type="dcterms:W3CDTF">2024-03-06T07:23:05Z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(3)1zazKc7Gc8OQLLLQXUstP3LcBmdImNuJvp3Mpi3v5ozck2zo91WfxUz+s7rJ236nfw1Ejp4A
PTlhAh/5F53ltx2X0/uGgD6XUUZkOvAEVH9Zkp1MAeh8zqtyzk1i2LIX/L2fxvBkEr8YDqGx
0CT5WhNI7MoH55XhNPWcXQq3+OLmcRTBtI3iqO9QdZGmM2CSYesPcVtVUjggRQHru0ORR3Pu
rNsTvT9fJjmsI2tdrv</vt:lpwstr>
  </property>
  <property fmtid="{D5CDD505-2E9C-101B-9397-08002B2CF9AE}" pid="3" name="_2015_ms_pID_7253431">
    <vt:lpwstr>eW9dTW1veO2D9965tTng3DZBK+kmBHagBkkoFp4e1b7PWzgTXCC6w/
UuWFBrrBIl68sJyb4QhLBexkp0dtchb4bhHPTUwoT+FtozRS3f7xgwOyGOW+/iIH9kFO0/AD
e2Ivmxa1L2QIb4197p571O50CJQ9E42zEbHLSbhfYEApistgpudAkCyy5qIdSUAYO+E6CZPZ
Jr2jmZE0fQcRcGlakrjHUsFfyOlwpQ9ldRcq</vt:lpwstr>
  </property>
  <property fmtid="{D5CDD505-2E9C-101B-9397-08002B2CF9AE}" pid="4" name="_2015_ms_pID_7253432">
    <vt:lpwstr>zg==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