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763" r:id="rId2"/>
    <p:sldId id="787" r:id="rId3"/>
    <p:sldId id="781" r:id="rId4"/>
    <p:sldId id="802" r:id="rId5"/>
    <p:sldId id="803" r:id="rId6"/>
    <p:sldId id="804" r:id="rId7"/>
    <p:sldId id="805" r:id="rId8"/>
    <p:sldId id="806" r:id="rId9"/>
    <p:sldId id="807" r:id="rId10"/>
    <p:sldId id="767" r:id="rId11"/>
    <p:sldId id="794" r:id="rId12"/>
    <p:sldId id="776" r:id="rId13"/>
    <p:sldId id="793" r:id="rId14"/>
    <p:sldId id="798" r:id="rId15"/>
    <p:sldId id="799" r:id="rId16"/>
    <p:sldId id="800" r:id="rId17"/>
    <p:sldId id="801" r:id="rId18"/>
    <p:sldId id="795" r:id="rId19"/>
    <p:sldId id="796" r:id="rId20"/>
    <p:sldId id="797" r:id="rId21"/>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a:srgbClr val="66CCFF"/>
    <a:srgbClr val="0000FF"/>
    <a:srgbClr val="3399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89158" autoAdjust="0"/>
  </p:normalViewPr>
  <p:slideViewPr>
    <p:cSldViewPr>
      <p:cViewPr varScale="1">
        <p:scale>
          <a:sx n="110" d="100"/>
          <a:sy n="110" d="100"/>
        </p:scale>
        <p:origin x="1080" y="4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51222" cy="276999"/>
          </a:xfrm>
          <a:prstGeom prst="rect">
            <a:avLst/>
          </a:prstGeom>
        </p:spPr>
        <p:txBody>
          <a:bodyPr/>
          <a:lstStyle>
            <a:lvl1pPr>
              <a:defRPr/>
            </a:lvl1pPr>
          </a:lstStyle>
          <a:p>
            <a:pPr>
              <a:defRPr/>
            </a:pPr>
            <a:r>
              <a:rPr lang="en-US" altLang="zh-CN" dirty="0"/>
              <a:t>Mar 2024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51222" cy="276999"/>
          </a:xfrm>
          <a:prstGeom prst="rect">
            <a:avLst/>
          </a:prstGeo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a:t>Mar 2024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a:t>Mar 2024</a:t>
            </a:r>
            <a:endParaRPr lang="en-US" dirty="0"/>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Ross Jian Yu,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5936398" y="350223"/>
            <a:ext cx="2508572" cy="246221"/>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802.11-24/0433r0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Analysis on UEQM and UEQ MCS</a:t>
            </a:r>
            <a:endParaRPr lang="zh-CN" altLang="en-US" dirty="0">
              <a:solidFill>
                <a:schemeClr val="tx1"/>
              </a:solidFill>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2024-03-04</a:t>
            </a: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3619638494"/>
              </p:ext>
            </p:extLst>
          </p:nvPr>
        </p:nvGraphicFramePr>
        <p:xfrm>
          <a:off x="657828" y="2920819"/>
          <a:ext cx="7620000" cy="34068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150937">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Shiyue</a:t>
                      </a: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He</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Anqi</a:t>
                      </a: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Wei</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a:t>
                      </a: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Ruan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Dan Wang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[1] 11-22-0952-00-0wng-cloud-vr-use-case-and-requirements</a:t>
            </a:r>
          </a:p>
          <a:p>
            <a:r>
              <a:rPr lang="en-US" altLang="zh-CN" sz="1800" dirty="0"/>
              <a:t>[2] 11-22-1930-00-0uhr-layered-qos-and-multi-layer-transmission</a:t>
            </a:r>
          </a:p>
          <a:p>
            <a:r>
              <a:rPr lang="en-US" altLang="zh-CN" sz="1800" dirty="0"/>
              <a:t>[3] 11-23-0060-02-0uhr-layered-qos-and-multi-layer-transmission-follow-up</a:t>
            </a:r>
          </a:p>
          <a:p>
            <a:r>
              <a:rPr lang="en-US" altLang="zh-CN" sz="1800" dirty="0"/>
              <a:t>[4] 11-24-0016-01-00bn-uhr-mimo-rvr-enhancement-with-unequal-modulation</a:t>
            </a:r>
          </a:p>
          <a:p>
            <a:r>
              <a:rPr lang="en-US" altLang="zh-CN" sz="1800" dirty="0"/>
              <a:t>[5] 11-24-0113-01-00bn-unequal-modulation-in-mimo-txbf-in-11bn</a:t>
            </a:r>
          </a:p>
          <a:p>
            <a:r>
              <a:rPr lang="en-US" altLang="zh-CN" sz="1800" dirty="0"/>
              <a:t>[6] 11-24-0117-01-00bn-improved-tx-beamforming-with-ueqm</a:t>
            </a:r>
          </a:p>
          <a:p>
            <a:r>
              <a:rPr lang="en-US" altLang="zh-CN" sz="1800" dirty="0"/>
              <a:t>[7] 11-24-0176-01-00bn-unequal-modulation-over-spatial-streams</a:t>
            </a:r>
          </a:p>
          <a:p>
            <a:endParaRPr lang="en-US" altLang="zh-CN" sz="1800" dirty="0"/>
          </a:p>
          <a:p>
            <a:endParaRPr lang="en-US" altLang="zh-CN" sz="1800"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371176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3D12FA-3A07-4319-AD0E-6E45A64B621C}"/>
              </a:ext>
            </a:extLst>
          </p:cNvPr>
          <p:cNvSpPr>
            <a:spLocks noGrp="1"/>
          </p:cNvSpPr>
          <p:nvPr>
            <p:ph type="title"/>
          </p:nvPr>
        </p:nvSpPr>
        <p:spPr/>
        <p:txBody>
          <a:bodyPr/>
          <a:lstStyle/>
          <a:p>
            <a:r>
              <a:rPr lang="en-US" altLang="zh-CN" dirty="0"/>
              <a:t>Appendix</a:t>
            </a:r>
            <a:endParaRPr lang="zh-CN" altLang="en-US" dirty="0"/>
          </a:p>
        </p:txBody>
      </p:sp>
      <p:sp>
        <p:nvSpPr>
          <p:cNvPr id="3" name="内容占位符 2">
            <a:extLst>
              <a:ext uri="{FF2B5EF4-FFF2-40B4-BE49-F238E27FC236}">
                <a16:creationId xmlns:a16="http://schemas.microsoft.com/office/drawing/2014/main" id="{26976E45-B860-4055-8B16-9F3EED92E137}"/>
              </a:ext>
            </a:extLst>
          </p:cNvPr>
          <p:cNvSpPr>
            <a:spLocks noGrp="1"/>
          </p:cNvSpPr>
          <p:nvPr>
            <p:ph idx="1"/>
          </p:nvPr>
        </p:nvSpPr>
        <p:spPr/>
        <p:txBody>
          <a:bodyPr/>
          <a:lstStyle/>
          <a:p>
            <a:endParaRPr lang="zh-CN" altLang="en-US" dirty="0"/>
          </a:p>
        </p:txBody>
      </p:sp>
      <p:sp>
        <p:nvSpPr>
          <p:cNvPr id="4" name="日期占位符 3">
            <a:extLst>
              <a:ext uri="{FF2B5EF4-FFF2-40B4-BE49-F238E27FC236}">
                <a16:creationId xmlns:a16="http://schemas.microsoft.com/office/drawing/2014/main" id="{42B76957-C370-40EC-B2DC-226136C1E38F}"/>
              </a:ext>
            </a:extLst>
          </p:cNvPr>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a:extLst>
              <a:ext uri="{FF2B5EF4-FFF2-40B4-BE49-F238E27FC236}">
                <a16:creationId xmlns:a16="http://schemas.microsoft.com/office/drawing/2014/main" id="{816F1BE0-F38E-4356-8BBA-43E375C62F4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B0AF6D5C-7933-478E-BE6F-475F1AA0B3E0}"/>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1933262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4T4R</a:t>
            </a:r>
            <a:endParaRPr lang="zh-CN" altLang="en-US" dirty="0">
              <a:solidFill>
                <a:srgbClr val="3366FF"/>
              </a:solidFill>
            </a:endParaRPr>
          </a:p>
        </p:txBody>
      </p:sp>
      <p:sp>
        <p:nvSpPr>
          <p:cNvPr id="3" name="内容占位符 2"/>
          <p:cNvSpPr>
            <a:spLocks noGrp="1"/>
          </p:cNvSpPr>
          <p:nvPr>
            <p:ph idx="1"/>
          </p:nvPr>
        </p:nvSpPr>
        <p:spPr>
          <a:xfrm>
            <a:off x="696913" y="1566831"/>
            <a:ext cx="7772400" cy="1128582"/>
          </a:xfrm>
        </p:spPr>
        <p:txBody>
          <a:bodyPr/>
          <a:lstStyle/>
          <a:p>
            <a:r>
              <a:rPr lang="en-US" altLang="zh-CN" sz="1600" dirty="0"/>
              <a:t>In previous simulations, we show the comparison of 4Tx, 4Rx, 4SS transmission between </a:t>
            </a:r>
            <a:r>
              <a:rPr lang="es-ES" altLang="zh-CN" sz="1600" dirty="0"/>
              <a:t>MC (Multiple Coding)-MIMO vs SU-MIMO </a:t>
            </a:r>
            <a:r>
              <a:rPr lang="en-US" altLang="zh-CN" sz="1600" dirty="0"/>
              <a:t>where MC code can apply different MCS on different streams. Different PSDU are transmitted in different streams. The MC-MIMO shows at least 10%~15% gain over SU-MIMO.</a:t>
            </a:r>
          </a:p>
          <a:p>
            <a:endParaRPr lang="en-US" altLang="zh-CN" sz="1600" dirty="0"/>
          </a:p>
          <a:p>
            <a:r>
              <a:rPr lang="en-US" altLang="zh-CN" sz="1600" dirty="0"/>
              <a:t>We receive the following comments regarding the simulations:</a:t>
            </a:r>
          </a:p>
          <a:p>
            <a:pPr lvl="1"/>
            <a:r>
              <a:rPr lang="en-US" altLang="zh-CN" sz="1200" dirty="0"/>
              <a:t>For baseline SU-MIMO, 3SS sometimes can achieve higher </a:t>
            </a:r>
            <a:r>
              <a:rPr lang="en-US" altLang="zh-CN" sz="1200" dirty="0" err="1"/>
              <a:t>Tput</a:t>
            </a:r>
            <a:r>
              <a:rPr lang="en-US" altLang="zh-CN" sz="1200" dirty="0"/>
              <a:t> than 4SS for a 4Tx, 4Rx transmission.</a:t>
            </a:r>
          </a:p>
          <a:p>
            <a:pPr lvl="1"/>
            <a:r>
              <a:rPr lang="en-US" altLang="zh-CN" sz="1200" dirty="0"/>
              <a:t>With unequal power allocation (</a:t>
            </a:r>
            <a:r>
              <a:rPr lang="en-US" altLang="zh-CN" sz="1200" dirty="0" err="1"/>
              <a:t>waterfilling</a:t>
            </a:r>
            <a:r>
              <a:rPr lang="en-US" altLang="zh-CN" sz="1200" dirty="0"/>
              <a:t>), the baseline SU MIMO can achieve better performance.</a:t>
            </a:r>
          </a:p>
          <a:p>
            <a:pPr lvl="1"/>
            <a:endParaRPr lang="en-US" altLang="zh-CN" sz="1200" dirty="0"/>
          </a:p>
          <a:p>
            <a:r>
              <a:rPr lang="en-US" altLang="zh-CN" sz="1600" dirty="0"/>
              <a:t>Hence in this simulation, we compare the following four cases:</a:t>
            </a:r>
          </a:p>
          <a:p>
            <a:pPr lvl="1"/>
            <a:r>
              <a:rPr lang="en-US" altLang="zh-CN" sz="1200" dirty="0"/>
              <a:t>MC-MIMO</a:t>
            </a:r>
          </a:p>
          <a:p>
            <a:pPr lvl="1"/>
            <a:r>
              <a:rPr lang="en-US" altLang="zh-CN" sz="1200" dirty="0"/>
              <a:t>SU-MIMO 4SS (with equal power)</a:t>
            </a:r>
          </a:p>
          <a:p>
            <a:pPr lvl="1"/>
            <a:r>
              <a:rPr lang="en-US" altLang="zh-CN" sz="1200" dirty="0"/>
              <a:t>SU-MIMO 3SS (with equal power)</a:t>
            </a:r>
          </a:p>
          <a:p>
            <a:pPr lvl="1"/>
            <a:r>
              <a:rPr lang="en-US" altLang="zh-CN" sz="1200" dirty="0"/>
              <a:t>SU MIMO 4SS with unequal power*</a:t>
            </a:r>
          </a:p>
          <a:p>
            <a:pPr lvl="1"/>
            <a:r>
              <a:rPr lang="en-US" altLang="zh-CN" sz="1200" dirty="0"/>
              <a:t>SU MIMO 3SS with unequal power*</a:t>
            </a:r>
          </a:p>
          <a:p>
            <a:pPr marL="457200" lvl="1" indent="0">
              <a:buNone/>
            </a:pPr>
            <a:r>
              <a:rPr lang="en-US" altLang="zh-CN" sz="1200" dirty="0"/>
              <a:t>Other parameters are the same as before: 4 Tx and 4 Rx, 20MHz channel</a:t>
            </a:r>
          </a:p>
          <a:p>
            <a:pPr marL="342900" lvl="1" indent="-342900">
              <a:buChar char="•"/>
            </a:pPr>
            <a:r>
              <a:rPr lang="en-US" altLang="zh-CN" sz="1600" b="1" dirty="0">
                <a:ea typeface="+mn-ea"/>
                <a:cs typeface="+mn-cs"/>
              </a:rPr>
              <a:t>The simulations are based on real measured channels.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
        <p:nvSpPr>
          <p:cNvPr id="7" name="矩形 6">
            <a:extLst>
              <a:ext uri="{FF2B5EF4-FFF2-40B4-BE49-F238E27FC236}">
                <a16:creationId xmlns:a16="http://schemas.microsoft.com/office/drawing/2014/main" id="{0EB03DC9-9D48-49F9-A297-5C11278EBBA3}"/>
              </a:ext>
            </a:extLst>
          </p:cNvPr>
          <p:cNvSpPr/>
          <p:nvPr/>
        </p:nvSpPr>
        <p:spPr>
          <a:xfrm>
            <a:off x="683281" y="5943600"/>
            <a:ext cx="7467600" cy="461665"/>
          </a:xfrm>
          <a:prstGeom prst="rect">
            <a:avLst/>
          </a:prstGeom>
        </p:spPr>
        <p:txBody>
          <a:bodyPr wrap="square">
            <a:spAutoFit/>
          </a:bodyPr>
          <a:lstStyle/>
          <a:p>
            <a:r>
              <a:rPr lang="en-US" altLang="zh-CN" dirty="0"/>
              <a:t>*With unequal power allocation, t</a:t>
            </a:r>
            <a:r>
              <a:rPr lang="zh-CN" altLang="en-US" dirty="0"/>
              <a:t>he transmit power imbalance of each antenna increases. The power of some RF channels </a:t>
            </a:r>
            <a:r>
              <a:rPr lang="en-US" altLang="zh-CN" dirty="0"/>
              <a:t>may </a:t>
            </a:r>
            <a:r>
              <a:rPr lang="zh-CN" altLang="en-US" dirty="0"/>
              <a:t>exceeds </a:t>
            </a:r>
            <a:r>
              <a:rPr lang="en-US" altLang="zh-CN" dirty="0"/>
              <a:t>a</a:t>
            </a:r>
            <a:r>
              <a:rPr lang="zh-CN" altLang="en-US" dirty="0"/>
              <a:t> preset value, and the power of some channels is not fully used.</a:t>
            </a:r>
          </a:p>
        </p:txBody>
      </p:sp>
    </p:spTree>
    <p:extLst>
      <p:ext uri="{BB962C8B-B14F-4D97-AF65-F5344CB8AC3E}">
        <p14:creationId xmlns:p14="http://schemas.microsoft.com/office/powerpoint/2010/main" val="1144738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4T4R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7912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through the SNR range of interest for the LOS case and most of the SNR range for the NLOS case. </a:t>
            </a:r>
            <a:endParaRPr kumimoji="0" lang="en-US" altLang="zh-CN" sz="1200" kern="0" dirty="0"/>
          </a:p>
        </p:txBody>
      </p:sp>
      <p:pic>
        <p:nvPicPr>
          <p:cNvPr id="1026" name="Picture 2" descr="C:\Users\y00261326\AppData\Roaming\eSpace_Desktop\UserData\y00635503\imagefiles\7AE8F735-49E6-4D00-94A7-E7B420B9D15D.png">
            <a:extLst>
              <a:ext uri="{FF2B5EF4-FFF2-40B4-BE49-F238E27FC236}">
                <a16:creationId xmlns:a16="http://schemas.microsoft.com/office/drawing/2014/main" id="{5C679D67-47C8-46D5-B542-06A097FC48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56302"/>
            <a:ext cx="7772400" cy="3713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495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00261326\AppData\Roaming\eSpace_Desktop\UserData\y00635503\imagefiles\13542F66-5B7B-470F-BD47-ED82293CBBDE.png">
            <a:extLst>
              <a:ext uri="{FF2B5EF4-FFF2-40B4-BE49-F238E27FC236}">
                <a16:creationId xmlns:a16="http://schemas.microsoft.com/office/drawing/2014/main" id="{D98D3BDF-F91F-413B-BF36-A92439E07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454" y="3749519"/>
            <a:ext cx="2759068" cy="2498881"/>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2T2R</a:t>
            </a:r>
            <a:endParaRPr lang="zh-CN" altLang="en-US" dirty="0">
              <a:solidFill>
                <a:srgbClr val="3366FF"/>
              </a:solidFill>
            </a:endParaRPr>
          </a:p>
        </p:txBody>
      </p:sp>
      <p:sp>
        <p:nvSpPr>
          <p:cNvPr id="3" name="内容占位符 2"/>
          <p:cNvSpPr>
            <a:spLocks noGrp="1"/>
          </p:cNvSpPr>
          <p:nvPr>
            <p:ph idx="1"/>
          </p:nvPr>
        </p:nvSpPr>
        <p:spPr>
          <a:xfrm>
            <a:off x="696912" y="1566829"/>
            <a:ext cx="7772400" cy="1938369"/>
          </a:xfrm>
        </p:spPr>
        <p:txBody>
          <a:bodyPr/>
          <a:lstStyle/>
          <a:p>
            <a:r>
              <a:rPr lang="en-US" altLang="zh-CN" sz="1600" dirty="0"/>
              <a:t>We received further comments to show the performance for 2SS case.</a:t>
            </a:r>
          </a:p>
          <a:p>
            <a:r>
              <a:rPr lang="en-US" altLang="zh-CN" sz="1600" dirty="0"/>
              <a:t>We further compare the following three cases:</a:t>
            </a:r>
          </a:p>
          <a:p>
            <a:pPr lvl="1"/>
            <a:r>
              <a:rPr lang="en-US" altLang="zh-CN" sz="1200" dirty="0"/>
              <a:t>MC-MIMO 2SS</a:t>
            </a:r>
          </a:p>
          <a:p>
            <a:pPr lvl="1"/>
            <a:r>
              <a:rPr lang="en-US" altLang="zh-CN" sz="1200" dirty="0"/>
              <a:t>SU-MIMO 2SS (with equal power)</a:t>
            </a:r>
          </a:p>
          <a:p>
            <a:pPr lvl="1"/>
            <a:r>
              <a:rPr lang="en-US" altLang="zh-CN" sz="1200" dirty="0"/>
              <a:t>SU-MIMO 1SS (with equal power)</a:t>
            </a:r>
          </a:p>
          <a:p>
            <a:pPr marL="457200" lvl="1" indent="0">
              <a:buNone/>
            </a:pPr>
            <a:r>
              <a:rPr lang="en-US" altLang="zh-CN" sz="1200" dirty="0"/>
              <a:t>Other parameters are the same as before: 2 Tx and 2 Rx, 20MHz channel</a:t>
            </a:r>
          </a:p>
          <a:p>
            <a:r>
              <a:rPr lang="en-US" altLang="zh-CN" sz="1600" dirty="0"/>
              <a:t>The simulations are based on a real channel. Three directions with different condition number (CN) number are chosen:</a:t>
            </a:r>
          </a:p>
          <a:p>
            <a:pPr lvl="1"/>
            <a:endParaRPr lang="en-US" altLang="zh-CN" sz="12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
        <p:nvSpPr>
          <p:cNvPr id="8" name="椭圆 7">
            <a:extLst>
              <a:ext uri="{FF2B5EF4-FFF2-40B4-BE49-F238E27FC236}">
                <a16:creationId xmlns:a16="http://schemas.microsoft.com/office/drawing/2014/main" id="{4B7F2EC3-AE78-4FF4-9691-4C1CD1BA2F6E}"/>
              </a:ext>
            </a:extLst>
          </p:cNvPr>
          <p:cNvSpPr/>
          <p:nvPr/>
        </p:nvSpPr>
        <p:spPr bwMode="auto">
          <a:xfrm>
            <a:off x="4610100" y="4391400"/>
            <a:ext cx="104400" cy="1044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 name="椭圆 9">
            <a:extLst>
              <a:ext uri="{FF2B5EF4-FFF2-40B4-BE49-F238E27FC236}">
                <a16:creationId xmlns:a16="http://schemas.microsoft.com/office/drawing/2014/main" id="{F369D7CC-D4F4-4F07-BC26-96E3589843CC}"/>
              </a:ext>
            </a:extLst>
          </p:cNvPr>
          <p:cNvSpPr/>
          <p:nvPr/>
        </p:nvSpPr>
        <p:spPr bwMode="auto">
          <a:xfrm>
            <a:off x="3962400" y="5000661"/>
            <a:ext cx="104400" cy="10473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1" name="椭圆 10">
            <a:extLst>
              <a:ext uri="{FF2B5EF4-FFF2-40B4-BE49-F238E27FC236}">
                <a16:creationId xmlns:a16="http://schemas.microsoft.com/office/drawing/2014/main" id="{3D749DBF-EAF6-4158-ACF2-5C054FFC44EA}"/>
              </a:ext>
            </a:extLst>
          </p:cNvPr>
          <p:cNvSpPr/>
          <p:nvPr/>
        </p:nvSpPr>
        <p:spPr bwMode="auto">
          <a:xfrm>
            <a:off x="4292788" y="6019800"/>
            <a:ext cx="104400" cy="10473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35729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2T2R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045272"/>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7912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a:t>
            </a:r>
            <a:endParaRPr kumimoji="0" lang="en-US" altLang="zh-CN" sz="1200" kern="0" dirty="0"/>
          </a:p>
        </p:txBody>
      </p:sp>
      <p:pic>
        <p:nvPicPr>
          <p:cNvPr id="9" name="Picture 2" descr="C:\Users\y00261326\AppData\Roaming\eSpace_Desktop\UserData\y00635503\imagefiles\70D7FF4E-9809-4C36-8168-3590217736E4.png">
            <a:extLst>
              <a:ext uri="{FF2B5EF4-FFF2-40B4-BE49-F238E27FC236}">
                <a16:creationId xmlns:a16="http://schemas.microsoft.com/office/drawing/2014/main" id="{C4B297AF-5D33-4403-A3F3-2F20452B5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66477"/>
            <a:ext cx="2860077" cy="27605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y00261326\AppData\Roaming\eSpace_Desktop\UserData\y00635503\imagefiles\6A9F770D-4266-46B9-AFA1-26868667BA97.png">
            <a:extLst>
              <a:ext uri="{FF2B5EF4-FFF2-40B4-BE49-F238E27FC236}">
                <a16:creationId xmlns:a16="http://schemas.microsoft.com/office/drawing/2014/main" id="{02DB0078-6214-400E-8C27-7838F4FB7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154304"/>
            <a:ext cx="3156436" cy="27605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8233BCAC-A50C-440A-87FA-B8852B6933B3.png">
            <a:extLst>
              <a:ext uri="{FF2B5EF4-FFF2-40B4-BE49-F238E27FC236}">
                <a16:creationId xmlns:a16="http://schemas.microsoft.com/office/drawing/2014/main" id="{DF72C9AD-C01F-4E4A-9A23-562B95A8C4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4482" y="2166477"/>
            <a:ext cx="2773318" cy="2748423"/>
          </a:xfrm>
          <a:prstGeom prst="rect">
            <a:avLst/>
          </a:prstGeom>
          <a:noFill/>
          <a:extLst>
            <a:ext uri="{909E8E84-426E-40DD-AFC4-6F175D3DCCD1}">
              <a14:hiddenFill xmlns:a14="http://schemas.microsoft.com/office/drawing/2010/main">
                <a:solidFill>
                  <a:srgbClr val="FFFFFF"/>
                </a:solidFill>
              </a14:hiddenFill>
            </a:ext>
          </a:extLst>
        </p:spPr>
      </p:pic>
      <p:sp>
        <p:nvSpPr>
          <p:cNvPr id="10" name="文本框 9">
            <a:extLst>
              <a:ext uri="{FF2B5EF4-FFF2-40B4-BE49-F238E27FC236}">
                <a16:creationId xmlns:a16="http://schemas.microsoft.com/office/drawing/2014/main" id="{6B059AE7-2BBC-47F9-AF05-E3C880A3AB51}"/>
              </a:ext>
            </a:extLst>
          </p:cNvPr>
          <p:cNvSpPr txBox="1"/>
          <p:nvPr/>
        </p:nvSpPr>
        <p:spPr>
          <a:xfrm>
            <a:off x="1077118" y="1830562"/>
            <a:ext cx="1285082" cy="276999"/>
          </a:xfrm>
          <a:prstGeom prst="rect">
            <a:avLst/>
          </a:prstGeom>
          <a:noFill/>
        </p:spPr>
        <p:txBody>
          <a:bodyPr wrap="square" rtlCol="0">
            <a:spAutoFit/>
          </a:bodyPr>
          <a:lstStyle/>
          <a:p>
            <a:r>
              <a:rPr lang="en-US" altLang="zh-CN" dirty="0"/>
              <a:t>CN:</a:t>
            </a:r>
            <a:r>
              <a:rPr lang="zh-CN" altLang="en-US" dirty="0"/>
              <a:t> </a:t>
            </a:r>
            <a:r>
              <a:rPr lang="en-US" altLang="zh-CN" dirty="0"/>
              <a:t>4.8</a:t>
            </a:r>
            <a:endParaRPr lang="zh-CN" altLang="en-US" dirty="0"/>
          </a:p>
        </p:txBody>
      </p:sp>
      <p:sp>
        <p:nvSpPr>
          <p:cNvPr id="15" name="文本框 14">
            <a:extLst>
              <a:ext uri="{FF2B5EF4-FFF2-40B4-BE49-F238E27FC236}">
                <a16:creationId xmlns:a16="http://schemas.microsoft.com/office/drawing/2014/main" id="{E1D11A70-C97E-4220-B6FA-85879ED72627}"/>
              </a:ext>
            </a:extLst>
          </p:cNvPr>
          <p:cNvSpPr txBox="1"/>
          <p:nvPr/>
        </p:nvSpPr>
        <p:spPr>
          <a:xfrm>
            <a:off x="4268787" y="1830562"/>
            <a:ext cx="1217613" cy="276999"/>
          </a:xfrm>
          <a:prstGeom prst="rect">
            <a:avLst/>
          </a:prstGeom>
          <a:noFill/>
        </p:spPr>
        <p:txBody>
          <a:bodyPr wrap="square" rtlCol="0">
            <a:spAutoFit/>
          </a:bodyPr>
          <a:lstStyle/>
          <a:p>
            <a:r>
              <a:rPr lang="en-US" altLang="zh-CN" dirty="0"/>
              <a:t>CN: 20</a:t>
            </a:r>
            <a:endParaRPr lang="zh-CN" altLang="en-US" dirty="0"/>
          </a:p>
        </p:txBody>
      </p:sp>
      <p:sp>
        <p:nvSpPr>
          <p:cNvPr id="16" name="文本框 15">
            <a:extLst>
              <a:ext uri="{FF2B5EF4-FFF2-40B4-BE49-F238E27FC236}">
                <a16:creationId xmlns:a16="http://schemas.microsoft.com/office/drawing/2014/main" id="{17EC6574-D159-439A-9AA3-3EC7F8BE24C7}"/>
              </a:ext>
            </a:extLst>
          </p:cNvPr>
          <p:cNvSpPr txBox="1"/>
          <p:nvPr/>
        </p:nvSpPr>
        <p:spPr>
          <a:xfrm>
            <a:off x="7377134" y="1830562"/>
            <a:ext cx="1081066" cy="276999"/>
          </a:xfrm>
          <a:prstGeom prst="rect">
            <a:avLst/>
          </a:prstGeom>
          <a:noFill/>
        </p:spPr>
        <p:txBody>
          <a:bodyPr wrap="square" rtlCol="0">
            <a:spAutoFit/>
          </a:bodyPr>
          <a:lstStyle/>
          <a:p>
            <a:r>
              <a:rPr lang="en-US" altLang="zh-CN" dirty="0"/>
              <a:t>CN: 30</a:t>
            </a:r>
            <a:endParaRPr lang="zh-CN" altLang="en-US" dirty="0"/>
          </a:p>
        </p:txBody>
      </p:sp>
    </p:spTree>
    <p:extLst>
      <p:ext uri="{BB962C8B-B14F-4D97-AF65-F5344CB8AC3E}">
        <p14:creationId xmlns:p14="http://schemas.microsoft.com/office/powerpoint/2010/main" val="36759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MC-MIMO vs SU-MIMO – </a:t>
            </a:r>
            <a:r>
              <a:rPr lang="en-US" altLang="zh-CN" dirty="0">
                <a:solidFill>
                  <a:srgbClr val="3366FF"/>
                </a:solidFill>
              </a:rPr>
              <a:t>4T2R</a:t>
            </a:r>
            <a:endParaRPr lang="zh-CN" altLang="en-US" dirty="0">
              <a:solidFill>
                <a:srgbClr val="3366FF"/>
              </a:solidFill>
            </a:endParaRPr>
          </a:p>
        </p:txBody>
      </p:sp>
      <p:sp>
        <p:nvSpPr>
          <p:cNvPr id="3" name="内容占位符 2"/>
          <p:cNvSpPr>
            <a:spLocks noGrp="1"/>
          </p:cNvSpPr>
          <p:nvPr>
            <p:ph idx="1"/>
          </p:nvPr>
        </p:nvSpPr>
        <p:spPr>
          <a:xfrm>
            <a:off x="696912" y="1566829"/>
            <a:ext cx="7772400" cy="2624171"/>
          </a:xfrm>
        </p:spPr>
        <p:txBody>
          <a:bodyPr/>
          <a:lstStyle/>
          <a:p>
            <a:r>
              <a:rPr lang="en-US" altLang="zh-CN" sz="1600" dirty="0"/>
              <a:t>We received further comments to show the performance for 2SS case.</a:t>
            </a:r>
          </a:p>
          <a:p>
            <a:endParaRPr lang="en-US" altLang="zh-CN" sz="1600" dirty="0"/>
          </a:p>
          <a:p>
            <a:r>
              <a:rPr lang="en-US" altLang="zh-CN" sz="1600" dirty="0"/>
              <a:t>We further compare the following three cases:</a:t>
            </a:r>
          </a:p>
          <a:p>
            <a:pPr lvl="1"/>
            <a:r>
              <a:rPr lang="en-US" altLang="zh-CN" sz="1200" dirty="0"/>
              <a:t>MC-MIMO 2SS</a:t>
            </a:r>
          </a:p>
          <a:p>
            <a:pPr lvl="1"/>
            <a:r>
              <a:rPr lang="en-US" altLang="zh-CN" sz="1200" dirty="0"/>
              <a:t>SU-MIMO 2SS (with equal power)</a:t>
            </a:r>
          </a:p>
          <a:p>
            <a:pPr lvl="1"/>
            <a:r>
              <a:rPr lang="en-US" altLang="zh-CN" sz="1200" dirty="0"/>
              <a:t>SU-MIMO 1SS (with equal power)</a:t>
            </a:r>
          </a:p>
          <a:p>
            <a:pPr marL="457200" lvl="1" indent="0">
              <a:buNone/>
            </a:pPr>
            <a:r>
              <a:rPr lang="en-US" altLang="zh-CN" sz="1200" dirty="0"/>
              <a:t>Other parameters are the same as before: </a:t>
            </a:r>
            <a:r>
              <a:rPr lang="en-US" altLang="zh-CN" sz="1200" dirty="0">
                <a:solidFill>
                  <a:srgbClr val="3366FF"/>
                </a:solidFill>
              </a:rPr>
              <a:t>4 Tx and 2 Rx</a:t>
            </a:r>
            <a:r>
              <a:rPr lang="en-US" altLang="zh-CN" sz="1200" dirty="0"/>
              <a:t>, 20MHz channel</a:t>
            </a:r>
          </a:p>
          <a:p>
            <a:pPr marL="457200" lvl="1" indent="0">
              <a:buNone/>
            </a:pPr>
            <a:endParaRPr lang="en-US" altLang="zh-CN" sz="1200" dirty="0"/>
          </a:p>
          <a:p>
            <a:r>
              <a:rPr lang="en-US" altLang="zh-CN" sz="1600" dirty="0"/>
              <a:t>The simulations are based on a real channel. Three directions with different CN number are chosen: 5, 10, 15.</a:t>
            </a:r>
          </a:p>
          <a:p>
            <a:pPr lvl="1"/>
            <a:endParaRPr lang="en-US" altLang="zh-CN" sz="12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4007353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a:extLst>
              <a:ext uri="{FF2B5EF4-FFF2-40B4-BE49-F238E27FC236}">
                <a16:creationId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17</a:t>
            </a:fld>
            <a:endParaRPr lang="en-US" altLang="ko-KR"/>
          </a:p>
        </p:txBody>
      </p:sp>
      <p:sp>
        <p:nvSpPr>
          <p:cNvPr id="8" name="标题 1">
            <a:extLst>
              <a:ext uri="{FF2B5EF4-FFF2-40B4-BE49-F238E27FC236}">
                <a16:creationId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results </a:t>
            </a:r>
            <a:r>
              <a:rPr lang="en-US" altLang="zh-CN" dirty="0"/>
              <a:t>– MC-MIMO vs SU-MIMO – </a:t>
            </a:r>
            <a:r>
              <a:rPr lang="en-US" altLang="zh-CN" dirty="0">
                <a:solidFill>
                  <a:srgbClr val="3366FF"/>
                </a:solidFill>
              </a:rPr>
              <a:t>4T2R</a:t>
            </a:r>
            <a:endParaRPr kumimoji="0" lang="zh-CN" altLang="en-US" kern="0" dirty="0"/>
          </a:p>
        </p:txBody>
      </p:sp>
      <p:sp>
        <p:nvSpPr>
          <p:cNvPr id="7" name="矩形 6">
            <a:extLst>
              <a:ext uri="{FF2B5EF4-FFF2-40B4-BE49-F238E27FC236}">
                <a16:creationId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a16="http://schemas.microsoft.com/office/drawing/2014/main" id="{74CAD2D0-A59F-4323-BD67-14A914A7D18E}"/>
              </a:ext>
            </a:extLst>
          </p:cNvPr>
          <p:cNvSpPr txBox="1">
            <a:spLocks/>
          </p:cNvSpPr>
          <p:nvPr/>
        </p:nvSpPr>
        <p:spPr bwMode="auto">
          <a:xfrm>
            <a:off x="771525" y="566111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shows gain over baseline SU-MIMO when CN is 10 or 15, whilst usually CN&lt;10. In general, no obvious gain.</a:t>
            </a:r>
            <a:endParaRPr kumimoji="0" lang="en-US" altLang="zh-CN" sz="1200" kern="0" dirty="0"/>
          </a:p>
        </p:txBody>
      </p:sp>
      <p:sp>
        <p:nvSpPr>
          <p:cNvPr id="10" name="文本框 9">
            <a:extLst>
              <a:ext uri="{FF2B5EF4-FFF2-40B4-BE49-F238E27FC236}">
                <a16:creationId xmlns:a16="http://schemas.microsoft.com/office/drawing/2014/main" id="{6B059AE7-2BBC-47F9-AF05-E3C880A3AB51}"/>
              </a:ext>
            </a:extLst>
          </p:cNvPr>
          <p:cNvSpPr txBox="1"/>
          <p:nvPr/>
        </p:nvSpPr>
        <p:spPr>
          <a:xfrm>
            <a:off x="1172524" y="1830562"/>
            <a:ext cx="912813" cy="276999"/>
          </a:xfrm>
          <a:prstGeom prst="rect">
            <a:avLst/>
          </a:prstGeom>
          <a:noFill/>
        </p:spPr>
        <p:txBody>
          <a:bodyPr wrap="square" rtlCol="0">
            <a:spAutoFit/>
          </a:bodyPr>
          <a:lstStyle/>
          <a:p>
            <a:r>
              <a:rPr lang="en-US" altLang="zh-CN" dirty="0"/>
              <a:t>CN=5</a:t>
            </a:r>
            <a:endParaRPr lang="zh-CN" altLang="en-US" dirty="0"/>
          </a:p>
        </p:txBody>
      </p:sp>
      <p:sp>
        <p:nvSpPr>
          <p:cNvPr id="15" name="文本框 14">
            <a:extLst>
              <a:ext uri="{FF2B5EF4-FFF2-40B4-BE49-F238E27FC236}">
                <a16:creationId xmlns:a16="http://schemas.microsoft.com/office/drawing/2014/main" id="{E1D11A70-C97E-4220-B6FA-85879ED72627}"/>
              </a:ext>
            </a:extLst>
          </p:cNvPr>
          <p:cNvSpPr txBox="1"/>
          <p:nvPr/>
        </p:nvSpPr>
        <p:spPr>
          <a:xfrm>
            <a:off x="4201318" y="1830562"/>
            <a:ext cx="912813" cy="276999"/>
          </a:xfrm>
          <a:prstGeom prst="rect">
            <a:avLst/>
          </a:prstGeom>
          <a:noFill/>
        </p:spPr>
        <p:txBody>
          <a:bodyPr wrap="square" rtlCol="0">
            <a:spAutoFit/>
          </a:bodyPr>
          <a:lstStyle/>
          <a:p>
            <a:r>
              <a:rPr lang="en-US" altLang="zh-CN" dirty="0"/>
              <a:t>CN=10</a:t>
            </a:r>
            <a:endParaRPr lang="zh-CN" altLang="en-US" dirty="0"/>
          </a:p>
        </p:txBody>
      </p:sp>
      <p:sp>
        <p:nvSpPr>
          <p:cNvPr id="16" name="文本框 15">
            <a:extLst>
              <a:ext uri="{FF2B5EF4-FFF2-40B4-BE49-F238E27FC236}">
                <a16:creationId xmlns:a16="http://schemas.microsoft.com/office/drawing/2014/main" id="{17EC6574-D159-439A-9AA3-3EC7F8BE24C7}"/>
              </a:ext>
            </a:extLst>
          </p:cNvPr>
          <p:cNvSpPr txBox="1"/>
          <p:nvPr/>
        </p:nvSpPr>
        <p:spPr>
          <a:xfrm>
            <a:off x="7315200" y="1830562"/>
            <a:ext cx="912813" cy="276999"/>
          </a:xfrm>
          <a:prstGeom prst="rect">
            <a:avLst/>
          </a:prstGeom>
          <a:noFill/>
        </p:spPr>
        <p:txBody>
          <a:bodyPr wrap="square" rtlCol="0">
            <a:spAutoFit/>
          </a:bodyPr>
          <a:lstStyle/>
          <a:p>
            <a:r>
              <a:rPr lang="en-US" altLang="zh-CN" dirty="0"/>
              <a:t>CN=15</a:t>
            </a:r>
            <a:endParaRPr lang="zh-CN" altLang="en-US" dirty="0"/>
          </a:p>
        </p:txBody>
      </p:sp>
      <p:pic>
        <p:nvPicPr>
          <p:cNvPr id="3074" name="Picture 2" descr="C:\Users\y00261326\AppData\Roaming\eSpace_Desktop\UserData\y00635503\imagefiles\originalImgfiles\9C55C4C0-9D92-4717-B873-B6B444C74284.png">
            <a:extLst>
              <a:ext uri="{FF2B5EF4-FFF2-40B4-BE49-F238E27FC236}">
                <a16:creationId xmlns:a16="http://schemas.microsoft.com/office/drawing/2014/main" id="{D3F0790D-AC83-4F8D-BD20-6CC12B95DE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20732"/>
            <a:ext cx="8991600" cy="2948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6987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setup – Independent coding MRU vs joint coding RU/MRU</a:t>
            </a:r>
            <a:endParaRPr lang="zh-CN" altLang="en-US" dirty="0"/>
          </a:p>
        </p:txBody>
      </p:sp>
      <p:sp>
        <p:nvSpPr>
          <p:cNvPr id="3" name="内容占位符 2"/>
          <p:cNvSpPr>
            <a:spLocks noGrp="1"/>
          </p:cNvSpPr>
          <p:nvPr>
            <p:ph idx="1"/>
          </p:nvPr>
        </p:nvSpPr>
        <p:spPr>
          <a:xfrm>
            <a:off x="685800" y="1676400"/>
            <a:ext cx="7772400" cy="4419600"/>
          </a:xfrm>
        </p:spPr>
        <p:txBody>
          <a:bodyPr/>
          <a:lstStyle/>
          <a:p>
            <a:r>
              <a:rPr lang="en-US" altLang="zh-CN" sz="1600" dirty="0"/>
              <a:t>Simulation results for interference environment are also provided.</a:t>
            </a:r>
          </a:p>
          <a:p>
            <a:endParaRPr lang="en-US" altLang="zh-CN" sz="1600" dirty="0"/>
          </a:p>
          <a:p>
            <a:r>
              <a:rPr lang="en-US" altLang="zh-CN" sz="1600" dirty="0"/>
              <a:t>The total bandwidth is 80 MHz, AWGN channel. The Power RSSI is -50dBm. The interference is added to the upper 40 MHz (defined as RU 1). The interference occupies 50% and 90% of the total time respectively.</a:t>
            </a:r>
          </a:p>
          <a:p>
            <a:endParaRPr lang="en-US" altLang="zh-CN" sz="1600" dirty="0"/>
          </a:p>
          <a:p>
            <a:r>
              <a:rPr lang="en-US" altLang="zh-CN" sz="1600" dirty="0"/>
              <a:t>Three cases are compared:</a:t>
            </a:r>
          </a:p>
          <a:p>
            <a:pPr lvl="1"/>
            <a:r>
              <a:rPr lang="en-US" altLang="zh-CN" sz="1400" dirty="0"/>
              <a:t>SU case: joint coding over </a:t>
            </a:r>
            <a:r>
              <a:rPr lang="en-US" altLang="zh-CN" sz="1400" u="sng" dirty="0"/>
              <a:t>the whole bandwidth</a:t>
            </a:r>
            <a:r>
              <a:rPr lang="en-US" altLang="zh-CN" sz="1400" dirty="0"/>
              <a:t>, following the current procedure</a:t>
            </a:r>
          </a:p>
          <a:p>
            <a:pPr lvl="1"/>
            <a:r>
              <a:rPr lang="en-US" altLang="zh-CN" sz="1400" dirty="0"/>
              <a:t>SU </a:t>
            </a:r>
            <a:r>
              <a:rPr lang="en-US" altLang="zh-CN" sz="1400" dirty="0" err="1"/>
              <a:t>Punc</a:t>
            </a:r>
            <a:r>
              <a:rPr lang="en-US" altLang="zh-CN" sz="1400" dirty="0"/>
              <a:t> case: joint coding over </a:t>
            </a:r>
            <a:r>
              <a:rPr lang="en-US" altLang="zh-CN" sz="1400" u="sng" dirty="0"/>
              <a:t>the non-interfered potion of the total bandwidth (lower 40 MHz, defined as RU 0)</a:t>
            </a:r>
            <a:r>
              <a:rPr lang="en-US" altLang="zh-CN" sz="1400" dirty="0"/>
              <a:t>. More accurately, this is a smaller bandwidth transmission.</a:t>
            </a:r>
          </a:p>
          <a:p>
            <a:pPr lvl="1"/>
            <a:r>
              <a:rPr lang="en-US" altLang="zh-CN" sz="1400" dirty="0"/>
              <a:t>MRU case: independent coding MRU case, the data is encoded separately in </a:t>
            </a:r>
            <a:r>
              <a:rPr lang="en-US" altLang="zh-CN" sz="1400" u="sng" dirty="0"/>
              <a:t>RU 0 and RU1</a:t>
            </a:r>
            <a:r>
              <a:rPr lang="en-US" altLang="zh-CN" sz="1400" dirty="0"/>
              <a:t>. </a:t>
            </a:r>
          </a:p>
          <a:p>
            <a:endParaRPr lang="en-US" altLang="zh-CN" sz="1600" dirty="0"/>
          </a:p>
          <a:p>
            <a:r>
              <a:rPr lang="en-US" altLang="zh-CN" sz="1600" dirty="0"/>
              <a:t>1T1R. Throughput is optimized regarding all supported MCSs.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18</a:t>
            </a:fld>
            <a:endParaRPr lang="en-US" altLang="ko-KR"/>
          </a:p>
        </p:txBody>
      </p:sp>
      <p:sp>
        <p:nvSpPr>
          <p:cNvPr id="8" name="矩形 7"/>
          <p:cNvSpPr/>
          <p:nvPr/>
        </p:nvSpPr>
        <p:spPr bwMode="auto">
          <a:xfrm>
            <a:off x="2895601" y="5501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latinLnBrk="0" hangingPunct="0"/>
            <a:r>
              <a:rPr kumimoji="0" lang="en-US" altLang="zh-CN" dirty="0"/>
              <a:t>Upper 40 MHz, RU 1</a:t>
            </a:r>
            <a:endParaRPr kumimoji="0" lang="zh-CN" altLang="en-US" dirty="0"/>
          </a:p>
        </p:txBody>
      </p:sp>
      <p:sp>
        <p:nvSpPr>
          <p:cNvPr id="9" name="矩形 8"/>
          <p:cNvSpPr/>
          <p:nvPr/>
        </p:nvSpPr>
        <p:spPr bwMode="auto">
          <a:xfrm>
            <a:off x="2895600" y="5882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Lower 40</a:t>
            </a:r>
            <a:r>
              <a:rPr kumimoji="0" lang="en-US" altLang="zh-CN" sz="1200" b="0" i="0" u="none" strike="noStrike" cap="none" normalizeH="0" dirty="0">
                <a:ln>
                  <a:noFill/>
                </a:ln>
                <a:solidFill>
                  <a:schemeClr val="tx1"/>
                </a:solidFill>
                <a:effectLst/>
                <a:latin typeface="Times New Roman" pitchFamily="18" charset="0"/>
              </a:rPr>
              <a:t> MHz, RU 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0" name="左右箭头 9"/>
          <p:cNvSpPr/>
          <p:nvPr/>
        </p:nvSpPr>
        <p:spPr bwMode="auto">
          <a:xfrm>
            <a:off x="2095500" y="5631974"/>
            <a:ext cx="4953000" cy="289560"/>
          </a:xfrm>
          <a:prstGeom prst="leftRightArrow">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1" name="文本框 10"/>
          <p:cNvSpPr txBox="1"/>
          <p:nvPr/>
        </p:nvSpPr>
        <p:spPr>
          <a:xfrm>
            <a:off x="1183837" y="5638254"/>
            <a:ext cx="1028700" cy="276999"/>
          </a:xfrm>
          <a:prstGeom prst="rect">
            <a:avLst/>
          </a:prstGeom>
          <a:noFill/>
        </p:spPr>
        <p:txBody>
          <a:bodyPr wrap="square" rtlCol="0">
            <a:spAutoFit/>
          </a:bodyPr>
          <a:lstStyle/>
          <a:p>
            <a:r>
              <a:rPr kumimoji="0" lang="en-US" altLang="zh-CN" dirty="0"/>
              <a:t>Interference</a:t>
            </a:r>
            <a:endParaRPr lang="zh-CN" altLang="en-US" dirty="0"/>
          </a:p>
        </p:txBody>
      </p:sp>
    </p:spTree>
    <p:extLst>
      <p:ext uri="{BB962C8B-B14F-4D97-AF65-F5344CB8AC3E}">
        <p14:creationId xmlns:p14="http://schemas.microsoft.com/office/powerpoint/2010/main" val="1991581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a:t>Independent coding MRU case shows obvious throughput gain compared with SU case and SU </a:t>
            </a:r>
            <a:r>
              <a:rPr lang="en-US" altLang="zh-CN" sz="1600" dirty="0" err="1"/>
              <a:t>punc</a:t>
            </a:r>
            <a:r>
              <a:rPr lang="en-US" altLang="zh-CN" sz="1600" dirty="0"/>
              <a:t> case.</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19</a:t>
            </a:fld>
            <a:endParaRPr lang="en-US" altLang="ko-KR"/>
          </a:p>
        </p:txBody>
      </p:sp>
      <p:pic>
        <p:nvPicPr>
          <p:cNvPr id="1026" name="Picture 2" descr="C:\Users\y00261326\AppData\Roaming\eSpace_Desktop\UserData\y00635503\imagefiles\EB1CE4C4-110E-47CB-895B-CD86A5B4194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35430"/>
            <a:ext cx="5541091" cy="4130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444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200"/>
            <a:ext cx="7772400" cy="4749566"/>
          </a:xfrm>
        </p:spPr>
        <p:txBody>
          <a:bodyPr/>
          <a:lstStyle/>
          <a:p>
            <a:r>
              <a:rPr lang="en-US" altLang="zh-CN" sz="1800" dirty="0"/>
              <a:t>In [1-3], a detailed description on cloud VR use case has been presented, which needs high requirement on </a:t>
            </a:r>
            <a:r>
              <a:rPr lang="en-US" altLang="zh-CN" sz="1800" dirty="0" err="1"/>
              <a:t>Tput</a:t>
            </a:r>
            <a:r>
              <a:rPr lang="en-US" altLang="zh-CN" sz="1800" dirty="0"/>
              <a:t> and latency. Moreover, two aspects regarding latency reduction have been presented:</a:t>
            </a:r>
          </a:p>
          <a:p>
            <a:pPr lvl="1"/>
            <a:r>
              <a:rPr lang="en-US" altLang="zh-CN" sz="1600" dirty="0" err="1"/>
              <a:t>QoS</a:t>
            </a:r>
            <a:r>
              <a:rPr lang="en-US" altLang="zh-CN" sz="1600" dirty="0"/>
              <a:t> enhancement</a:t>
            </a:r>
          </a:p>
          <a:p>
            <a:pPr lvl="1"/>
            <a:r>
              <a:rPr lang="en-US" altLang="zh-CN" sz="1600" dirty="0"/>
              <a:t>Unequal error protection (multi-layer/coding transmission/</a:t>
            </a:r>
            <a:r>
              <a:rPr lang="en-US" altLang="zh-CN" sz="1600" dirty="0">
                <a:sym typeface="Wingdings" panose="05000000000000000000" pitchFamily="2" charset="2"/>
              </a:rPr>
              <a:t>unequal MCS, </a:t>
            </a:r>
            <a:r>
              <a:rPr lang="en-US" altLang="zh-CN" sz="1600" dirty="0"/>
              <a:t>separate encoders)</a:t>
            </a:r>
            <a:endParaRPr lang="en-US" altLang="zh-CN" sz="1800" dirty="0"/>
          </a:p>
          <a:p>
            <a:r>
              <a:rPr lang="en-US" altLang="zh-CN" sz="1800" dirty="0"/>
              <a:t>Through simulations and analysis, we show that unequal MCS has the following benefits:</a:t>
            </a:r>
          </a:p>
          <a:p>
            <a:pPr lvl="1"/>
            <a:r>
              <a:rPr lang="en-US" altLang="zh-CN" sz="1400" dirty="0"/>
              <a:t>Take advantage of the channel selective gains (spatial domain and frequency domain).</a:t>
            </a:r>
          </a:p>
          <a:p>
            <a:pPr lvl="1"/>
            <a:r>
              <a:rPr lang="en-US" altLang="zh-CN" sz="1400" dirty="0"/>
              <a:t>Provide different protections for frames of different importance (spatial domain and frequency domain).</a:t>
            </a:r>
          </a:p>
          <a:p>
            <a:pPr lvl="1"/>
            <a:r>
              <a:rPr lang="en-US" altLang="zh-CN" sz="1400" dirty="0"/>
              <a:t>Good for interference environment, errors happened in one RU layer doesn’t affect the other RU (frequency domain UEQ MCS).</a:t>
            </a:r>
          </a:p>
          <a:p>
            <a:endParaRPr lang="en-US" altLang="zh-CN" sz="1800" dirty="0"/>
          </a:p>
          <a:p>
            <a:r>
              <a:rPr lang="en-US" altLang="zh-CN" sz="1800" dirty="0"/>
              <a:t>In [4-7], simulation results show the benefits of unequal modulation (UEQM, single encoder) over EQM in spatial domain. </a:t>
            </a:r>
          </a:p>
          <a:p>
            <a:pPr lvl="1"/>
            <a:r>
              <a:rPr lang="en-US" altLang="zh-CN" sz="1400" dirty="0"/>
              <a:t>Take advantage of the channel selective gains </a:t>
            </a:r>
          </a:p>
          <a:p>
            <a:endParaRPr lang="zh-CN" altLang="en-US"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a:t>Independent coding MRU case shows obvious throughput gain compared with SU case and SU </a:t>
            </a:r>
            <a:r>
              <a:rPr lang="en-US" altLang="zh-CN" sz="1600" dirty="0" err="1"/>
              <a:t>punc</a:t>
            </a:r>
            <a:r>
              <a:rPr lang="en-US" altLang="zh-CN" sz="1600" dirty="0"/>
              <a:t> case.</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20</a:t>
            </a:fld>
            <a:endParaRPr lang="en-US" altLang="ko-KR"/>
          </a:p>
        </p:txBody>
      </p:sp>
      <p:pic>
        <p:nvPicPr>
          <p:cNvPr id="2050" name="Picture 2" descr="C:\Users\y00261326\AppData\Roaming\eSpace_Desktop\UserData\y00635503\imagefiles\98F33E9D-044A-444A-8664-F08FC547314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65532"/>
            <a:ext cx="5472113" cy="4073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66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UEQM vs UEQ MCS – Channel Selective Gains</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a:t>We first show our results between UEQM and UEQ MCS. The simulation setup is the same as shown in [3].</a:t>
            </a:r>
          </a:p>
          <a:p>
            <a:endParaRPr lang="en-US" altLang="zh-CN" sz="1800" dirty="0"/>
          </a:p>
          <a:p>
            <a:r>
              <a:rPr lang="en-US" altLang="zh-CN" sz="1800" dirty="0"/>
              <a:t>We compare the following four cases:</a:t>
            </a:r>
          </a:p>
          <a:p>
            <a:pPr lvl="1"/>
            <a:r>
              <a:rPr lang="en-US" altLang="zh-CN" sz="1400" dirty="0"/>
              <a:t>MC-MIMO (UEQ MCS)</a:t>
            </a:r>
          </a:p>
          <a:p>
            <a:pPr lvl="1"/>
            <a:r>
              <a:rPr lang="en-US" altLang="zh-CN" sz="1400" dirty="0"/>
              <a:t>UEQM</a:t>
            </a:r>
          </a:p>
          <a:p>
            <a:pPr lvl="1"/>
            <a:r>
              <a:rPr lang="en-US" altLang="zh-CN" sz="1400" dirty="0"/>
              <a:t>SU-MIMO 4SS (with equal power)</a:t>
            </a:r>
          </a:p>
          <a:p>
            <a:pPr lvl="1"/>
            <a:r>
              <a:rPr lang="en-US" altLang="zh-CN" sz="1400" dirty="0"/>
              <a:t>SU-MIMO 3SS (with equal power)</a:t>
            </a:r>
          </a:p>
          <a:p>
            <a:pPr lvl="1"/>
            <a:r>
              <a:rPr lang="en-US" altLang="zh-CN" sz="1400" dirty="0"/>
              <a:t>SU MIMO 4SS with unequal power</a:t>
            </a:r>
          </a:p>
          <a:p>
            <a:pPr lvl="1"/>
            <a:r>
              <a:rPr lang="en-US" altLang="zh-CN" sz="1400" dirty="0"/>
              <a:t>SU MIMO 3SS with unequal power</a:t>
            </a:r>
          </a:p>
          <a:p>
            <a:pPr marL="457200" lvl="1" indent="0">
              <a:buNone/>
            </a:pPr>
            <a:r>
              <a:rPr lang="en-US" altLang="zh-CN" sz="1400" dirty="0"/>
              <a:t>Other parameters are the same as before: 4 Tx and 4 Rx, 20MHz channel</a:t>
            </a:r>
          </a:p>
          <a:p>
            <a:pPr marL="342900" lvl="1" indent="-342900">
              <a:buChar char="•"/>
            </a:pPr>
            <a:endParaRPr lang="en-US" altLang="zh-CN" sz="1800" b="1" dirty="0">
              <a:ea typeface="+mn-ea"/>
              <a:cs typeface="+mn-cs"/>
            </a:endParaRPr>
          </a:p>
          <a:p>
            <a:pPr marL="342900" lvl="1" indent="-342900">
              <a:buChar char="•"/>
            </a:pPr>
            <a:r>
              <a:rPr lang="en-US" altLang="zh-CN" sz="1800" b="1" dirty="0">
                <a:ea typeface="+mn-ea"/>
                <a:cs typeface="+mn-cs"/>
              </a:rPr>
              <a:t>The simulations are based on real measured channels.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125908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UEQM vs UEQ MCS – Channel Selective Gains</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a:t>The results are shown below:</a:t>
            </a:r>
            <a:endParaRPr lang="en-US" altLang="zh-CN" sz="18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sp>
        <p:nvSpPr>
          <p:cNvPr id="7" name="内容占位符 2">
            <a:extLst>
              <a:ext uri="{FF2B5EF4-FFF2-40B4-BE49-F238E27FC236}">
                <a16:creationId xmlns:a16="http://schemas.microsoft.com/office/drawing/2014/main" id="{15E416D1-FA36-433E-A813-0BA474BB4080}"/>
              </a:ext>
            </a:extLst>
          </p:cNvPr>
          <p:cNvSpPr txBox="1">
            <a:spLocks/>
          </p:cNvSpPr>
          <p:nvPr/>
        </p:nvSpPr>
        <p:spPr bwMode="auto">
          <a:xfrm>
            <a:off x="771525" y="565243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(UEQ MCS) shows gain over UEQM through the SNR range of interest for the LOS case and most of the SNR range for the NLOS case. </a:t>
            </a:r>
          </a:p>
          <a:p>
            <a:pPr latinLnBrk="0"/>
            <a:endParaRPr kumimoji="0" lang="en-US" altLang="zh-CN" sz="1200" kern="0" dirty="0"/>
          </a:p>
        </p:txBody>
      </p:sp>
      <p:sp>
        <p:nvSpPr>
          <p:cNvPr id="8" name="文本框 7">
            <a:extLst>
              <a:ext uri="{FF2B5EF4-FFF2-40B4-BE49-F238E27FC236}">
                <a16:creationId xmlns:a16="http://schemas.microsoft.com/office/drawing/2014/main" id="{CD8D0271-9504-4175-A339-5FD01ECF3301}"/>
              </a:ext>
            </a:extLst>
          </p:cNvPr>
          <p:cNvSpPr txBox="1"/>
          <p:nvPr/>
        </p:nvSpPr>
        <p:spPr>
          <a:xfrm>
            <a:off x="1843629" y="5333076"/>
            <a:ext cx="990600" cy="276999"/>
          </a:xfrm>
          <a:prstGeom prst="rect">
            <a:avLst/>
          </a:prstGeom>
          <a:noFill/>
        </p:spPr>
        <p:txBody>
          <a:bodyPr wrap="square" rtlCol="0">
            <a:spAutoFit/>
          </a:bodyPr>
          <a:lstStyle/>
          <a:p>
            <a:r>
              <a:rPr lang="en-US" altLang="zh-CN" dirty="0"/>
              <a:t>CN=40</a:t>
            </a:r>
            <a:endParaRPr lang="zh-CN" altLang="en-US" dirty="0"/>
          </a:p>
        </p:txBody>
      </p:sp>
      <p:sp>
        <p:nvSpPr>
          <p:cNvPr id="10" name="文本框 9">
            <a:extLst>
              <a:ext uri="{FF2B5EF4-FFF2-40B4-BE49-F238E27FC236}">
                <a16:creationId xmlns:a16="http://schemas.microsoft.com/office/drawing/2014/main" id="{7ACCD288-9D44-408B-982E-B889587A8F7F}"/>
              </a:ext>
            </a:extLst>
          </p:cNvPr>
          <p:cNvSpPr txBox="1"/>
          <p:nvPr/>
        </p:nvSpPr>
        <p:spPr>
          <a:xfrm>
            <a:off x="6477000" y="5333076"/>
            <a:ext cx="990600" cy="276999"/>
          </a:xfrm>
          <a:prstGeom prst="rect">
            <a:avLst/>
          </a:prstGeom>
          <a:noFill/>
        </p:spPr>
        <p:txBody>
          <a:bodyPr wrap="square" rtlCol="0">
            <a:spAutoFit/>
          </a:bodyPr>
          <a:lstStyle/>
          <a:p>
            <a:r>
              <a:rPr lang="en-US" altLang="zh-CN" dirty="0"/>
              <a:t>CN=18</a:t>
            </a:r>
            <a:endParaRPr lang="zh-CN" altLang="en-US" dirty="0"/>
          </a:p>
        </p:txBody>
      </p:sp>
      <p:pic>
        <p:nvPicPr>
          <p:cNvPr id="11" name="图片 10">
            <a:extLst>
              <a:ext uri="{FF2B5EF4-FFF2-40B4-BE49-F238E27FC236}">
                <a16:creationId xmlns:a16="http://schemas.microsoft.com/office/drawing/2014/main" id="{CB150177-7751-4942-8D7F-67E7197FB41D}"/>
              </a:ext>
            </a:extLst>
          </p:cNvPr>
          <p:cNvPicPr>
            <a:picLocks noChangeAspect="1"/>
          </p:cNvPicPr>
          <p:nvPr/>
        </p:nvPicPr>
        <p:blipFill>
          <a:blip r:embed="rId2"/>
          <a:stretch>
            <a:fillRect/>
          </a:stretch>
        </p:blipFill>
        <p:spPr>
          <a:xfrm>
            <a:off x="152400" y="2008161"/>
            <a:ext cx="8763000" cy="3324915"/>
          </a:xfrm>
          <a:prstGeom prst="rect">
            <a:avLst/>
          </a:prstGeom>
        </p:spPr>
      </p:pic>
    </p:spTree>
    <p:extLst>
      <p:ext uri="{BB962C8B-B14F-4D97-AF65-F5344CB8AC3E}">
        <p14:creationId xmlns:p14="http://schemas.microsoft.com/office/powerpoint/2010/main" val="392007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UEQM vs UEQ MCS – Interference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Reliability, especially reliability when interference exists is an important factor to consider in 11bn.</a:t>
            </a:r>
          </a:p>
          <a:p>
            <a:endParaRPr lang="en-US" altLang="zh-CN" sz="1800" dirty="0"/>
          </a:p>
          <a:p>
            <a:r>
              <a:rPr lang="en-US" altLang="zh-CN" sz="1800" dirty="0"/>
              <a:t>Besides the channel selective gains, for UEQ MCS in frequency domain, as the encoders are independent in different RUs, the narrow band interference in one RU doesn’t affect the data in another RU.</a:t>
            </a:r>
          </a:p>
          <a:p>
            <a:endParaRPr lang="en-US" altLang="zh-CN" sz="1800" b="1" dirty="0">
              <a:ea typeface="+mn-ea"/>
              <a:cs typeface="+mn-cs"/>
            </a:endParaRPr>
          </a:p>
          <a:p>
            <a:r>
              <a:rPr lang="en-US" altLang="zh-CN" sz="1800" dirty="0"/>
              <a:t>The gains are shown in [3] and also pasted in the appendix of this slides for convenience. </a:t>
            </a:r>
          </a:p>
          <a:p>
            <a:endParaRPr lang="en-US" altLang="zh-CN" sz="1800" dirty="0"/>
          </a:p>
          <a:p>
            <a:pPr marL="0" indent="0">
              <a:buNone/>
            </a:pPr>
            <a:r>
              <a:rPr lang="en-US" altLang="zh-CN" sz="1800" dirty="0"/>
              <a:t> </a:t>
            </a:r>
            <a:endParaRPr lang="en-US" altLang="zh-CN" sz="18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368963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UEQM vs UEQ MCS – Complexity</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For UEQM, a single encoder and decoder is applied. For UEQ MCS, multiple encoders and decoders are applied.</a:t>
            </a:r>
          </a:p>
          <a:p>
            <a:endParaRPr lang="en-US" altLang="zh-CN" sz="1800" dirty="0"/>
          </a:p>
          <a:p>
            <a:r>
              <a:rPr lang="en-US" altLang="zh-CN" sz="1800" dirty="0"/>
              <a:t>From the AP side, UEQ MCS in frequency domain is like OFDMA, and UEQ MCS in spatial domain is like MU-MIMO. </a:t>
            </a:r>
          </a:p>
          <a:p>
            <a:endParaRPr lang="en-US" altLang="zh-CN" sz="1800" dirty="0"/>
          </a:p>
          <a:p>
            <a:r>
              <a:rPr lang="en-US" altLang="zh-CN" sz="1800" dirty="0"/>
              <a:t>From the non-AP STA side, UEQ MCS requires new capabilities like the AP to handle multiple PSDUs are needed.</a:t>
            </a:r>
          </a:p>
          <a:p>
            <a:pPr lvl="1"/>
            <a:r>
              <a:rPr lang="en-US" altLang="zh-CN" sz="1400" dirty="0"/>
              <a:t>Worth to have considering the further gains of UEQ MCS</a:t>
            </a:r>
          </a:p>
          <a:p>
            <a:pPr lvl="1"/>
            <a:r>
              <a:rPr lang="en-US" altLang="zh-CN" sz="1400" dirty="0"/>
              <a:t>If some vendor does have concern, can make this feature at the non-AP STA side optional.</a:t>
            </a:r>
          </a:p>
          <a:p>
            <a:endParaRPr lang="en-US" altLang="zh-CN" sz="1800" dirty="0"/>
          </a:p>
          <a:p>
            <a:pPr marL="0" indent="0">
              <a:buNone/>
            </a:pPr>
            <a:r>
              <a:rPr lang="en-US" altLang="zh-CN" sz="1800" dirty="0"/>
              <a:t> </a:t>
            </a:r>
            <a:endParaRPr lang="en-US" altLang="zh-CN" sz="18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Tree>
    <p:extLst>
      <p:ext uri="{BB962C8B-B14F-4D97-AF65-F5344CB8AC3E}">
        <p14:creationId xmlns:p14="http://schemas.microsoft.com/office/powerpoint/2010/main" val="263243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b="1" dirty="0">
                <a:ea typeface="+mn-ea"/>
                <a:cs typeface="+mn-cs"/>
              </a:rPr>
              <a:t>In this presentations, we show more </a:t>
            </a:r>
            <a:r>
              <a:rPr lang="en-US" altLang="zh-CN" sz="1800" dirty="0"/>
              <a:t>results and analysis of UEQ MCS, and show its further advantage over UEQM and EQM.</a:t>
            </a:r>
            <a:endParaRPr lang="en-US" altLang="zh-CN" sz="18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3080980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2000" dirty="0"/>
              <a:t>Do you agree to include the following into the 11bn SFD?</a:t>
            </a:r>
          </a:p>
          <a:p>
            <a:pPr lvl="1"/>
            <a:r>
              <a:rPr lang="en-US" altLang="zh-CN" sz="1600" dirty="0"/>
              <a:t>11bn defines unequal MCS in spatial domain.</a:t>
            </a:r>
          </a:p>
          <a:p>
            <a:pPr lvl="2"/>
            <a:r>
              <a:rPr lang="en-US" altLang="zh-CN" sz="1400" dirty="0">
                <a:ea typeface="ＭＳ Ｐゴシック" charset="-128"/>
              </a:rPr>
              <a:t>Different modulation orders and rate combinations in different spatial streams</a:t>
            </a:r>
          </a:p>
          <a:p>
            <a:pPr lvl="2"/>
            <a:endParaRPr lang="en-US" altLang="zh-CN" sz="1600" b="1" dirty="0">
              <a:ea typeface="+mn-ea"/>
              <a:cs typeface="+mn-cs"/>
            </a:endParaRPr>
          </a:p>
          <a:p>
            <a:pPr lvl="2"/>
            <a:endParaRPr lang="en-US" altLang="zh-CN" sz="1600" b="1" dirty="0">
              <a:ea typeface="+mn-ea"/>
              <a:cs typeface="+mn-cs"/>
            </a:endParaRPr>
          </a:p>
          <a:p>
            <a:pPr lvl="2"/>
            <a:endParaRPr lang="en-US" altLang="zh-CN" sz="1600" b="1" dirty="0">
              <a:ea typeface="+mn-ea"/>
              <a:cs typeface="+mn-cs"/>
            </a:endParaRPr>
          </a:p>
          <a:p>
            <a:pPr lvl="2"/>
            <a:r>
              <a:rPr lang="en-US" altLang="zh-CN" sz="1600" dirty="0"/>
              <a:t>Y</a:t>
            </a:r>
          </a:p>
          <a:p>
            <a:pPr lvl="2"/>
            <a:r>
              <a:rPr lang="en-US" altLang="zh-CN" sz="1600" dirty="0"/>
              <a:t>N</a:t>
            </a:r>
          </a:p>
          <a:p>
            <a:pPr lvl="2"/>
            <a:r>
              <a:rPr lang="en-US" altLang="zh-CN" sz="1600" dirty="0"/>
              <a:t>A</a:t>
            </a:r>
          </a:p>
          <a:p>
            <a:pPr lvl="2"/>
            <a:endParaRPr lang="en-US" altLang="zh-CN" sz="16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85163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2000" dirty="0"/>
              <a:t>Do you agree to include the following into the 11bn SFD?</a:t>
            </a:r>
          </a:p>
          <a:p>
            <a:pPr lvl="1"/>
            <a:r>
              <a:rPr lang="en-US" altLang="zh-CN" sz="1600" dirty="0"/>
              <a:t>11bn defines unequal MCS in frequency domain.</a:t>
            </a:r>
          </a:p>
          <a:p>
            <a:pPr lvl="2"/>
            <a:r>
              <a:rPr lang="en-US" altLang="zh-CN" sz="1400" dirty="0">
                <a:ea typeface="ＭＳ Ｐゴシック" charset="-128"/>
              </a:rPr>
              <a:t>Separate modulation orders and rate combinations in different resource units</a:t>
            </a:r>
          </a:p>
          <a:p>
            <a:pPr lvl="2"/>
            <a:endParaRPr lang="en-US" altLang="zh-CN" sz="1600" b="1" dirty="0">
              <a:ea typeface="+mn-ea"/>
              <a:cs typeface="+mn-cs"/>
            </a:endParaRPr>
          </a:p>
          <a:p>
            <a:pPr lvl="2"/>
            <a:endParaRPr lang="en-US" altLang="zh-CN" sz="1600" b="1" dirty="0">
              <a:ea typeface="+mn-ea"/>
              <a:cs typeface="+mn-cs"/>
            </a:endParaRPr>
          </a:p>
          <a:p>
            <a:pPr lvl="2"/>
            <a:endParaRPr lang="en-US" altLang="zh-CN" sz="1600" b="1" dirty="0">
              <a:ea typeface="+mn-ea"/>
              <a:cs typeface="+mn-cs"/>
            </a:endParaRPr>
          </a:p>
          <a:p>
            <a:pPr lvl="2"/>
            <a:r>
              <a:rPr lang="en-US" altLang="zh-CN" sz="1600" dirty="0"/>
              <a:t>Y</a:t>
            </a:r>
          </a:p>
          <a:p>
            <a:pPr lvl="2"/>
            <a:r>
              <a:rPr lang="en-US" altLang="zh-CN" sz="1600" dirty="0"/>
              <a:t>N</a:t>
            </a:r>
          </a:p>
          <a:p>
            <a:pPr lvl="2"/>
            <a:r>
              <a:rPr lang="en-US" altLang="zh-CN" sz="1600" dirty="0"/>
              <a:t>A</a:t>
            </a:r>
          </a:p>
          <a:p>
            <a:pPr lvl="2"/>
            <a:endParaRPr lang="en-US" altLang="zh-CN" sz="1600" b="1" dirty="0">
              <a:ea typeface="+mn-ea"/>
              <a:cs typeface="+mn-cs"/>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2024</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Tree>
    <p:extLst>
      <p:ext uri="{BB962C8B-B14F-4D97-AF65-F5344CB8AC3E}">
        <p14:creationId xmlns:p14="http://schemas.microsoft.com/office/powerpoint/2010/main" val="12661432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243367</TotalTime>
  <Words>1639</Words>
  <Application>Microsoft Office PowerPoint</Application>
  <PresentationFormat>全屏显示(4:3)</PresentationFormat>
  <Paragraphs>227</Paragraphs>
  <Slides>20</Slides>
  <Notes>0</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20</vt:i4>
      </vt:variant>
    </vt:vector>
  </HeadingPairs>
  <TitlesOfParts>
    <vt:vector size="22" baseType="lpstr">
      <vt:lpstr>Times New Roman</vt:lpstr>
      <vt:lpstr>802-11-Submission</vt:lpstr>
      <vt:lpstr>Analysis on UEQM and UEQ MCS</vt:lpstr>
      <vt:lpstr>PowerPoint 演示文稿</vt:lpstr>
      <vt:lpstr>UEQM vs UEQ MCS – Channel Selective Gains</vt:lpstr>
      <vt:lpstr>UEQM vs UEQ MCS – Channel Selective Gains</vt:lpstr>
      <vt:lpstr>UEQM vs UEQ MCS – Interference</vt:lpstr>
      <vt:lpstr>UEQM vs UEQ MCS – Complexity</vt:lpstr>
      <vt:lpstr>Summary</vt:lpstr>
      <vt:lpstr>Straw Poll 1</vt:lpstr>
      <vt:lpstr>Straw Poll 2</vt:lpstr>
      <vt:lpstr>Reference</vt:lpstr>
      <vt:lpstr>Appendix</vt:lpstr>
      <vt:lpstr>Simulation setup – MC-MIMO vs SU-MIMO – 4T4R</vt:lpstr>
      <vt:lpstr>PowerPoint 演示文稿</vt:lpstr>
      <vt:lpstr>Simulation setup – MC-MIMO vs SU-MIMO – 2T2R</vt:lpstr>
      <vt:lpstr>PowerPoint 演示文稿</vt:lpstr>
      <vt:lpstr>Simulation setup – MC-MIMO vs SU-MIMO – 4T2R</vt:lpstr>
      <vt:lpstr>PowerPoint 演示文稿</vt:lpstr>
      <vt:lpstr>Simulation setup – Independent coding MRU vs joint coding RU/MRU</vt:lpstr>
      <vt:lpstr>Simulation results – Independent coding MRU vs joint coding RU/MRU</vt:lpstr>
      <vt:lpstr>Simulation results – Independent coding MRU vs joint coding RU/MRU</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Yujian (Ross Yu)</cp:lastModifiedBy>
  <cp:revision>3989</cp:revision>
  <cp:lastPrinted>2016-07-18T07:45:05Z</cp:lastPrinted>
  <dcterms:created xsi:type="dcterms:W3CDTF">2007-05-21T21:00:37Z</dcterms:created>
  <dcterms:modified xsi:type="dcterms:W3CDTF">2024-03-11T15:50:05Z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(3)TNwcoQ0C1QoLSJmzwavQi3BkDbYGwfQ8ilj2NhN1+k2zCxLkUhOP7hLcx+mJYwFspqCviV7F
sO4je3+GvsDYUu+59tYs4LfR9gJHDygSVrIOaGdQ3pVuoJrQup59NcXga0fJWYPbWOYMd3Ca
X0UGTN9frailzuqbnm2oQNKo4A/LgmNnpHRtncledrfkwjkQyc6DBZ6/BVkguhnviT2+pP6e
k7nk9z6eRvPhqR5gmA</vt:lpwstr>
  </property>
  <property fmtid="{D5CDD505-2E9C-101B-9397-08002B2CF9AE}" pid="3" name="_2015_ms_pID_7253431">
    <vt:lpwstr>mHaY8NGZsec8KiRUpBXhAv9Cm7OY1UqSP/uQIr0DvOKCUtMQeRZbud
3kY65kmKVtczmgKs57w3lghEl+AaAourOIKtXjh4rw1jrPi+nB6HyGbya1WB3GcUzO5RBuou
+YF/FJqeCeT+ACBrRkDuIYX8RFujghPsL47qrza8JLI81ilo+1oOCH5FfTGPBmyys4N3nXyB
aFSsmUw7Ku/RuKOCcJNOBphhTn0BPBZ00prh</vt:lpwstr>
  </property>
  <property fmtid="{D5CDD505-2E9C-101B-9397-08002B2CF9AE}" pid="4" name="_2015_ms_pID_7253432">
    <vt:lpwstr>Pj0WxjxoL5w/qOMqIkuTgyA=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