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813" r:id="rId3"/>
    <p:sldId id="1025" r:id="rId4"/>
    <p:sldId id="1026" r:id="rId5"/>
    <p:sldId id="1028" r:id="rId6"/>
    <p:sldId id="1029" r:id="rId7"/>
    <p:sldId id="1035" r:id="rId8"/>
    <p:sldId id="1030" r:id="rId9"/>
    <p:sldId id="1034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3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tephen McCann" initials="SM" lastIdx="5" clrIdx="1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0" autoAdjust="0"/>
    <p:restoredTop sz="93623" autoAdjust="0"/>
  </p:normalViewPr>
  <p:slideViewPr>
    <p:cSldViewPr>
      <p:cViewPr varScale="1">
        <p:scale>
          <a:sx n="92" d="100"/>
          <a:sy n="92" d="100"/>
        </p:scale>
        <p:origin x="274" y="67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802.11-24/0xxxr0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023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66371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4571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45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7432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1785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2691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2087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4517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802.11-24/0419r1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457200" y="609600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572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zh-CN" sz="1200" dirty="0"/>
              <a:t>Submission</a:t>
            </a:r>
            <a:endParaRPr lang="en-US" altLang="en-US" sz="1200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572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</a:t>
            </a:r>
            <a:r>
              <a:rPr lang="en-US" altLang="zh-CN" sz="1800" b="1" baseline="0" dirty="0"/>
              <a:t> </a:t>
            </a:r>
            <a:r>
              <a:rPr lang="en-US" altLang="zh-CN" sz="1800" b="1" dirty="0"/>
              <a:t>2024</a:t>
            </a:r>
            <a:endParaRPr lang="en-US" altLang="en-US" sz="1800" b="1" dirty="0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457200" y="6475413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3" name="Rectangle 5"/>
          <p:cNvSpPr txBox="1">
            <a:spLocks noChangeArrowheads="1"/>
          </p:cNvSpPr>
          <p:nvPr userDrawn="1"/>
        </p:nvSpPr>
        <p:spPr bwMode="auto">
          <a:xfrm>
            <a:off x="8064500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Tony Xiao Han (Huawei)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5828299" y="6474897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package" Target="../embeddings/Microsoft_Excel____1.xlsx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11277600" cy="1066800"/>
          </a:xfrm>
        </p:spPr>
        <p:txBody>
          <a:bodyPr/>
          <a:lstStyle/>
          <a:p>
            <a:r>
              <a:rPr lang="en-US" altLang="zh-CN" sz="3600" dirty="0"/>
              <a:t>P802.11bf report to EC on Conditional Approval to go to SA Ballot</a:t>
            </a:r>
            <a:endParaRPr lang="en-US" altLang="en-US" sz="3600" dirty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514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2024-03-05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7C6546AC-53A4-47E1-ADA2-76C24BBC0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30807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xmlns="" id="{A0783D48-DFEB-4C68-A7F2-251A7678E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840545"/>
              </p:ext>
            </p:extLst>
          </p:nvPr>
        </p:nvGraphicFramePr>
        <p:xfrm>
          <a:off x="1199455" y="3749822"/>
          <a:ext cx="9876531" cy="15841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281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9966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194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52931132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3612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>
            <a:extLst>
              <a:ext uri="{FF2B5EF4-FFF2-40B4-BE49-F238E27FC236}">
                <a16:creationId xmlns:a16="http://schemas.microsoft.com/office/drawing/2014/main" xmlns="" id="{650370FF-BF19-44DE-9573-8F88CF1C1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6351104A-87DE-4FE5-9E04-E08D208931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1"/>
            <a:ext cx="11277600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</a:t>
            </a:r>
            <a:r>
              <a:rPr lang="en-US" dirty="0">
                <a:ea typeface="ＭＳ Ｐゴシック" pitchFamily="34" charset="-128"/>
              </a:rPr>
              <a:t>.</a:t>
            </a:r>
            <a:r>
              <a:rPr lang="en-GB" dirty="0">
                <a:ea typeface="ＭＳ Ｐゴシック" pitchFamily="34" charset="-128"/>
              </a:rPr>
              <a:t>11bf to SA Ballot.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plenary</a:t>
            </a:r>
            <a:r>
              <a:rPr lang="en-GB" dirty="0">
                <a:ea typeface="ＭＳ Ｐゴシック" pitchFamily="34" charset="-128"/>
              </a:rPr>
              <a:t> session of the 802.11 working group on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 </a:t>
            </a:r>
            <a:r>
              <a:rPr lang="en-US" altLang="zh-CN" dirty="0">
                <a:solidFill>
                  <a:srgbClr val="C00000"/>
                </a:solidFill>
                <a:ea typeface="ＭＳ Ｐゴシック" pitchFamily="34" charset="-128"/>
              </a:rPr>
              <a:t>March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 2024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Group: 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Yes;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No;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Abstain.</a:t>
            </a:r>
          </a:p>
        </p:txBody>
      </p:sp>
    </p:spTree>
    <p:extLst>
      <p:ext uri="{BB962C8B-B14F-4D97-AF65-F5344CB8AC3E}">
        <p14:creationId xmlns:p14="http://schemas.microsoft.com/office/powerpoint/2010/main" val="1984255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EAA7F7-B03F-4856-9EB9-2BCA7B36C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F76776-FE1A-402D-9239-8F9D1609F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353800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FF0000"/>
                </a:solidFill>
              </a:rPr>
              <a:t>802.11bf </a:t>
            </a:r>
            <a:r>
              <a:rPr lang="en-US" altLang="zh-CN" dirty="0"/>
              <a:t>completed one comment collection and </a:t>
            </a:r>
            <a:r>
              <a:rPr lang="en-US" altLang="zh-CN" dirty="0">
                <a:solidFill>
                  <a:srgbClr val="C00000"/>
                </a:solidFill>
              </a:rPr>
              <a:t>3</a:t>
            </a:r>
            <a:r>
              <a:rPr lang="en-US" altLang="zh-CN" dirty="0"/>
              <a:t> WG Letter Ballots</a:t>
            </a: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Draft 1.0 achieved </a:t>
            </a:r>
            <a:r>
              <a:rPr lang="en-US" dirty="0"/>
              <a:t>&gt; 75% needed for an approved draft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2155</a:t>
            </a:r>
            <a:r>
              <a:rPr lang="en-US" dirty="0"/>
              <a:t> comments received on drafts 1.0 to 3.0</a:t>
            </a:r>
          </a:p>
        </p:txBody>
      </p:sp>
    </p:spTree>
    <p:extLst>
      <p:ext uri="{BB962C8B-B14F-4D97-AF65-F5344CB8AC3E}">
        <p14:creationId xmlns:p14="http://schemas.microsoft.com/office/powerpoint/2010/main" val="2517155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5A3CC-7310-4317-869E-72ACDF314D38}"/>
              </a:ext>
            </a:extLst>
          </p:cNvPr>
          <p:cNvSpPr txBox="1">
            <a:spLocks/>
          </p:cNvSpPr>
          <p:nvPr/>
        </p:nvSpPr>
        <p:spPr bwMode="auto">
          <a:xfrm>
            <a:off x="457200" y="685801"/>
            <a:ext cx="11277600" cy="58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kern="0" dirty="0">
                <a:ea typeface="ＭＳ Ｐゴシック" pitchFamily="34" charset="-128"/>
              </a:rPr>
              <a:t>802.11 WG Letter Ballot Results – P802.11bf</a:t>
            </a:r>
            <a:endParaRPr lang="en-US" kern="0" dirty="0"/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xmlns="" id="{3A39515B-A8EC-4E9E-8D14-6221508959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763046"/>
              </p:ext>
            </p:extLst>
          </p:nvPr>
        </p:nvGraphicFramePr>
        <p:xfrm>
          <a:off x="335360" y="1477536"/>
          <a:ext cx="11521281" cy="339620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710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883841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02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76.37%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77.71%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81.67%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9.98%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85.84%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04 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83.71%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92.54%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281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 ballot vote change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changed from disapprove to approve)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95.03%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858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243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xmlns="" id="{F49BA4A1-9030-4684-ABE0-BC9498EEE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P802.11bf</a:t>
            </a:r>
            <a:endParaRPr lang="en-US" dirty="0"/>
          </a:p>
        </p:txBody>
      </p:sp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xmlns="" id="{D08CD617-1F20-453E-874B-1001945D7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782292"/>
              </p:ext>
            </p:extLst>
          </p:nvPr>
        </p:nvGraphicFramePr>
        <p:xfrm>
          <a:off x="457200" y="1751014"/>
          <a:ext cx="11277599" cy="28096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790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50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9649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684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02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1302 (815 T, 459 E, 28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545 (257 T, 269 E, 19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04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308 </a:t>
                      </a:r>
                      <a:r>
                        <a:rPr kumimoji="0" lang="en-US" altLang="zh-CN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(153 T, 140 E, 15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54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6B0C02-3E87-410F-8D57-3687952A3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2"/>
            <a:ext cx="11277600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xmlns="" id="{17701541-AE50-461A-8485-69E0085AE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679958"/>
              </p:ext>
            </p:extLst>
          </p:nvPr>
        </p:nvGraphicFramePr>
        <p:xfrm>
          <a:off x="1447800" y="1189136"/>
          <a:ext cx="8915401" cy="54955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xmlns="" val="31060481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76537768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838966622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xmlns="" val="3731898696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xmlns="" val="1299444794"/>
                    </a:ext>
                  </a:extLst>
                </a:gridCol>
              </a:tblGrid>
              <a:tr h="283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Voter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LB 281</a:t>
                      </a:r>
                      <a:endParaRPr 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07050037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Debashis</a:t>
                      </a:r>
                      <a:r>
                        <a:rPr lang="en-US" altLang="zh-CN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Dash</a:t>
                      </a:r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4382544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Hongyuan</a:t>
                      </a:r>
                      <a:r>
                        <a:rPr lang="en-US" altLang="zh-CN" sz="12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Zhang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9837845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Kiseon</a:t>
                      </a:r>
                      <a:r>
                        <a:rPr lang="en-US" altLang="zh-CN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Ryu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3260405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Mahmoud Kamel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41649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kern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Osama </a:t>
                      </a:r>
                      <a:r>
                        <a:rPr lang="en-US" altLang="zh-CN" sz="1200" b="0" kern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Aboulmagd</a:t>
                      </a:r>
                      <a:r>
                        <a:rPr lang="en-US" altLang="zh-CN" sz="1200" b="0" kern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6616532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Rui Cao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9881104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Xilin</a:t>
                      </a:r>
                      <a:r>
                        <a:rPr lang="en-US" altLang="zh-CN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Cheng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1244400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Ankit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Sethi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37983773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Benedikt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Schweizer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2057622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Firouz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Behnamfar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9764005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Hsin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-De Lin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6892022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Jing Guo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7118561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Manish Kumar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5003789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Niranjan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Grandhe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6924429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Sudhir Srinivasa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5131148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Ying Liu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6615093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Yongho</a:t>
                      </a:r>
                      <a:r>
                        <a:rPr lang="en-US" altLang="zh-CN" sz="12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Seok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7201433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Zinan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25495398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sz="12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988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B443AC-35AB-44A1-ACC2-C4CA8E82D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1"/>
            <a:ext cx="11277600" cy="4572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934116-C794-49CF-A3BD-7ABF6018D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524000"/>
            <a:ext cx="10896600" cy="4745738"/>
          </a:xfrm>
        </p:spPr>
        <p:txBody>
          <a:bodyPr>
            <a:noAutofit/>
          </a:bodyPr>
          <a:lstStyle/>
          <a:p>
            <a:pPr marL="357188" indent="-357188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974850" algn="ctr"/>
                <a:tab pos="2063750" algn="ctr"/>
              </a:tabLst>
            </a:pPr>
            <a:r>
              <a:rPr lang="en-US" altLang="zh-CN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Debashis Dash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TB sensing measurement exchange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kern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Hongyuan</a:t>
            </a:r>
            <a:r>
              <a:rPr lang="en-US" altLang="zh-CN" sz="12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Zhang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Kiseon</a:t>
            </a:r>
            <a:r>
              <a:rPr lang="en-US" altLang="zh-CN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Ryu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Mahmoud Kamel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SBP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Osama </a:t>
            </a:r>
            <a:r>
              <a:rPr lang="en-US" altLang="zh-CN" sz="1200" b="0" kern="12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Aboulmagd</a:t>
            </a:r>
            <a:r>
              <a:rPr lang="en-US" altLang="zh-CN" sz="12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lang="en-US" altLang="zh-CN" sz="12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category for sensing frames, PICS, </a:t>
            </a:r>
            <a:r>
              <a:rPr lang="en-US" sz="12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terminology, sensing procedure, and other various topics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Rui Cao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Xilin</a:t>
            </a:r>
            <a:r>
              <a:rPr lang="en-US" altLang="zh-CN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Cheng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Ankit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Sethi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Schweizer*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SBP (make it mandatory), sensing measurement session, TB sensing measurement exchange </a:t>
            </a:r>
            <a:endParaRPr lang="en-US" altLang="zh-CN" sz="1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Firouz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Behnamfar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2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zh-CN" sz="1200" b="0" i="1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SBP (2 comments for LB272 which had been satisfied during LB276)</a:t>
            </a:r>
            <a:endParaRPr lang="en-US" altLang="zh-CN" sz="12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Hsin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-De Lin*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en-US" altLang="zh-CN" sz="12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 not receive any comment during any LB</a:t>
            </a:r>
            <a:endParaRPr lang="en-US" altLang="zh-CN" sz="1200" b="0" kern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Jing Guo*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 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Manish Kumar* </a:t>
            </a:r>
            <a:r>
              <a:rPr lang="en-US" altLang="zh-CN" sz="12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CSI reporting (make it optional)</a:t>
            </a:r>
            <a:r>
              <a:rPr lang="en-US" altLang="zh-CN" sz="12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dynamic channel puncture, EMLSR/EMLMR, and other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en-US" altLang="zh-CN" sz="12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arious topics</a:t>
            </a:r>
            <a:endParaRPr lang="en-US" altLang="zh-CN" sz="1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Niranjan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Grandhe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Sudhir Srinivasa*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Ying Liu*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kern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Yongho</a:t>
            </a:r>
            <a:r>
              <a:rPr lang="en-US" altLang="zh-CN" sz="12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Seok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zh-CN" sz="120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 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Zinan Lin* </a:t>
            </a:r>
            <a:r>
              <a:rPr lang="en-US" altLang="zh-CN" sz="12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Sensing capability exchange, sensing measurement session, unassociated STA, and other various topics</a:t>
            </a:r>
            <a:endParaRPr lang="en-US" altLang="zh-CN" sz="1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200" b="0" kern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200" b="0" kern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b="0" i="1" u="none" strike="noStrike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0F321C7C-3EF8-42F3-AA5F-9F62439E5B04}"/>
              </a:ext>
            </a:extLst>
          </p:cNvPr>
          <p:cNvSpPr/>
          <p:nvPr/>
        </p:nvSpPr>
        <p:spPr>
          <a:xfrm>
            <a:off x="8686800" y="5943600"/>
            <a:ext cx="32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altLang="zh-CN" b="1" dirty="0">
                <a:cs typeface="Times New Roman" panose="02020603050405020304" pitchFamily="18" charset="0"/>
              </a:rPr>
              <a:t>* Did not receive response regarding the list of unsatisfied comments.</a:t>
            </a:r>
          </a:p>
        </p:txBody>
      </p:sp>
    </p:spTree>
    <p:extLst>
      <p:ext uri="{BB962C8B-B14F-4D97-AF65-F5344CB8AC3E}">
        <p14:creationId xmlns:p14="http://schemas.microsoft.com/office/powerpoint/2010/main" val="100401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4CD84BD5-44BC-4350-88EC-7B277AD3B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xmlns="" id="{1152019C-6403-41D5-8687-6EE284A4D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5791200" cy="22860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GB" sz="20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GB" sz="1800" dirty="0">
                <a:ea typeface="ＭＳ Ｐゴシック" pitchFamily="34" charset="-128"/>
              </a:rPr>
              <a:t>Double click on the icon to the right to open this.</a:t>
            </a:r>
          </a:p>
        </p:txBody>
      </p:sp>
      <p:graphicFrame>
        <p:nvGraphicFramePr>
          <p:cNvPr id="3" name="对象 2">
            <a:extLst>
              <a:ext uri="{FF2B5EF4-FFF2-40B4-BE49-F238E27FC236}">
                <a16:creationId xmlns:a16="http://schemas.microsoft.com/office/drawing/2014/main" xmlns="" id="{702EDC63-601F-423A-9431-56FC450EB1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698774"/>
              </p:ext>
            </p:extLst>
          </p:nvPr>
        </p:nvGraphicFramePr>
        <p:xfrm>
          <a:off x="8763000" y="3035300"/>
          <a:ext cx="914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Worksheet" showAsIcon="1" r:id="rId5" imgW="914400" imgH="787320" progId="Excel.Sheet.12">
                  <p:embed/>
                </p:oleObj>
              </mc:Choice>
              <mc:Fallback>
                <p:oleObj name="Worksheet" showAsIcon="1" r:id="rId5" imgW="914400" imgH="7873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63000" y="3035300"/>
                        <a:ext cx="9144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138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ACC498-55F8-4F1D-BDF4-63508AB96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US" dirty="0" err="1"/>
              <a:t>TGbf</a:t>
            </a:r>
            <a:r>
              <a:rPr lang="en-US" dirty="0"/>
              <a:t> Projected Timeline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xmlns="" id="{341FF4CC-9C2A-4A79-9244-AC6AE86BAF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497270"/>
              </p:ext>
            </p:extLst>
          </p:nvPr>
        </p:nvGraphicFramePr>
        <p:xfrm>
          <a:off x="1631505" y="2002497"/>
          <a:ext cx="8527437" cy="2773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xmlns="" val="503046018"/>
                    </a:ext>
                  </a:extLst>
                </a:gridCol>
                <a:gridCol w="2084559">
                  <a:extLst>
                    <a:ext uri="{9D8B030D-6E8A-4147-A177-3AD203B41FA5}">
                      <a16:colId xmlns:a16="http://schemas.microsoft.com/office/drawing/2014/main" xmlns="" val="571804262"/>
                    </a:ext>
                  </a:extLst>
                </a:gridCol>
                <a:gridCol w="2842479">
                  <a:extLst>
                    <a:ext uri="{9D8B030D-6E8A-4147-A177-3AD203B41FA5}">
                      <a16:colId xmlns:a16="http://schemas.microsoft.com/office/drawing/2014/main" xmlns="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May, 2024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Jun, 2024 (30 days)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Sep 2024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Oct</a:t>
                      </a: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2024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Jan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Feb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Fourth SA ballot (unchanged draft)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Mar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Mar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4944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  <a:p>
                      <a:r>
                        <a:rPr lang="en-US" sz="1200" dirty="0"/>
                        <a:t>(</a:t>
                      </a:r>
                      <a:r>
                        <a:rPr lang="en-US" sz="1200" dirty="0" err="1"/>
                        <a:t>RevCom</a:t>
                      </a:r>
                      <a:r>
                        <a:rPr lang="en-US" sz="1200" dirty="0"/>
                        <a:t> submittal deadline: </a:t>
                      </a:r>
                      <a:r>
                        <a:rPr lang="en-US" sz="1200" dirty="0">
                          <a:solidFill>
                            <a:srgbClr val="C00000"/>
                          </a:solidFill>
                        </a:rPr>
                        <a:t>XXX XX</a:t>
                      </a:r>
                      <a:r>
                        <a:rPr lang="en-US" sz="1200" dirty="0"/>
                        <a:t>, 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Mar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</a:t>
                      </a:r>
                      <a:r>
                        <a:rPr lang="en-US" altLang="zh-CN" dirty="0" err="1"/>
                        <a:t>ev</a:t>
                      </a:r>
                      <a:r>
                        <a:rPr lang="en-US" dirty="0" err="1"/>
                        <a:t>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June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8323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151526</TotalTime>
  <Words>783</Words>
  <Application>Microsoft Office PowerPoint</Application>
  <PresentationFormat>宽屏</PresentationFormat>
  <Paragraphs>209</Paragraphs>
  <Slides>9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MS PGothic</vt:lpstr>
      <vt:lpstr>MS PGothic</vt:lpstr>
      <vt:lpstr>宋体</vt:lpstr>
      <vt:lpstr>微软雅黑</vt:lpstr>
      <vt:lpstr>Arial</vt:lpstr>
      <vt:lpstr>Calibri</vt:lpstr>
      <vt:lpstr>Times New Roman</vt:lpstr>
      <vt:lpstr>802-11-Submission</vt:lpstr>
      <vt:lpstr>Worksheet</vt:lpstr>
      <vt:lpstr>P802.11bf report to EC on Conditional Approval to go to SA Ballot</vt:lpstr>
      <vt:lpstr>Introduction</vt:lpstr>
      <vt:lpstr>Status Summary</vt:lpstr>
      <vt:lpstr>PowerPoint 演示文稿</vt:lpstr>
      <vt:lpstr>802.11 WG Letter Ballot Comments – P802.11bf</vt:lpstr>
      <vt:lpstr>Unsatisfied Technical comments by commenter</vt:lpstr>
      <vt:lpstr>Unsatisfied Technical Comments – Topics</vt:lpstr>
      <vt:lpstr>Unsatisfied comments</vt:lpstr>
      <vt:lpstr>TGbf Projected Timeline</vt:lpstr>
    </vt:vector>
  </TitlesOfParts>
  <Manager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P802.11bf report to EC on Conditional Approval to go to SA Ballot</dc:title>
  <dc:creator>Hanxiao (Tony, WT Lab)</dc:creator>
  <dc:description/>
  <cp:lastModifiedBy>Hanxiao (Tony, WT Lab)</cp:lastModifiedBy>
  <cp:revision>76</cp:revision>
  <cp:lastPrinted>2014-11-04T15:04:57Z</cp:lastPrinted>
  <dcterms:created xsi:type="dcterms:W3CDTF">2007-04-17T18:10:23Z</dcterms:created>
  <dcterms:modified xsi:type="dcterms:W3CDTF">2024-03-13T21:52:46Z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(3)0qlHD53Ibjc+N9GHyaDEIobL7A5ao43gDmam2EHBVjr9pKclWKnJm/9TojpXIIv/dAFZ5PAf
OacgHJ4igFJbDX1PRN26Ru+1BwnOBzHp4saa8AbaCbfD3Ea/oouUtEOE7rdcLRriknNuIssY
kI5u7Q945B8Odws7XI8PJ37CymMniy8EjQL452ebUdHBAuqpyqc3mLcr1W29bpsXj45I3/jZ
pFz9loCTSGI4IVp3bs</vt:lpwstr>
  </property>
  <property fmtid="{D5CDD505-2E9C-101B-9397-08002B2CF9AE}" pid="27" name="_2015_ms_pID_7253431">
    <vt:lpwstr>cPWYvmygoFTnbKM9P2pw6INYaPx3oQ41I3LXa36IlwpvX15raZh7V4
anvUvUzhUgHZaX6WD6oFRXW30qsmhslA0XlihOgJeD73DT8g+xVNrL+/UKQroi2MUXMfC+7t
AeHnTXc4KiqnfwkSDfsC+tL35PW4Hbd4cUiTi5wN29er3C4DM81RG8zm6rxauQo8mgkgjXAK
G26XkwN3u5Hf7jB7yQL5vVIl0URdtIrw/i5k</vt:lpwstr>
  </property>
  <property fmtid="{D5CDD505-2E9C-101B-9397-08002B2CF9AE}" pid="28" name="_2015_ms_pID_7253432">
    <vt:lpwstr>f32e7qIEsasdlXM8MQKAndQ=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1710347249</vt:lpwstr>
  </property>
</Properties>
</file>