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40" r:id="rId3"/>
    <p:sldId id="360" r:id="rId4"/>
    <p:sldId id="363" r:id="rId5"/>
    <p:sldId id="361" r:id="rId6"/>
    <p:sldId id="351" r:id="rId7"/>
    <p:sldId id="364" r:id="rId8"/>
    <p:sldId id="369" r:id="rId9"/>
    <p:sldId id="367" r:id="rId10"/>
    <p:sldId id="368" r:id="rId11"/>
    <p:sldId id="370" r:id="rId12"/>
    <p:sldId id="371" r:id="rId13"/>
    <p:sldId id="359" r:id="rId14"/>
    <p:sldId id="366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FF00"/>
    <a:srgbClr val="1E1EFA"/>
    <a:srgbClr val="DFB7D9"/>
    <a:srgbClr val="C2C2FE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6" autoAdjust="0"/>
    <p:restoredTop sz="94660"/>
  </p:normalViewPr>
  <p:slideViewPr>
    <p:cSldViewPr>
      <p:cViewPr varScale="1">
        <p:scale>
          <a:sx n="104" d="100"/>
          <a:sy n="104" d="100"/>
        </p:scale>
        <p:origin x="184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842160" y="332601"/>
            <a:ext cx="26033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802.11-24/0417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Mar 2024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Genadiy Tsodik,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20000"/>
              </a:lnSpc>
            </a:pPr>
            <a:r>
              <a:rPr lang="en-US" dirty="0"/>
              <a:t>Impact of Tx EVM on MIMO </a:t>
            </a:r>
            <a:br>
              <a:rPr lang="en-US" dirty="0"/>
            </a:br>
            <a:r>
              <a:rPr lang="en-US" dirty="0"/>
              <a:t>Detection – Follow Up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2024-02-22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957505"/>
              </p:ext>
            </p:extLst>
          </p:nvPr>
        </p:nvGraphicFramePr>
        <p:xfrm>
          <a:off x="647700" y="2819400"/>
          <a:ext cx="8115299" cy="2199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5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8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0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Genadiy Tsodik</a:t>
                      </a:r>
                    </a:p>
                  </a:txBody>
                  <a:tcPr anchor="ctr"/>
                </a:tc>
                <a:tc rowSpan="6"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9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Genadiy.tsodik@huawei.com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Rani Keren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4788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Shimi Shilo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Doron Ezri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Yoav Levinbook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Oded Redlich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内容占位符 1">
            <a:extLst>
              <a:ext uri="{FF2B5EF4-FFF2-40B4-BE49-F238E27FC236}">
                <a16:creationId xmlns:a16="http://schemas.microsoft.com/office/drawing/2014/main" id="{7BFB26FB-22A8-4554-AFBD-44AA36B88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1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US" sz="1800" kern="1200" dirty="0"/>
              <a:t>A more linear PA enables lower BO while yielding the same Tx EVM, which means that near-ML may achieve its optimal performance at a lower BO level </a:t>
            </a:r>
          </a:p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US" sz="1800" kern="1200" dirty="0"/>
              <a:t>The gain of near-ML detection remains large and similar to the gain of 6dB that was observed with p = 2, while the gain between the best performing detector with standard and improved Tx EVM is 10dB</a:t>
            </a:r>
            <a:endParaRPr lang="en-US" sz="1400" kern="1200" dirty="0"/>
          </a:p>
          <a:p>
            <a:pPr lvl="1">
              <a:spcBef>
                <a:spcPts val="300"/>
              </a:spcBef>
              <a:spcAft>
                <a:spcPts val="0"/>
              </a:spcAft>
            </a:pPr>
            <a:endParaRPr lang="en-US" sz="1400" kern="1200" dirty="0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More Linear PA: Rapp with P = 6.5</a:t>
            </a:r>
            <a:endParaRPr lang="zh-CN" altLang="en-US" kern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374EE78-2816-4A5F-9B5A-01EC01CA3D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5967" y="3049006"/>
            <a:ext cx="4408265" cy="3306198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ECD5435-0DCA-4B0C-B62D-2907DBAF7532}"/>
              </a:ext>
            </a:extLst>
          </p:cNvPr>
          <p:cNvCxnSpPr/>
          <p:nvPr/>
        </p:nvCxnSpPr>
        <p:spPr bwMode="auto">
          <a:xfrm>
            <a:off x="3863830" y="4428836"/>
            <a:ext cx="103909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10FCA161-E261-41F6-8E91-CC76524AE5DD}"/>
              </a:ext>
            </a:extLst>
          </p:cNvPr>
          <p:cNvSpPr txBox="1"/>
          <p:nvPr/>
        </p:nvSpPr>
        <p:spPr>
          <a:xfrm>
            <a:off x="4098774" y="4428836"/>
            <a:ext cx="5180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10dB</a:t>
            </a:r>
          </a:p>
        </p:txBody>
      </p:sp>
    </p:spTree>
    <p:extLst>
      <p:ext uri="{BB962C8B-B14F-4D97-AF65-F5344CB8AC3E}">
        <p14:creationId xmlns:p14="http://schemas.microsoft.com/office/powerpoint/2010/main" val="3444627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0669"/>
          </a:xfrm>
        </p:spPr>
        <p:txBody>
          <a:bodyPr/>
          <a:lstStyle/>
          <a:p>
            <a:r>
              <a:rPr lang="en-IE" dirty="0">
                <a:latin typeface="FrutigerNext LT Medium" pitchFamily="34" charset="0"/>
              </a:rPr>
              <a:t>Volterra based PA model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419100" y="1338114"/>
            <a:ext cx="8305800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2400"/>
              </a:spcBef>
              <a:buChar char="•"/>
            </a:pPr>
            <a:r>
              <a:rPr lang="en-US" altLang="zh-CN" sz="1800" b="1" dirty="0">
                <a:latin typeface="+mn-lt"/>
              </a:rPr>
              <a:t>As an alternative to the Rapp model, we also used a Volterra based PA model to incorporate the transmit signal impairments applied to the simulation. The Volterra model has the following advantages over the Rapp model:</a:t>
            </a:r>
          </a:p>
          <a:p>
            <a:pPr marL="800100" lvl="1" indent="-342900">
              <a:spcBef>
                <a:spcPts val="2400"/>
              </a:spcBef>
              <a:buChar char="•"/>
            </a:pPr>
            <a:r>
              <a:rPr lang="en-US" altLang="zh-CN" sz="1800" b="1" dirty="0">
                <a:latin typeface="+mn-lt"/>
              </a:rPr>
              <a:t>It is capable of incorporating the PA memory effects that are combined with the nonlinear effects</a:t>
            </a:r>
          </a:p>
          <a:p>
            <a:pPr marL="800100" lvl="1" indent="-342900">
              <a:spcBef>
                <a:spcPts val="2400"/>
              </a:spcBef>
              <a:buChar char="•"/>
            </a:pPr>
            <a:r>
              <a:rPr lang="en-US" altLang="zh-CN" sz="1800" b="1" dirty="0">
                <a:latin typeface="+mn-lt"/>
              </a:rPr>
              <a:t>It is a general model that can be tuned to accurately represent the behavior of a specific PA</a:t>
            </a:r>
          </a:p>
          <a:p>
            <a:pPr marL="342900" indent="-342900">
              <a:spcBef>
                <a:spcPts val="2400"/>
              </a:spcBef>
              <a:buFontTx/>
              <a:buChar char="•"/>
            </a:pPr>
            <a:r>
              <a:rPr lang="en-US" altLang="zh-CN" sz="1800" b="1" dirty="0"/>
              <a:t>The Volterra model parameters were fitted </a:t>
            </a:r>
            <a:br>
              <a:rPr lang="en-US" altLang="zh-CN" sz="1800" b="1" dirty="0"/>
            </a:br>
            <a:r>
              <a:rPr lang="en-US" altLang="zh-CN" sz="1800" b="1" dirty="0"/>
              <a:t>to true recordings of output signal samples </a:t>
            </a:r>
            <a:br>
              <a:rPr lang="en-US" altLang="zh-CN" sz="1800" b="1" dirty="0"/>
            </a:br>
            <a:r>
              <a:rPr lang="en-US" altLang="zh-CN" sz="1800" b="1" dirty="0"/>
              <a:t>generated by a practical PA </a:t>
            </a:r>
          </a:p>
          <a:p>
            <a:pPr marL="342900" indent="-342900">
              <a:spcBef>
                <a:spcPts val="2400"/>
              </a:spcBef>
              <a:buFontTx/>
              <a:buChar char="•"/>
            </a:pPr>
            <a:r>
              <a:rPr lang="en-US" altLang="zh-CN" sz="1800" b="1" dirty="0"/>
              <a:t>The PA recordings were extracted by a lab </a:t>
            </a:r>
            <a:br>
              <a:rPr lang="en-US" altLang="zh-CN" sz="1800" b="1" dirty="0"/>
            </a:br>
            <a:r>
              <a:rPr lang="en-US" altLang="zh-CN" sz="1800" b="1" dirty="0"/>
              <a:t>setup that includes signal generation and </a:t>
            </a:r>
            <a:br>
              <a:rPr lang="en-US" altLang="zh-CN" sz="1800" b="1" dirty="0"/>
            </a:br>
            <a:r>
              <a:rPr lang="en-US" altLang="zh-CN" sz="1800" b="1" dirty="0"/>
              <a:t>sampling instruments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E176921-03F2-45F2-AF2C-63A0235F84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400" y="4191000"/>
            <a:ext cx="3136518" cy="1765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8178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0669"/>
          </a:xfrm>
        </p:spPr>
        <p:txBody>
          <a:bodyPr/>
          <a:lstStyle/>
          <a:p>
            <a:r>
              <a:rPr lang="en-IE" dirty="0">
                <a:latin typeface="FrutigerNext LT Medium" pitchFamily="34" charset="0"/>
              </a:rPr>
              <a:t>Volterra based PA model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419100" y="1338114"/>
            <a:ext cx="830580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3000"/>
              </a:spcBef>
              <a:buChar char="•"/>
            </a:pPr>
            <a:r>
              <a:rPr lang="en-US" altLang="zh-CN" sz="1800" b="1" dirty="0">
                <a:latin typeface="+mn-lt"/>
              </a:rPr>
              <a:t>We can see on the figure below that the gain of the best detection with improved Tx EVM compared to the best detection with standard Tx EVM is ~4.5dB</a:t>
            </a:r>
          </a:p>
          <a:p>
            <a:pPr marL="342900" indent="-342900">
              <a:spcBef>
                <a:spcPts val="3000"/>
              </a:spcBef>
              <a:buChar char="•"/>
            </a:pPr>
            <a:endParaRPr lang="en-US" altLang="zh-CN" sz="1800" b="1" dirty="0">
              <a:latin typeface="+mn-lt"/>
            </a:endParaRPr>
          </a:p>
          <a:p>
            <a:pPr marL="342900" indent="-342900">
              <a:spcBef>
                <a:spcPts val="3000"/>
              </a:spcBef>
              <a:buChar char="•"/>
            </a:pPr>
            <a:endParaRPr lang="en-US" altLang="zh-CN" sz="1800" b="1" dirty="0">
              <a:latin typeface="+mn-l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5EEE66A-B3DD-42CC-8997-5D2151F092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5367" y="1944556"/>
            <a:ext cx="6313265" cy="4486984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F9513FB-1508-4AAF-8257-5119720D94FA}"/>
              </a:ext>
            </a:extLst>
          </p:cNvPr>
          <p:cNvCxnSpPr/>
          <p:nvPr/>
        </p:nvCxnSpPr>
        <p:spPr bwMode="auto">
          <a:xfrm>
            <a:off x="4800600" y="3886200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85455F0-0FF0-442D-A4A4-E1A78FC8A924}"/>
              </a:ext>
            </a:extLst>
          </p:cNvPr>
          <p:cNvSpPr txBox="1"/>
          <p:nvPr/>
        </p:nvSpPr>
        <p:spPr>
          <a:xfrm>
            <a:off x="4293717" y="3637327"/>
            <a:ext cx="5565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4.5dB</a:t>
            </a:r>
          </a:p>
        </p:txBody>
      </p:sp>
    </p:spTree>
    <p:extLst>
      <p:ext uri="{BB962C8B-B14F-4D97-AF65-F5344CB8AC3E}">
        <p14:creationId xmlns:p14="http://schemas.microsoft.com/office/powerpoint/2010/main" val="1305545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0669"/>
          </a:xfrm>
        </p:spPr>
        <p:txBody>
          <a:bodyPr/>
          <a:lstStyle/>
          <a:p>
            <a:r>
              <a:rPr lang="en-IE" dirty="0">
                <a:latin typeface="FrutigerNext LT Medium" pitchFamily="34" charset="0"/>
              </a:rPr>
              <a:t>Summary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419100" y="1295400"/>
            <a:ext cx="8496300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3000"/>
              </a:spcBef>
              <a:buChar char="•"/>
            </a:pPr>
            <a:r>
              <a:rPr lang="en-US" altLang="zh-CN" sz="1800" b="1" dirty="0">
                <a:latin typeface="+mn-lt"/>
              </a:rPr>
              <a:t>We showed that improved Tx EVM has a significant impact on MIMO performance especially when non-linear detection is applied</a:t>
            </a:r>
          </a:p>
          <a:p>
            <a:pPr marL="342900" indent="-342900">
              <a:spcBef>
                <a:spcPts val="3000"/>
              </a:spcBef>
              <a:buChar char="•"/>
            </a:pPr>
            <a:r>
              <a:rPr lang="en-US" altLang="zh-CN" sz="1800" b="1" dirty="0">
                <a:latin typeface="+mn-lt"/>
              </a:rPr>
              <a:t>We can see impressive gain achieved with improved Tx EVM, both with different modulation and coding rates and also with a more realistic (more linear) PA model</a:t>
            </a:r>
          </a:p>
          <a:p>
            <a:pPr marL="342900" indent="-342900">
              <a:spcBef>
                <a:spcPts val="3000"/>
              </a:spcBef>
              <a:buChar char="•"/>
            </a:pPr>
            <a:r>
              <a:rPr lang="en-US" altLang="zh-CN" sz="1800" b="1" dirty="0">
                <a:latin typeface="+mn-lt"/>
              </a:rPr>
              <a:t>We also explained and showed that </a:t>
            </a:r>
            <a:r>
              <a:rPr lang="en-US" altLang="zh-CN" sz="1800" b="1" dirty="0"/>
              <a:t>improved Tx EVM</a:t>
            </a:r>
            <a:r>
              <a:rPr lang="en-US" altLang="zh-CN" sz="1800" b="1" dirty="0">
                <a:latin typeface="+mn-lt"/>
              </a:rPr>
              <a:t> leads to better performance with a nonlinear detectors without a whitening stage than the optimal detector </a:t>
            </a:r>
            <a:r>
              <a:rPr lang="en-US" altLang="zh-CN" sz="1800" b="1" dirty="0"/>
              <a:t>(using a whitening stage) while later also requires</a:t>
            </a:r>
            <a:r>
              <a:rPr lang="en-US" altLang="zh-CN" sz="1800" b="1" dirty="0">
                <a:latin typeface="+mn-lt"/>
              </a:rPr>
              <a:t> higher complexity</a:t>
            </a:r>
          </a:p>
          <a:p>
            <a:pPr marL="342900" indent="-342900">
              <a:spcBef>
                <a:spcPts val="3000"/>
              </a:spcBef>
              <a:buChar char="•"/>
            </a:pPr>
            <a:r>
              <a:rPr lang="en-US" altLang="zh-CN" sz="1800" b="1" dirty="0">
                <a:latin typeface="+mn-lt"/>
              </a:rPr>
              <a:t>Based on [1] and the results presented here we may consider modifying/extending standard Tx EVM requirements to </a:t>
            </a:r>
            <a:r>
              <a:rPr lang="en-US" altLang="zh-CN" sz="1800" b="1" dirty="0"/>
              <a:t>improve MIMO performance and allow</a:t>
            </a:r>
            <a:r>
              <a:rPr lang="en-US" altLang="zh-CN" sz="1800" b="1" dirty="0">
                <a:latin typeface="+mn-lt"/>
              </a:rPr>
              <a:t> better adjustment to detector type applied at the receiver </a:t>
            </a:r>
          </a:p>
        </p:txBody>
      </p:sp>
    </p:spTree>
    <p:extLst>
      <p:ext uri="{BB962C8B-B14F-4D97-AF65-F5344CB8AC3E}">
        <p14:creationId xmlns:p14="http://schemas.microsoft.com/office/powerpoint/2010/main" val="30751882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0669"/>
          </a:xfrm>
        </p:spPr>
        <p:txBody>
          <a:bodyPr/>
          <a:lstStyle/>
          <a:p>
            <a:r>
              <a:rPr lang="en-IE" dirty="0">
                <a:latin typeface="FrutigerNext LT Medium" pitchFamily="34" charset="0"/>
              </a:rPr>
              <a:t>Reference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419100" y="1295400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3000"/>
              </a:spcBef>
              <a:buChar char="•"/>
            </a:pPr>
            <a:r>
              <a:rPr lang="en-US" altLang="zh-CN" sz="1800" b="1" dirty="0">
                <a:latin typeface="+mn-lt"/>
              </a:rPr>
              <a:t>[1] 11-23-1944-01-00bn-impact-of-tx-evm-on-mimo-detection</a:t>
            </a:r>
          </a:p>
        </p:txBody>
      </p:sp>
    </p:spTree>
    <p:extLst>
      <p:ext uri="{BB962C8B-B14F-4D97-AF65-F5344CB8AC3E}">
        <p14:creationId xmlns:p14="http://schemas.microsoft.com/office/powerpoint/2010/main" val="2485134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685799" y="1447800"/>
            <a:ext cx="8001001" cy="4724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2000"/>
              </a:spcBef>
              <a:spcAft>
                <a:spcPts val="0"/>
              </a:spcAft>
            </a:pPr>
            <a:r>
              <a:rPr lang="en-US" sz="1800" dirty="0"/>
              <a:t>In [1] we presented the impact of Tx EVM </a:t>
            </a:r>
            <a:br>
              <a:rPr lang="en-US" sz="1800" dirty="0"/>
            </a:br>
            <a:r>
              <a:rPr lang="en-US" sz="1800" dirty="0"/>
              <a:t>on nonlinear MIMO detection</a:t>
            </a:r>
          </a:p>
          <a:p>
            <a:pPr>
              <a:spcBef>
                <a:spcPts val="2000"/>
              </a:spcBef>
              <a:spcAft>
                <a:spcPts val="0"/>
              </a:spcAft>
            </a:pPr>
            <a:r>
              <a:rPr lang="en-US" sz="1800" dirty="0"/>
              <a:t>We explained that the theoretical gain of nonlinear </a:t>
            </a:r>
            <a:br>
              <a:rPr lang="en-US" sz="1800" dirty="0"/>
            </a:br>
            <a:r>
              <a:rPr lang="en-US" sz="1800" dirty="0"/>
              <a:t>detection can not be achieved when Tx EVM is </a:t>
            </a:r>
            <a:br>
              <a:rPr lang="en-US" sz="1800" dirty="0"/>
            </a:br>
            <a:r>
              <a:rPr lang="en-US" sz="1800" dirty="0"/>
              <a:t>a dominant noise contributor</a:t>
            </a:r>
          </a:p>
          <a:p>
            <a:pPr>
              <a:spcBef>
                <a:spcPts val="2000"/>
              </a:spcBef>
              <a:spcAft>
                <a:spcPts val="0"/>
              </a:spcAft>
            </a:pPr>
            <a:r>
              <a:rPr lang="en-US" sz="1800" dirty="0"/>
              <a:t>In particular, we showed that in this case the </a:t>
            </a:r>
            <a:br>
              <a:rPr lang="en-US" sz="1800" dirty="0"/>
            </a:br>
            <a:r>
              <a:rPr lang="en-US" sz="1800" dirty="0"/>
              <a:t>optimal detector coincides with linear detection </a:t>
            </a:r>
            <a:br>
              <a:rPr lang="en-US" sz="1800" dirty="0"/>
            </a:br>
            <a:r>
              <a:rPr lang="en-US" sz="1800" dirty="0"/>
              <a:t>which implies that linear detection outperforms </a:t>
            </a:r>
            <a:br>
              <a:rPr lang="en-US" sz="1800" dirty="0"/>
            </a:br>
            <a:r>
              <a:rPr lang="en-US" sz="1800" dirty="0"/>
              <a:t>nonlinear near-ML detection</a:t>
            </a:r>
          </a:p>
          <a:p>
            <a:pPr>
              <a:spcBef>
                <a:spcPts val="2000"/>
              </a:spcBef>
              <a:spcAft>
                <a:spcPts val="0"/>
              </a:spcAft>
            </a:pPr>
            <a:r>
              <a:rPr lang="en-US" sz="1800" dirty="0"/>
              <a:t>We also showed that improving Tx EVM </a:t>
            </a:r>
            <a:br>
              <a:rPr lang="en-US" sz="1800" dirty="0"/>
            </a:br>
            <a:r>
              <a:rPr lang="en-US" sz="1800" dirty="0"/>
              <a:t>resolves the issue and achieves the theoretical</a:t>
            </a:r>
            <a:br>
              <a:rPr lang="en-US" sz="1800" dirty="0"/>
            </a:br>
            <a:r>
              <a:rPr lang="en-US" sz="1800" dirty="0"/>
              <a:t>gain of nonlinear detection</a:t>
            </a:r>
          </a:p>
          <a:p>
            <a:pPr>
              <a:spcBef>
                <a:spcPts val="2000"/>
              </a:spcBef>
              <a:spcAft>
                <a:spcPts val="0"/>
              </a:spcAft>
            </a:pPr>
            <a:r>
              <a:rPr lang="en-US" sz="1800" dirty="0"/>
              <a:t>In this contribution we address some questions that </a:t>
            </a:r>
            <a:br>
              <a:rPr lang="en-US" sz="1800" dirty="0"/>
            </a:br>
            <a:r>
              <a:rPr lang="en-US" sz="1800" dirty="0"/>
              <a:t>were raised during the discussion and provide further thoughts on this topic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latin typeface="FrutigerNext LT Medium" pitchFamily="34" charset="0"/>
              </a:rPr>
              <a:t>Recap</a:t>
            </a:r>
            <a:endParaRPr lang="zh-CN" altLang="en-US" kern="0" dirty="0"/>
          </a:p>
        </p:txBody>
      </p:sp>
      <p:pic>
        <p:nvPicPr>
          <p:cNvPr id="6" name="Picture 1" descr="image001">
            <a:extLst>
              <a:ext uri="{FF2B5EF4-FFF2-40B4-BE49-F238E27FC236}">
                <a16:creationId xmlns:a16="http://schemas.microsoft.com/office/drawing/2014/main" id="{2B6E196F-896D-4600-AB19-C30B369F96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186" y="1265702"/>
            <a:ext cx="3237746" cy="2428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AAC31F4-EDE3-4CD9-944F-EB1789F60EAA}"/>
              </a:ext>
            </a:extLst>
          </p:cNvPr>
          <p:cNvCxnSpPr/>
          <p:nvPr/>
        </p:nvCxnSpPr>
        <p:spPr bwMode="auto">
          <a:xfrm flipV="1">
            <a:off x="7077336" y="2043982"/>
            <a:ext cx="566777" cy="990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61472FB-A088-4D16-A577-0C6E186CF3BA}"/>
              </a:ext>
            </a:extLst>
          </p:cNvPr>
          <p:cNvSpPr txBox="1"/>
          <p:nvPr/>
        </p:nvSpPr>
        <p:spPr>
          <a:xfrm>
            <a:off x="7149926" y="2640174"/>
            <a:ext cx="1258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FF0000"/>
                </a:solidFill>
                <a:ea typeface="Arial Unicode MS" pitchFamily="34" charset="-128"/>
              </a:rPr>
              <a:t>MMSE outperforms ML!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Object 16">
                <a:extLst>
                  <a:ext uri="{FF2B5EF4-FFF2-40B4-BE49-F238E27FC236}">
                    <a16:creationId xmlns:a16="http://schemas.microsoft.com/office/drawing/2014/main" id="{EC0F86C1-E5B6-4BB4-8FA1-0D852E768175}"/>
                  </a:ext>
                </a:extLst>
              </p:cNvPr>
              <p:cNvSpPr txBox="1"/>
              <p:nvPr/>
            </p:nvSpPr>
            <p:spPr>
              <a:xfrm>
                <a:off x="3657600" y="4190488"/>
                <a:ext cx="2750247" cy="534987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̃"/>
                              <m:ctrlPr>
                                <a:rPr lang="en-US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4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</m:e>
                          </m:acc>
                        </m:e>
                        <m:sub>
                          <m:r>
                            <m:rPr>
                              <m:sty m:val="p"/>
                            </m:rPr>
                            <a:rPr lang="en-US" sz="1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ML</m:t>
                          </m:r>
                        </m:sub>
                      </m:sSub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limLow>
                        <m:limLow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 sz="1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argmin</m:t>
                          </m:r>
                        </m:e>
                        <m:lim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𝐬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m:rPr>
                              <m:nor/>
                            </m:rPr>
                            <a:rPr lang="en-US" sz="1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QA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US" sz="1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  <m:sup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p>
                          </m:sSup>
                        </m:lim>
                      </m:limLow>
                      <m:sSup>
                        <m:sSup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𝐇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p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𝐲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𝐬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1" name="Object 16">
                <a:extLst>
                  <a:ext uri="{FF2B5EF4-FFF2-40B4-BE49-F238E27FC236}">
                    <a16:creationId xmlns:a16="http://schemas.microsoft.com/office/drawing/2014/main" id="{EC0F86C1-E5B6-4BB4-8FA1-0D852E7681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190488"/>
                <a:ext cx="2750247" cy="5349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" descr="image001">
            <a:extLst>
              <a:ext uri="{FF2B5EF4-FFF2-40B4-BE49-F238E27FC236}">
                <a16:creationId xmlns:a16="http://schemas.microsoft.com/office/drawing/2014/main" id="{15E625BB-B79C-4416-A04F-552C1BDE01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483" y="3688419"/>
            <a:ext cx="3225599" cy="2428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7888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内容占位符 1">
            <a:extLst>
              <a:ext uri="{FF2B5EF4-FFF2-40B4-BE49-F238E27FC236}">
                <a16:creationId xmlns:a16="http://schemas.microsoft.com/office/drawing/2014/main" id="{7BFB26FB-22A8-4554-AFBD-44AA36B88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8001001" cy="4724401"/>
          </a:xfrm>
        </p:spPr>
        <p:txBody>
          <a:bodyPr/>
          <a:lstStyle/>
          <a:p>
            <a:pPr>
              <a:spcBef>
                <a:spcPts val="900"/>
              </a:spcBef>
              <a:spcAft>
                <a:spcPts val="0"/>
              </a:spcAft>
            </a:pPr>
            <a:r>
              <a:rPr lang="en-US" sz="1800" kern="1200" dirty="0"/>
              <a:t>As derived in [1], when transmitted signal has additional noise component produced by Tx EVM                    the noise at the receiver is colored   </a:t>
            </a:r>
          </a:p>
          <a:p>
            <a:pPr>
              <a:spcBef>
                <a:spcPts val="900"/>
              </a:spcBef>
              <a:spcAft>
                <a:spcPts val="0"/>
              </a:spcAft>
            </a:pPr>
            <a:endParaRPr lang="en-US" sz="1800" kern="1200" dirty="0"/>
          </a:p>
          <a:p>
            <a:pPr>
              <a:spcBef>
                <a:spcPts val="900"/>
              </a:spcBef>
              <a:spcAft>
                <a:spcPts val="0"/>
              </a:spcAft>
            </a:pPr>
            <a:endParaRPr lang="en-US" sz="1800" kern="1200" dirty="0"/>
          </a:p>
          <a:p>
            <a:pPr>
              <a:spcBef>
                <a:spcPts val="900"/>
              </a:spcBef>
              <a:spcAft>
                <a:spcPts val="0"/>
              </a:spcAft>
            </a:pPr>
            <a:r>
              <a:rPr lang="en-US" sz="1800" kern="1200" dirty="0"/>
              <a:t>It implies an optimal detector for this scenario which includes whitening stage with inverse Cholesky of the noise covariance </a:t>
            </a:r>
          </a:p>
          <a:p>
            <a:pPr>
              <a:spcBef>
                <a:spcPts val="900"/>
              </a:spcBef>
              <a:spcAft>
                <a:spcPts val="0"/>
              </a:spcAft>
            </a:pPr>
            <a:endParaRPr lang="en-US" sz="1800" kern="1200" dirty="0"/>
          </a:p>
          <a:p>
            <a:pPr marL="0" indent="0">
              <a:spcBef>
                <a:spcPts val="900"/>
              </a:spcBef>
              <a:spcAft>
                <a:spcPts val="0"/>
              </a:spcAft>
              <a:buNone/>
            </a:pPr>
            <a:endParaRPr lang="en-US" sz="1800" kern="1200" dirty="0"/>
          </a:p>
          <a:p>
            <a:pPr>
              <a:spcBef>
                <a:spcPts val="900"/>
              </a:spcBef>
              <a:spcAft>
                <a:spcPts val="0"/>
              </a:spcAft>
            </a:pPr>
            <a:endParaRPr lang="en-US" sz="1800" kern="1200" dirty="0"/>
          </a:p>
          <a:p>
            <a:pPr>
              <a:spcBef>
                <a:spcPts val="900"/>
              </a:spcBef>
              <a:spcAft>
                <a:spcPts val="0"/>
              </a:spcAft>
            </a:pPr>
            <a:r>
              <a:rPr lang="en-US" sz="1800" kern="1200" dirty="0"/>
              <a:t>It also means that in presence of Tx EVM performance is always degraded and transmit noise become a limiting factor (whitening can not compensate Tx EVM impact) – we show the simulation results in the next slide</a:t>
            </a:r>
          </a:p>
          <a:p>
            <a:pPr>
              <a:spcBef>
                <a:spcPts val="900"/>
              </a:spcBef>
              <a:spcAft>
                <a:spcPts val="0"/>
              </a:spcAft>
            </a:pPr>
            <a:endParaRPr lang="en-US" sz="1800" kern="1200" dirty="0"/>
          </a:p>
          <a:p>
            <a:pPr>
              <a:spcBef>
                <a:spcPts val="900"/>
              </a:spcBef>
              <a:spcAft>
                <a:spcPts val="0"/>
              </a:spcAft>
            </a:pPr>
            <a:endParaRPr lang="en-US" sz="1800" kern="1200" dirty="0"/>
          </a:p>
          <a:p>
            <a:pPr>
              <a:spcBef>
                <a:spcPts val="900"/>
              </a:spcBef>
              <a:spcAft>
                <a:spcPts val="0"/>
              </a:spcAft>
            </a:pPr>
            <a:endParaRPr lang="en-US" sz="1800" kern="1200" dirty="0"/>
          </a:p>
          <a:p>
            <a:pPr>
              <a:spcBef>
                <a:spcPts val="900"/>
              </a:spcBef>
              <a:spcAft>
                <a:spcPts val="0"/>
              </a:spcAft>
            </a:pPr>
            <a:endParaRPr lang="en-US" sz="1800" kern="1200" dirty="0"/>
          </a:p>
          <a:p>
            <a:pPr>
              <a:spcBef>
                <a:spcPts val="900"/>
              </a:spcBef>
              <a:spcAft>
                <a:spcPts val="0"/>
              </a:spcAft>
            </a:pPr>
            <a:endParaRPr lang="en-US" sz="1800" kern="1200" dirty="0"/>
          </a:p>
          <a:p>
            <a:pPr marL="0" indent="0">
              <a:spcBef>
                <a:spcPts val="900"/>
              </a:spcBef>
              <a:spcAft>
                <a:spcPts val="0"/>
              </a:spcAft>
              <a:buNone/>
            </a:pPr>
            <a:endParaRPr lang="en-US" sz="1800" kern="1200" dirty="0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latin typeface="FrutigerNext LT Medium" pitchFamily="34" charset="0"/>
              </a:rPr>
              <a:t>Optimal Detector</a:t>
            </a:r>
            <a:endParaRPr lang="zh-CN" altLang="en-US" kern="0" dirty="0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A3414EB0-A09B-418E-8817-4716764B2D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2963991"/>
              </p:ext>
            </p:extLst>
          </p:nvPr>
        </p:nvGraphicFramePr>
        <p:xfrm>
          <a:off x="3200489" y="2286000"/>
          <a:ext cx="2971620" cy="590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17" name="Equation" r:id="rId3" imgW="1981080" imgH="393480" progId="Equation.DSMT4">
                  <p:embed/>
                </p:oleObj>
              </mc:Choice>
              <mc:Fallback>
                <p:oleObj name="Equation" r:id="rId3" imgW="1981080" imgH="39348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B6E5A0E5-0CA5-4DB8-BE63-BC23EB273A5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00489" y="2286000"/>
                        <a:ext cx="2971620" cy="5902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DD2ACAC1-0728-4D12-8C33-837C1C1528D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1550770"/>
              </p:ext>
            </p:extLst>
          </p:nvPr>
        </p:nvGraphicFramePr>
        <p:xfrm>
          <a:off x="3278870" y="1798755"/>
          <a:ext cx="1047600" cy="247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18" name="Equation" r:id="rId5" imgW="698400" imgH="164880" progId="Equation.DSMT4">
                  <p:embed/>
                </p:oleObj>
              </mc:Choice>
              <mc:Fallback>
                <p:oleObj name="Equation" r:id="rId5" imgW="698400" imgH="1648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D564AABB-E24A-4B75-BE1A-8FD6412CF77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78870" y="1798755"/>
                        <a:ext cx="1047600" cy="2473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BB11F936-4E07-4D31-B67E-E80B6019F0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3523261"/>
              </p:ext>
            </p:extLst>
          </p:nvPr>
        </p:nvGraphicFramePr>
        <p:xfrm>
          <a:off x="2838450" y="3810000"/>
          <a:ext cx="333375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19" name="Equation" r:id="rId7" imgW="2222280" imgH="393480" progId="Equation.DSMT4">
                  <p:embed/>
                </p:oleObj>
              </mc:Choice>
              <mc:Fallback>
                <p:oleObj name="Equation" r:id="rId7" imgW="2222280" imgH="39348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DFD9CFD8-F223-4684-B577-687DA2A2B7B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838450" y="3810000"/>
                        <a:ext cx="3333750" cy="590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D41F300B-C485-4429-AE69-694DA08AE9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5183298"/>
              </p:ext>
            </p:extLst>
          </p:nvPr>
        </p:nvGraphicFramePr>
        <p:xfrm>
          <a:off x="6211383" y="3158640"/>
          <a:ext cx="1695060" cy="36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20" name="Equation" r:id="rId9" imgW="1130040" imgH="241200" progId="Equation.DSMT4">
                  <p:embed/>
                </p:oleObj>
              </mc:Choice>
              <mc:Fallback>
                <p:oleObj name="Equation" r:id="rId9" imgW="1130040" imgH="24120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6977B1CE-2489-4D23-8D8A-B2530936855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211383" y="3158640"/>
                        <a:ext cx="1695060" cy="36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6259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内容占位符 1">
            <a:extLst>
              <a:ext uri="{FF2B5EF4-FFF2-40B4-BE49-F238E27FC236}">
                <a16:creationId xmlns:a16="http://schemas.microsoft.com/office/drawing/2014/main" id="{7BFB26FB-22A8-4554-AFBD-44AA36B88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8001001" cy="4724401"/>
          </a:xfrm>
        </p:spPr>
        <p:txBody>
          <a:bodyPr/>
          <a:lstStyle/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1800" kern="1200" dirty="0"/>
              <a:t>We can see on the figure below that bad Tx EVM may significantly degrade the performance of both linear and non-linear detector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1800" kern="1200" dirty="0"/>
              <a:t>We compare the best performance that can be achieved with improved Tx EVM when applying near-ML and MMSE to the optimal near-ML + whitening detectors 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1800" kern="1200" dirty="0"/>
              <a:t>We can see that improving Tx EVM </a:t>
            </a:r>
            <a:br>
              <a:rPr lang="en-US" sz="1800" kern="1200" dirty="0"/>
            </a:br>
            <a:r>
              <a:rPr lang="en-US" sz="1800" kern="1200" dirty="0"/>
              <a:t>yields gain of 2dB compared to optimal </a:t>
            </a:r>
            <a:br>
              <a:rPr lang="en-US" sz="1800" kern="1200" dirty="0"/>
            </a:br>
            <a:r>
              <a:rPr lang="en-US" sz="1800" kern="1200" dirty="0"/>
              <a:t>detection with a whitening stage (of</a:t>
            </a:r>
            <a:br>
              <a:rPr lang="en-US" sz="1800" kern="1200" dirty="0"/>
            </a:br>
            <a:r>
              <a:rPr lang="en-US" sz="1800" kern="1200" dirty="0"/>
              <a:t>course the latter requires a higher</a:t>
            </a:r>
            <a:br>
              <a:rPr lang="en-US" sz="1800" kern="1200" dirty="0"/>
            </a:br>
            <a:r>
              <a:rPr lang="en-US" sz="1800" kern="1200" dirty="0"/>
              <a:t>complexity at the receiver)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1800" kern="1200" dirty="0"/>
              <a:t>Whitening in this simulation is based</a:t>
            </a:r>
            <a:br>
              <a:rPr lang="en-US" sz="1800" kern="1200" dirty="0"/>
            </a:br>
            <a:r>
              <a:rPr lang="en-US" sz="1800" kern="1200" dirty="0"/>
              <a:t>on genie transmitter noise covariance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endParaRPr lang="en-US" sz="1800" kern="1200" dirty="0"/>
          </a:p>
          <a:p>
            <a:pPr marL="0" indent="0">
              <a:spcBef>
                <a:spcPts val="1800"/>
              </a:spcBef>
              <a:spcAft>
                <a:spcPts val="0"/>
              </a:spcAft>
              <a:buNone/>
            </a:pPr>
            <a:endParaRPr lang="en-US" sz="1800" kern="1200" dirty="0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latin typeface="FrutigerNext LT Medium" pitchFamily="34" charset="0"/>
              </a:rPr>
              <a:t>Optimal Detector vs Tx EVM Improvement</a:t>
            </a:r>
            <a:endParaRPr lang="zh-CN" altLang="en-US" kern="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97AE416-BDDE-4D71-A86D-FF98F91741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0100" y="2730139"/>
            <a:ext cx="4849091" cy="3792682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556C265-875C-40C9-83E3-B4802F629C80}"/>
              </a:ext>
            </a:extLst>
          </p:cNvPr>
          <p:cNvCxnSpPr/>
          <p:nvPr/>
        </p:nvCxnSpPr>
        <p:spPr bwMode="auto">
          <a:xfrm>
            <a:off x="6477000" y="4191000"/>
            <a:ext cx="381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2741A16-4EC9-4FC5-9CAC-0D9F5D8AB3A4}"/>
              </a:ext>
            </a:extLst>
          </p:cNvPr>
          <p:cNvSpPr txBox="1"/>
          <p:nvPr/>
        </p:nvSpPr>
        <p:spPr>
          <a:xfrm>
            <a:off x="6554768" y="4206416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2dB</a:t>
            </a:r>
          </a:p>
        </p:txBody>
      </p:sp>
    </p:spTree>
    <p:extLst>
      <p:ext uri="{BB962C8B-B14F-4D97-AF65-F5344CB8AC3E}">
        <p14:creationId xmlns:p14="http://schemas.microsoft.com/office/powerpoint/2010/main" val="104905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Impact of Tx EVM with different MCS</a:t>
            </a:r>
            <a:endParaRPr lang="zh-CN" altLang="en-US" kern="0" dirty="0"/>
          </a:p>
        </p:txBody>
      </p:sp>
      <p:sp>
        <p:nvSpPr>
          <p:cNvPr id="11" name="内容占位符 1">
            <a:extLst>
              <a:ext uri="{FF2B5EF4-FFF2-40B4-BE49-F238E27FC236}">
                <a16:creationId xmlns:a16="http://schemas.microsoft.com/office/drawing/2014/main" id="{4C0046B2-C099-4061-899B-14E7F8D7E73D}"/>
              </a:ext>
            </a:extLst>
          </p:cNvPr>
          <p:cNvSpPr txBox="1">
            <a:spLocks/>
          </p:cNvSpPr>
          <p:nvPr/>
        </p:nvSpPr>
        <p:spPr bwMode="auto">
          <a:xfrm>
            <a:off x="685799" y="1447800"/>
            <a:ext cx="8001001" cy="4724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sz="1800" dirty="0"/>
              <a:t>We also examined the impact of Tx EVM on the performance of different modulations and coding rates </a:t>
            </a:r>
          </a:p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sz="1800" dirty="0"/>
              <a:t>Simulation parameters:</a:t>
            </a:r>
          </a:p>
          <a:p>
            <a:pPr lvl="1">
              <a:spcBef>
                <a:spcPts val="1000"/>
              </a:spcBef>
              <a:spcAft>
                <a:spcPts val="0"/>
              </a:spcAft>
            </a:pPr>
            <a:r>
              <a:rPr lang="en-US" sz="1400" dirty="0" err="1"/>
              <a:t>TGn</a:t>
            </a:r>
            <a:r>
              <a:rPr lang="en-US" sz="1400" dirty="0"/>
              <a:t>-D channel</a:t>
            </a:r>
          </a:p>
          <a:p>
            <a:pPr lvl="1">
              <a:spcBef>
                <a:spcPts val="1000"/>
              </a:spcBef>
              <a:spcAft>
                <a:spcPts val="0"/>
              </a:spcAft>
            </a:pPr>
            <a:r>
              <a:rPr lang="en-US" sz="1400" dirty="0"/>
              <a:t>Modulation and coding rate: MCS4, MCS5, MCS8, MCS9</a:t>
            </a:r>
          </a:p>
          <a:p>
            <a:pPr lvl="1">
              <a:spcBef>
                <a:spcPts val="1000"/>
              </a:spcBef>
              <a:spcAft>
                <a:spcPts val="0"/>
              </a:spcAft>
            </a:pPr>
            <a:r>
              <a:rPr lang="en-US" sz="1400" dirty="0"/>
              <a:t>4 STAs</a:t>
            </a:r>
          </a:p>
          <a:p>
            <a:pPr lvl="1">
              <a:spcBef>
                <a:spcPts val="1000"/>
              </a:spcBef>
              <a:spcAft>
                <a:spcPts val="0"/>
              </a:spcAft>
            </a:pPr>
            <a:r>
              <a:rPr lang="en-US" sz="1400" dirty="0" err="1"/>
              <a:t>Nss</a:t>
            </a:r>
            <a:r>
              <a:rPr lang="en-US" sz="1400" dirty="0"/>
              <a:t> = 1 per STA</a:t>
            </a:r>
          </a:p>
          <a:p>
            <a:pPr lvl="1">
              <a:spcBef>
                <a:spcPts val="1000"/>
              </a:spcBef>
              <a:spcAft>
                <a:spcPts val="0"/>
              </a:spcAft>
            </a:pPr>
            <a:r>
              <a:rPr lang="en-US" sz="1400" dirty="0" err="1"/>
              <a:t>Nrx_Ant</a:t>
            </a:r>
            <a:r>
              <a:rPr lang="en-US" sz="1400" dirty="0"/>
              <a:t> = 4</a:t>
            </a:r>
          </a:p>
          <a:p>
            <a:pPr lvl="1">
              <a:spcBef>
                <a:spcPts val="1000"/>
              </a:spcBef>
              <a:spcAft>
                <a:spcPts val="0"/>
              </a:spcAft>
            </a:pPr>
            <a:r>
              <a:rPr lang="en-US" sz="1400" dirty="0"/>
              <a:t>PA Model – Rapp, p = 2</a:t>
            </a:r>
          </a:p>
          <a:p>
            <a:pPr lvl="1">
              <a:spcBef>
                <a:spcPts val="1000"/>
              </a:spcBef>
              <a:spcAft>
                <a:spcPts val="0"/>
              </a:spcAft>
            </a:pPr>
            <a:r>
              <a:rPr lang="en-US" sz="1400" dirty="0"/>
              <a:t>Detector – MMSE and near-ML (with no whitening)</a:t>
            </a:r>
          </a:p>
          <a:p>
            <a:pPr lvl="1">
              <a:spcBef>
                <a:spcPts val="1000"/>
              </a:spcBef>
              <a:spcAft>
                <a:spcPts val="0"/>
              </a:spcAft>
            </a:pPr>
            <a:r>
              <a:rPr lang="en-US" sz="1400" kern="1200" dirty="0"/>
              <a:t>OBO – we show two results for each type of detector:</a:t>
            </a:r>
          </a:p>
          <a:p>
            <a:pPr lvl="2">
              <a:spcBef>
                <a:spcPts val="1000"/>
              </a:spcBef>
              <a:spcAft>
                <a:spcPts val="0"/>
              </a:spcAft>
            </a:pPr>
            <a:r>
              <a:rPr lang="en-US" sz="1400" kern="1200" dirty="0"/>
              <a:t>The minimum OBO that ensures standard Tx EVM requirement is met</a:t>
            </a:r>
          </a:p>
          <a:p>
            <a:pPr lvl="2">
              <a:spcBef>
                <a:spcPts val="1000"/>
              </a:spcBef>
              <a:spcAft>
                <a:spcPts val="0"/>
              </a:spcAft>
            </a:pPr>
            <a:r>
              <a:rPr lang="en-US" sz="1400" dirty="0"/>
              <a:t>The OBO that implies best performance at PER = 10%</a:t>
            </a:r>
            <a:endParaRPr lang="en-US" sz="1800" dirty="0"/>
          </a:p>
          <a:p>
            <a:pPr>
              <a:spcBef>
                <a:spcPts val="1800"/>
              </a:spcBef>
              <a:spcAft>
                <a:spcPts val="0"/>
              </a:spcAft>
            </a:pPr>
            <a:endParaRPr lang="en-US" sz="1800" kern="1200" dirty="0"/>
          </a:p>
          <a:p>
            <a:pPr marL="0" indent="0">
              <a:spcBef>
                <a:spcPts val="1800"/>
              </a:spcBef>
              <a:spcAft>
                <a:spcPts val="0"/>
              </a:spcAft>
              <a:buFontTx/>
              <a:buNone/>
            </a:pPr>
            <a:endParaRPr lang="en-US" sz="1800" kern="1200" dirty="0"/>
          </a:p>
        </p:txBody>
      </p:sp>
    </p:spTree>
    <p:extLst>
      <p:ext uri="{BB962C8B-B14F-4D97-AF65-F5344CB8AC3E}">
        <p14:creationId xmlns:p14="http://schemas.microsoft.com/office/powerpoint/2010/main" val="3806629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内容占位符 1">
            <a:extLst>
              <a:ext uri="{FF2B5EF4-FFF2-40B4-BE49-F238E27FC236}">
                <a16:creationId xmlns:a16="http://schemas.microsoft.com/office/drawing/2014/main" id="{47AAA88A-4FF7-4FFD-ACAB-BA718300A2F0}"/>
              </a:ext>
            </a:extLst>
          </p:cNvPr>
          <p:cNvSpPr txBox="1">
            <a:spLocks/>
          </p:cNvSpPr>
          <p:nvPr/>
        </p:nvSpPr>
        <p:spPr bwMode="auto">
          <a:xfrm>
            <a:off x="685799" y="1295400"/>
            <a:ext cx="8001001" cy="4724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1800"/>
              </a:spcBef>
            </a:pPr>
            <a:r>
              <a:rPr lang="en-US" altLang="zh-CN" sz="1800" dirty="0"/>
              <a:t>We can see that the best detection with improved Tx EVM is better then the best detection at standard Tx EVM by up to 8dB</a:t>
            </a:r>
          </a:p>
          <a:p>
            <a:pPr>
              <a:spcBef>
                <a:spcPts val="1800"/>
              </a:spcBef>
            </a:pPr>
            <a:r>
              <a:rPr lang="en-US" altLang="zh-CN" sz="1800" dirty="0"/>
              <a:t>The improved Tx EVM implies better performance for both MMSE and near-ML detection, while nonlinear detection yields a significant gain compared to MMSE detection</a:t>
            </a:r>
          </a:p>
          <a:p>
            <a:pPr marL="0" indent="0">
              <a:spcBef>
                <a:spcPts val="1800"/>
              </a:spcBef>
              <a:spcAft>
                <a:spcPts val="0"/>
              </a:spcAft>
              <a:buNone/>
            </a:pPr>
            <a:endParaRPr lang="en-US" sz="1800" kern="12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19100" y="685800"/>
            <a:ext cx="8305800" cy="450669"/>
          </a:xfrm>
        </p:spPr>
        <p:txBody>
          <a:bodyPr/>
          <a:lstStyle/>
          <a:p>
            <a:r>
              <a:rPr lang="en-IE" dirty="0">
                <a:latin typeface="FrutigerNext LT Medium" pitchFamily="34" charset="0"/>
              </a:rPr>
              <a:t>Mid MCS</a:t>
            </a:r>
            <a:endParaRPr lang="zh-CN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82F72AE-3CB2-45E0-88E3-480248FFBA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360" y="3119717"/>
            <a:ext cx="4408265" cy="3306198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5071FE6-0676-4543-BAB8-0E68FCE5551C}"/>
              </a:ext>
            </a:extLst>
          </p:cNvPr>
          <p:cNvCxnSpPr/>
          <p:nvPr/>
        </p:nvCxnSpPr>
        <p:spPr bwMode="auto">
          <a:xfrm>
            <a:off x="2057400" y="4191000"/>
            <a:ext cx="1066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C1DD229-1EEB-4078-A16C-B216B3D160D2}"/>
              </a:ext>
            </a:extLst>
          </p:cNvPr>
          <p:cNvSpPr txBox="1"/>
          <p:nvPr/>
        </p:nvSpPr>
        <p:spPr>
          <a:xfrm>
            <a:off x="2370227" y="419100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7dB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55A2727-8701-41CD-8942-BF7C25FCAB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5447" y="3137646"/>
            <a:ext cx="4408265" cy="3306198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A2F06E8-FB15-47C0-9E6A-52E61BD43235}"/>
              </a:ext>
            </a:extLst>
          </p:cNvPr>
          <p:cNvCxnSpPr/>
          <p:nvPr/>
        </p:nvCxnSpPr>
        <p:spPr bwMode="auto">
          <a:xfrm>
            <a:off x="7086600" y="4467999"/>
            <a:ext cx="1295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D79AE73D-06C2-4EAB-821D-2DCD79587A6E}"/>
              </a:ext>
            </a:extLst>
          </p:cNvPr>
          <p:cNvSpPr txBox="1"/>
          <p:nvPr/>
        </p:nvSpPr>
        <p:spPr>
          <a:xfrm>
            <a:off x="7734300" y="4467999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8dB</a:t>
            </a:r>
          </a:p>
        </p:txBody>
      </p:sp>
    </p:spTree>
    <p:extLst>
      <p:ext uri="{BB962C8B-B14F-4D97-AF65-F5344CB8AC3E}">
        <p14:creationId xmlns:p14="http://schemas.microsoft.com/office/powerpoint/2010/main" val="1906635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4344988" y="6102112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19100" y="685800"/>
            <a:ext cx="8305800" cy="450669"/>
          </a:xfrm>
        </p:spPr>
        <p:txBody>
          <a:bodyPr/>
          <a:lstStyle/>
          <a:p>
            <a:r>
              <a:rPr lang="en-IE" dirty="0">
                <a:latin typeface="FrutigerNext LT Medium" pitchFamily="34" charset="0"/>
              </a:rPr>
              <a:t>High MCS – MCS8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419100" y="1295400"/>
            <a:ext cx="830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buChar char="•"/>
            </a:pPr>
            <a:r>
              <a:rPr lang="en-US" altLang="zh-CN" sz="1800" b="1" dirty="0">
                <a:latin typeface="+mn-lt"/>
              </a:rPr>
              <a:t>We can see similar behavior at high MCS – where both detectors provide significant improvement with better Tx EVM, while the near-ML detector also yields a significant gain compared with the MMSE detector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1C2F3A6-F805-4B31-8279-5426226019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3508" y="2441754"/>
            <a:ext cx="4849092" cy="3636818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6776C20-D831-4082-8749-FF20962D472D}"/>
              </a:ext>
            </a:extLst>
          </p:cNvPr>
          <p:cNvCxnSpPr/>
          <p:nvPr/>
        </p:nvCxnSpPr>
        <p:spPr bwMode="auto">
          <a:xfrm>
            <a:off x="6934200" y="3801764"/>
            <a:ext cx="914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EB45F7F-C347-4CBF-8AF3-CA1DEB8D78B1}"/>
              </a:ext>
            </a:extLst>
          </p:cNvPr>
          <p:cNvSpPr txBox="1"/>
          <p:nvPr/>
        </p:nvSpPr>
        <p:spPr>
          <a:xfrm>
            <a:off x="7231911" y="3817207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5dB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4D61E83-0113-49A7-AFC8-1BD8A15A98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97" y="2414296"/>
            <a:ext cx="4849091" cy="3636818"/>
          </a:xfrm>
          <a:prstGeom prst="rect">
            <a:avLst/>
          </a:prstGeom>
        </p:spPr>
      </p:pic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077E0FC-8A53-4275-9AD5-B942B631E9B3}"/>
              </a:ext>
            </a:extLst>
          </p:cNvPr>
          <p:cNvCxnSpPr/>
          <p:nvPr/>
        </p:nvCxnSpPr>
        <p:spPr bwMode="auto">
          <a:xfrm>
            <a:off x="1572492" y="3677839"/>
            <a:ext cx="381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334EFBF-987F-4C46-B871-64A6CA698EAF}"/>
              </a:ext>
            </a:extLst>
          </p:cNvPr>
          <p:cNvSpPr txBox="1"/>
          <p:nvPr/>
        </p:nvSpPr>
        <p:spPr>
          <a:xfrm>
            <a:off x="1869058" y="3431309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3dB</a:t>
            </a:r>
          </a:p>
        </p:txBody>
      </p:sp>
    </p:spTree>
    <p:extLst>
      <p:ext uri="{BB962C8B-B14F-4D97-AF65-F5344CB8AC3E}">
        <p14:creationId xmlns:p14="http://schemas.microsoft.com/office/powerpoint/2010/main" val="3565001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19100" y="685800"/>
            <a:ext cx="8305800" cy="450669"/>
          </a:xfrm>
        </p:spPr>
        <p:txBody>
          <a:bodyPr/>
          <a:lstStyle/>
          <a:p>
            <a:r>
              <a:rPr lang="en-IE" dirty="0">
                <a:latin typeface="FrutigerNext LT Medium" pitchFamily="34" charset="0"/>
              </a:rPr>
              <a:t>High MCS – MCS9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419100" y="1295400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2400"/>
              </a:spcBef>
              <a:buChar char="•"/>
            </a:pPr>
            <a:r>
              <a:rPr lang="en-US" altLang="zh-CN" sz="1800" b="1" dirty="0">
                <a:latin typeface="+mn-lt"/>
              </a:rPr>
              <a:t>MCS9 behaves similar to MCS8, where with full rank MIMO there is a much higher gain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FFA8269-7419-4222-AF7D-6CEFA6E62D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1097" y="2339788"/>
            <a:ext cx="4849091" cy="3636818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E8ECCFE-92B3-43D8-ACA7-583F1F142C87}"/>
              </a:ext>
            </a:extLst>
          </p:cNvPr>
          <p:cNvCxnSpPr/>
          <p:nvPr/>
        </p:nvCxnSpPr>
        <p:spPr bwMode="auto">
          <a:xfrm>
            <a:off x="6858000" y="3962399"/>
            <a:ext cx="1524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C5E5DB9-B507-45F9-BF3A-BBEF54A91959}"/>
              </a:ext>
            </a:extLst>
          </p:cNvPr>
          <p:cNvSpPr txBox="1"/>
          <p:nvPr/>
        </p:nvSpPr>
        <p:spPr>
          <a:xfrm>
            <a:off x="7444419" y="3962399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8dB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D22C8B0-4D47-4982-AB23-56E59EEFEE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179" y="2328669"/>
            <a:ext cx="4849091" cy="3636818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59C33DA-BF57-4F73-AF74-94252D64B027}"/>
              </a:ext>
            </a:extLst>
          </p:cNvPr>
          <p:cNvCxnSpPr/>
          <p:nvPr/>
        </p:nvCxnSpPr>
        <p:spPr bwMode="auto">
          <a:xfrm>
            <a:off x="1857210" y="3940261"/>
            <a:ext cx="41563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99AE33E6-6C33-4EB2-BB00-72EECE95E1DC}"/>
              </a:ext>
            </a:extLst>
          </p:cNvPr>
          <p:cNvSpPr txBox="1"/>
          <p:nvPr/>
        </p:nvSpPr>
        <p:spPr>
          <a:xfrm>
            <a:off x="2163620" y="3694636"/>
            <a:ext cx="5565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3.5dB</a:t>
            </a:r>
          </a:p>
        </p:txBody>
      </p:sp>
    </p:spTree>
    <p:extLst>
      <p:ext uri="{BB962C8B-B14F-4D97-AF65-F5344CB8AC3E}">
        <p14:creationId xmlns:p14="http://schemas.microsoft.com/office/powerpoint/2010/main" val="2002631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19100" y="685800"/>
            <a:ext cx="8305800" cy="450669"/>
          </a:xfrm>
        </p:spPr>
        <p:txBody>
          <a:bodyPr/>
          <a:lstStyle/>
          <a:p>
            <a:r>
              <a:rPr lang="en-IE" dirty="0">
                <a:latin typeface="FrutigerNext LT Medium" pitchFamily="34" charset="0"/>
              </a:rPr>
              <a:t>Very High MCS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419100" y="1295400"/>
            <a:ext cx="8305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buChar char="•"/>
            </a:pPr>
            <a:r>
              <a:rPr lang="en-US" altLang="zh-CN" sz="1800" b="1" dirty="0">
                <a:latin typeface="+mn-lt"/>
              </a:rPr>
              <a:t>We also simulated MIMO with MCS11 to study the impact of Tx EVM when SNR is very high and the theoretical gap between linear and nonlinear detector is smaller</a:t>
            </a:r>
          </a:p>
          <a:p>
            <a:pPr marL="342900" indent="-342900">
              <a:spcBef>
                <a:spcPts val="1200"/>
              </a:spcBef>
              <a:buChar char="•"/>
            </a:pPr>
            <a:r>
              <a:rPr lang="en-US" altLang="zh-CN" sz="1800" b="1" dirty="0">
                <a:latin typeface="+mn-lt"/>
              </a:rPr>
              <a:t>We can see that the gain of near-ML detection is smaller (~1dB), however we still achieve significant gain of 11dB compared to standard Tx EVM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DB54989-9F86-479A-A54E-77977BCF8A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2838595"/>
            <a:ext cx="4849091" cy="3636818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F7619E6-D19B-4231-8AFE-3DD0BFCE2060}"/>
              </a:ext>
            </a:extLst>
          </p:cNvPr>
          <p:cNvCxnSpPr/>
          <p:nvPr/>
        </p:nvCxnSpPr>
        <p:spPr bwMode="auto">
          <a:xfrm>
            <a:off x="3934692" y="4087092"/>
            <a:ext cx="2057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F514734-DD39-40C8-B79E-CAD8C5429CF9}"/>
              </a:ext>
            </a:extLst>
          </p:cNvPr>
          <p:cNvSpPr txBox="1"/>
          <p:nvPr/>
        </p:nvSpPr>
        <p:spPr>
          <a:xfrm>
            <a:off x="4707200" y="4100539"/>
            <a:ext cx="5123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11dB</a:t>
            </a:r>
          </a:p>
        </p:txBody>
      </p:sp>
    </p:spTree>
    <p:extLst>
      <p:ext uri="{BB962C8B-B14F-4D97-AF65-F5344CB8AC3E}">
        <p14:creationId xmlns:p14="http://schemas.microsoft.com/office/powerpoint/2010/main" val="150082676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125185</TotalTime>
  <Words>1022</Words>
  <Application>Microsoft Office PowerPoint</Application>
  <PresentationFormat>On-screen Show (4:3)</PresentationFormat>
  <Paragraphs>111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MS Gothic</vt:lpstr>
      <vt:lpstr>ＭＳ Ｐゴシック</vt:lpstr>
      <vt:lpstr>宋体</vt:lpstr>
      <vt:lpstr>Arial Unicode MS</vt:lpstr>
      <vt:lpstr>Cambria Math</vt:lpstr>
      <vt:lpstr>FrutigerNext LT Medium</vt:lpstr>
      <vt:lpstr>Times New Roman</vt:lpstr>
      <vt:lpstr>802-11-Submission</vt:lpstr>
      <vt:lpstr>Equation</vt:lpstr>
      <vt:lpstr>Impact of Tx EVM on MIMO  Detection – Follow Up</vt:lpstr>
      <vt:lpstr>PowerPoint Presentation</vt:lpstr>
      <vt:lpstr>PowerPoint Presentation</vt:lpstr>
      <vt:lpstr>PowerPoint Presentation</vt:lpstr>
      <vt:lpstr>PowerPoint Presentation</vt:lpstr>
      <vt:lpstr>Mid MCS</vt:lpstr>
      <vt:lpstr>High MCS – MCS8</vt:lpstr>
      <vt:lpstr>High MCS – MCS9</vt:lpstr>
      <vt:lpstr>Very High MCS</vt:lpstr>
      <vt:lpstr>PowerPoint Presentation</vt:lpstr>
      <vt:lpstr>Volterra based PA model</vt:lpstr>
      <vt:lpstr>Volterra based PA model</vt:lpstr>
      <vt:lpstr>Summary</vt:lpstr>
      <vt:lpstr>Reference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Ross Jian Yu</dc:creator>
  <cp:lastModifiedBy>Genadiy Tsodik(TRC)</cp:lastModifiedBy>
  <cp:revision>1852</cp:revision>
  <cp:lastPrinted>1998-02-10T13:28:06Z</cp:lastPrinted>
  <dcterms:created xsi:type="dcterms:W3CDTF">2013-11-12T18:41:50Z</dcterms:created>
  <dcterms:modified xsi:type="dcterms:W3CDTF">2024-03-07T12:09:10Z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(3)F3ZKO6ZV1D8YM2pwnVQUfOw2qlylx1jBPk9Mv+W5b9lJsamTGgrvWGwHIIY0x1bf+/9YUhZu
SND7Npk/WFUX+ItuNoFY/D+nhgz4MbfJci0jQscBFSV3WLN5OPtiCSI/CVWRS75Pcqj1UGLZ
Den2CsWcsAvR/2XLCdv1rYu7bkGQzA5kIaqZr38QdRJFNVJqv53JjHRCjlVec3ISgXO6Mmsz
7afwtjujW5CB6ermVG</vt:lpwstr>
  </property>
  <property fmtid="{D5CDD505-2E9C-101B-9397-08002B2CF9AE}" pid="4" name="_2015_ms_pID_7253431">
    <vt:lpwstr>nSKOnTx10m7FaJQYspdkEM/icomxRbjbD4rcygihN/yNLndCgC93rb
wwJ600jme6PfC8D84T6kCHxdtgBn2IDIA4sJYx8PzovMUaGVa8pc3hWRDDniC2I5JQvrhFa5
vUMiBjVydAg97OZCwpOtYvQFzTnefTYabNjYYGiBO9ajnzG55UriQ3Qm3tJ2NKCcaWSnAKWl
+Fl6xExxdaiFQo6srCJaE/CY8xSZh7avRfaW</vt:lpwstr>
  </property>
  <property fmtid="{D5CDD505-2E9C-101B-9397-08002B2CF9AE}" pid="5" name="_2015_ms_pID_7253432">
    <vt:lpwstr>1zVSCEVvWH3hMleZ03DQoVM=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1698054819</vt:lpwstr>
  </property>
</Properties>
</file>