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70" r:id="rId2"/>
    <p:sldId id="715" r:id="rId3"/>
    <p:sldId id="765" r:id="rId4"/>
    <p:sldId id="774" r:id="rId5"/>
    <p:sldId id="775" r:id="rId6"/>
    <p:sldId id="776" r:id="rId7"/>
    <p:sldId id="753" r:id="rId8"/>
    <p:sldId id="769" r:id="rId9"/>
    <p:sldId id="770" r:id="rId10"/>
    <p:sldId id="771"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58AD0A-BBFE-553F-A329-BD4FBDEB0EA4}" name="Alfred Asterjadhi" initials="AA" userId="S::aasterja@qti.qualcomm.com::39de57b9-85c0-4fd1-aaac-8ca2b6560ad0" providerId="AD"/>
  <p188:author id="{28E1B019-9AF1-93FD-A572-6C2824965071}" name="Sherief Helwa" initials="SH" userId="S::shelwa@qti.qualcomm.com::c6299973-2e88-4f67-9e93-bade1b850725" providerId="AD"/>
  <p188:author id="{125D3299-4396-0C8F-93EA-F2B805B32C1D}" name="Alfred Aster" initials="A" userId="Alfred Aster"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C50FCEC-C605-4F8E-B640-4190B9F3DB4E}" v="3" dt="2025-03-10T15:45:32.61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snapToGrid="0">
      <p:cViewPr varScale="1">
        <p:scale>
          <a:sx n="74" d="100"/>
          <a:sy n="74" d="100"/>
        </p:scale>
        <p:origin x="1060" y="56"/>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erief Helwa" userId="c6299973-2e88-4f67-9e93-bade1b850725" providerId="ADAL" clId="{5C50FCEC-C605-4F8E-B640-4190B9F3DB4E}"/>
    <pc:docChg chg="undo custSel modSld modMainMaster">
      <pc:chgData name="Sherief Helwa" userId="c6299973-2e88-4f67-9e93-bade1b850725" providerId="ADAL" clId="{5C50FCEC-C605-4F8E-B640-4190B9F3DB4E}" dt="2025-03-10T15:51:04.625" v="95" actId="20577"/>
      <pc:docMkLst>
        <pc:docMk/>
      </pc:docMkLst>
      <pc:sldChg chg="modSp mod">
        <pc:chgData name="Sherief Helwa" userId="c6299973-2e88-4f67-9e93-bade1b850725" providerId="ADAL" clId="{5C50FCEC-C605-4F8E-B640-4190B9F3DB4E}" dt="2025-03-10T15:50:37.496" v="87" actId="20577"/>
        <pc:sldMkLst>
          <pc:docMk/>
          <pc:sldMk cId="1089148663" sldId="270"/>
        </pc:sldMkLst>
        <pc:spChg chg="mod">
          <ac:chgData name="Sherief Helwa" userId="c6299973-2e88-4f67-9e93-bade1b850725" providerId="ADAL" clId="{5C50FCEC-C605-4F8E-B640-4190B9F3DB4E}" dt="2025-03-10T15:50:37.496" v="87" actId="20577"/>
          <ac:spMkLst>
            <pc:docMk/>
            <pc:sldMk cId="1089148663" sldId="270"/>
            <ac:spMk id="2" creationId="{00000000-0000-0000-0000-000000000000}"/>
          </ac:spMkLst>
        </pc:spChg>
      </pc:sldChg>
      <pc:sldChg chg="addSp delSp modSp mod">
        <pc:chgData name="Sherief Helwa" userId="c6299973-2e88-4f67-9e93-bade1b850725" providerId="ADAL" clId="{5C50FCEC-C605-4F8E-B640-4190B9F3DB4E}" dt="2025-03-10T15:46:09.588" v="50" actId="14100"/>
        <pc:sldMkLst>
          <pc:docMk/>
          <pc:sldMk cId="3526936348" sldId="774"/>
        </pc:sldMkLst>
        <pc:spChg chg="mod">
          <ac:chgData name="Sherief Helwa" userId="c6299973-2e88-4f67-9e93-bade1b850725" providerId="ADAL" clId="{5C50FCEC-C605-4F8E-B640-4190B9F3DB4E}" dt="2025-03-10T15:45:49.842" v="47" actId="1037"/>
          <ac:spMkLst>
            <pc:docMk/>
            <pc:sldMk cId="3526936348" sldId="774"/>
            <ac:spMk id="14" creationId="{9621EC25-6B22-F761-DE66-096FAEA6E4A4}"/>
          </ac:spMkLst>
        </pc:spChg>
        <pc:picChg chg="add del mod">
          <ac:chgData name="Sherief Helwa" userId="c6299973-2e88-4f67-9e93-bade1b850725" providerId="ADAL" clId="{5C50FCEC-C605-4F8E-B640-4190B9F3DB4E}" dt="2025-03-10T15:44:59.333" v="13" actId="21"/>
          <ac:picMkLst>
            <pc:docMk/>
            <pc:sldMk cId="3526936348" sldId="774"/>
            <ac:picMk id="9" creationId="{B9C4615E-75A2-9FE4-F343-A53D58283667}"/>
          </ac:picMkLst>
        </pc:picChg>
        <pc:picChg chg="add mod ord">
          <ac:chgData name="Sherief Helwa" userId="c6299973-2e88-4f67-9e93-bade1b850725" providerId="ADAL" clId="{5C50FCEC-C605-4F8E-B640-4190B9F3DB4E}" dt="2025-03-10T15:45:37.654" v="19" actId="167"/>
          <ac:picMkLst>
            <pc:docMk/>
            <pc:sldMk cId="3526936348" sldId="774"/>
            <ac:picMk id="10" creationId="{B9C4615E-75A2-9FE4-F343-A53D58283667}"/>
          </ac:picMkLst>
        </pc:picChg>
        <pc:picChg chg="del">
          <ac:chgData name="Sherief Helwa" userId="c6299973-2e88-4f67-9e93-bade1b850725" providerId="ADAL" clId="{5C50FCEC-C605-4F8E-B640-4190B9F3DB4E}" dt="2025-03-10T15:45:01.272" v="14" actId="478"/>
          <ac:picMkLst>
            <pc:docMk/>
            <pc:sldMk cId="3526936348" sldId="774"/>
            <ac:picMk id="11" creationId="{7EE1E96B-9E19-15FC-5F19-24474ECF508D}"/>
          </ac:picMkLst>
        </pc:picChg>
        <pc:cxnChg chg="mod">
          <ac:chgData name="Sherief Helwa" userId="c6299973-2e88-4f67-9e93-bade1b850725" providerId="ADAL" clId="{5C50FCEC-C605-4F8E-B640-4190B9F3DB4E}" dt="2025-03-10T15:46:00.324" v="48" actId="1076"/>
          <ac:cxnSpMkLst>
            <pc:docMk/>
            <pc:sldMk cId="3526936348" sldId="774"/>
            <ac:cxnSpMk id="16" creationId="{A80376DD-C662-6D96-3DF1-B0841E9210D8}"/>
          </ac:cxnSpMkLst>
        </pc:cxnChg>
        <pc:cxnChg chg="mod">
          <ac:chgData name="Sherief Helwa" userId="c6299973-2e88-4f67-9e93-bade1b850725" providerId="ADAL" clId="{5C50FCEC-C605-4F8E-B640-4190B9F3DB4E}" dt="2025-03-10T15:46:09.588" v="50" actId="14100"/>
          <ac:cxnSpMkLst>
            <pc:docMk/>
            <pc:sldMk cId="3526936348" sldId="774"/>
            <ac:cxnSpMk id="19" creationId="{7C004AC1-1C64-E1A3-8EA3-2A586740BA30}"/>
          </ac:cxnSpMkLst>
        </pc:cxnChg>
      </pc:sldChg>
      <pc:sldMasterChg chg="modSp mod">
        <pc:chgData name="Sherief Helwa" userId="c6299973-2e88-4f67-9e93-bade1b850725" providerId="ADAL" clId="{5C50FCEC-C605-4F8E-B640-4190B9F3DB4E}" dt="2025-03-10T15:51:04.625" v="95" actId="20577"/>
        <pc:sldMasterMkLst>
          <pc:docMk/>
          <pc:sldMasterMk cId="0" sldId="2147483648"/>
        </pc:sldMasterMkLst>
        <pc:spChg chg="mod">
          <ac:chgData name="Sherief Helwa" userId="c6299973-2e88-4f67-9e93-bade1b850725" providerId="ADAL" clId="{5C50FCEC-C605-4F8E-B640-4190B9F3DB4E}" dt="2025-03-10T15:51:04.625" v="95"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9"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8" name="Rectangle 4">
            <a:extLst>
              <a:ext uri="{FF2B5EF4-FFF2-40B4-BE49-F238E27FC236}">
                <a16:creationId xmlns:a16="http://schemas.microsoft.com/office/drawing/2014/main" id="{EDCEBDF8-1FBD-49CA-BC1A-DBB01FAE0396}"/>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8" name="Rectangle 4">
            <a:extLst>
              <a:ext uri="{FF2B5EF4-FFF2-40B4-BE49-F238E27FC236}">
                <a16:creationId xmlns:a16="http://schemas.microsoft.com/office/drawing/2014/main" id="{561AAACA-7605-4ADE-B10E-EFFF7852FA3C}"/>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February 2019</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8" name="Rectangle 4">
            <a:extLst>
              <a:ext uri="{FF2B5EF4-FFF2-40B4-BE49-F238E27FC236}">
                <a16:creationId xmlns:a16="http://schemas.microsoft.com/office/drawing/2014/main" id="{71D9A307-7244-44BC-B723-14F328D3D433}"/>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February 2019</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a:t>Click to edit Master title style</a:t>
            </a:r>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Rectangle 5"/>
          <p:cNvSpPr>
            <a:spLocks noGrp="1" noChangeArrowheads="1"/>
          </p:cNvSpPr>
          <p:nvPr>
            <p:ph type="ftr" sz="quarter" idx="3"/>
          </p:nvPr>
        </p:nvSpPr>
        <p:spPr bwMode="auto">
          <a:xfrm>
            <a:off x="6620320" y="6475413"/>
            <a:ext cx="19236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Sherief Helwa, Qualcomm Inc.</a:t>
            </a:r>
          </a:p>
        </p:txBody>
      </p:sp>
      <p:sp>
        <p:nvSpPr>
          <p:cNvPr id="7" name="Rectangle 4">
            <a:extLst>
              <a:ext uri="{FF2B5EF4-FFF2-40B4-BE49-F238E27FC236}">
                <a16:creationId xmlns:a16="http://schemas.microsoft.com/office/drawing/2014/main" id="{F8F3098D-9135-47FC-8B70-0899DC511C2B}"/>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October 2022</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9"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7" name="Rectangle 4">
            <a:extLst>
              <a:ext uri="{FF2B5EF4-FFF2-40B4-BE49-F238E27FC236}">
                <a16:creationId xmlns:a16="http://schemas.microsoft.com/office/drawing/2014/main" id="{E066D42A-356D-4E5D-B9D3-4A0DB37C941F}"/>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10"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8" name="Rectangle 4">
            <a:extLst>
              <a:ext uri="{FF2B5EF4-FFF2-40B4-BE49-F238E27FC236}">
                <a16:creationId xmlns:a16="http://schemas.microsoft.com/office/drawing/2014/main" id="{5EDE1EDF-5947-4192-94C2-92848A83BAE0}"/>
              </a:ext>
            </a:extLst>
          </p:cNvPr>
          <p:cNvSpPr>
            <a:spLocks noGrp="1" noChangeArrowheads="1"/>
          </p:cNvSpPr>
          <p:nvPr>
            <p:ph type="dt" sz="half" idx="13"/>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10" name="Rectangle 4">
            <a:extLst>
              <a:ext uri="{FF2B5EF4-FFF2-40B4-BE49-F238E27FC236}">
                <a16:creationId xmlns:a16="http://schemas.microsoft.com/office/drawing/2014/main" id="{36198C6D-7629-4E6F-9080-303E501DEC7D}"/>
              </a:ext>
            </a:extLst>
          </p:cNvPr>
          <p:cNvSpPr>
            <a:spLocks noGrp="1" noChangeArrowheads="1"/>
          </p:cNvSpPr>
          <p:nvPr>
            <p:ph type="dt" sz="half" idx="14"/>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7" name="Rectangle 4">
            <a:extLst>
              <a:ext uri="{FF2B5EF4-FFF2-40B4-BE49-F238E27FC236}">
                <a16:creationId xmlns:a16="http://schemas.microsoft.com/office/drawing/2014/main" id="{0217BF70-D85E-4E0C-9CD2-5CB507281DAD}"/>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6" name="Rectangle 4">
            <a:extLst>
              <a:ext uri="{FF2B5EF4-FFF2-40B4-BE49-F238E27FC236}">
                <a16:creationId xmlns:a16="http://schemas.microsoft.com/office/drawing/2014/main" id="{8AD74CDA-89AE-4BC6-ADB6-BF4C9C3D023D}"/>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9" name="Rectangle 4">
            <a:extLst>
              <a:ext uri="{FF2B5EF4-FFF2-40B4-BE49-F238E27FC236}">
                <a16:creationId xmlns:a16="http://schemas.microsoft.com/office/drawing/2014/main" id="{4D8D2729-D01B-446E-B55E-F033BB0F0C99}"/>
              </a:ext>
            </a:extLst>
          </p:cNvPr>
          <p:cNvSpPr>
            <a:spLocks noGrp="1" noChangeArrowheads="1"/>
          </p:cNvSpPr>
          <p:nvPr>
            <p:ph type="dt" sz="half" idx="13"/>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9" name="Rectangle 4">
            <a:extLst>
              <a:ext uri="{FF2B5EF4-FFF2-40B4-BE49-F238E27FC236}">
                <a16:creationId xmlns:a16="http://schemas.microsoft.com/office/drawing/2014/main" id="{4A0DD6EB-210E-4EE5-8671-FAAF487B950B}"/>
              </a:ext>
            </a:extLst>
          </p:cNvPr>
          <p:cNvSpPr>
            <a:spLocks noGrp="1" noChangeArrowheads="1"/>
          </p:cNvSpPr>
          <p:nvPr>
            <p:ph type="dt" sz="half" idx="13"/>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2025</a:t>
            </a:r>
          </a:p>
        </p:txBody>
      </p:sp>
      <p:sp>
        <p:nvSpPr>
          <p:cNvPr id="1029" name="Rectangle 5"/>
          <p:cNvSpPr>
            <a:spLocks noGrp="1" noChangeArrowheads="1"/>
          </p:cNvSpPr>
          <p:nvPr>
            <p:ph type="ftr" sz="quarter" idx="3"/>
          </p:nvPr>
        </p:nvSpPr>
        <p:spPr bwMode="auto">
          <a:xfrm>
            <a:off x="6620320" y="6475413"/>
            <a:ext cx="19236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Sherief Helwa, Qualcomm Inc.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802.11-24/0414r0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mentor.ieee.org/802.11/dcn/24/11-24-2040-09-00bn-pdt-mac-coexistence.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995" y="1066800"/>
            <a:ext cx="7772400" cy="391886"/>
          </a:xfrm>
        </p:spPr>
        <p:txBody>
          <a:bodyPr/>
          <a:lstStyle/>
          <a:p>
            <a:r>
              <a:rPr lang="en-US" dirty="0"/>
              <a:t>Improving Acknowledgment Mechanisms</a:t>
            </a:r>
          </a:p>
        </p:txBody>
      </p:sp>
      <p:sp>
        <p:nvSpPr>
          <p:cNvPr id="4" name="Date Placeholder 3"/>
          <p:cNvSpPr>
            <a:spLocks noGrp="1"/>
          </p:cNvSpPr>
          <p:nvPr>
            <p:ph type="dt" sz="half" idx="2"/>
          </p:nvPr>
        </p:nvSpPr>
        <p:spPr>
          <a:xfrm>
            <a:off x="696913" y="332601"/>
            <a:ext cx="1182055" cy="276999"/>
          </a:xfrm>
        </p:spPr>
        <p:txBody>
          <a:bodyPr/>
          <a:lstStyle/>
          <a:p>
            <a:pPr>
              <a:defRPr/>
            </a:pPr>
            <a:r>
              <a:rPr lang="en-US" dirty="0"/>
              <a:t>March 2025</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573974" y="2126774"/>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2024-03-10</a:t>
            </a:r>
          </a:p>
        </p:txBody>
      </p:sp>
      <p:sp>
        <p:nvSpPr>
          <p:cNvPr id="8" name="Rectangle 12"/>
          <p:cNvSpPr>
            <a:spLocks noChangeArrowheads="1"/>
          </p:cNvSpPr>
          <p:nvPr/>
        </p:nvSpPr>
        <p:spPr bwMode="auto">
          <a:xfrm>
            <a:off x="514597" y="2507774"/>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a:t>Authors:</a:t>
            </a:r>
            <a:endParaRPr lang="en-US" sz="2000"/>
          </a:p>
        </p:txBody>
      </p:sp>
      <p:sp>
        <p:nvSpPr>
          <p:cNvPr id="10" name="Footer Placeholder 5"/>
          <p:cNvSpPr>
            <a:spLocks noGrp="1"/>
          </p:cNvSpPr>
          <p:nvPr>
            <p:ph type="ftr" sz="quarter" idx="3"/>
          </p:nvPr>
        </p:nvSpPr>
        <p:spPr>
          <a:xfrm>
            <a:off x="7240683" y="6475413"/>
            <a:ext cx="1303242" cy="184666"/>
          </a:xfrm>
        </p:spPr>
        <p:txBody>
          <a:bodyPr/>
          <a:lstStyle/>
          <a:p>
            <a:pPr>
              <a:defRPr/>
            </a:pPr>
            <a:r>
              <a:rPr lang="en-US" altLang="ko-KR"/>
              <a:t>Sherief Helwa, et. al.</a:t>
            </a:r>
          </a:p>
        </p:txBody>
      </p:sp>
      <p:graphicFrame>
        <p:nvGraphicFramePr>
          <p:cNvPr id="9" name="Table 12">
            <a:extLst>
              <a:ext uri="{FF2B5EF4-FFF2-40B4-BE49-F238E27FC236}">
                <a16:creationId xmlns:a16="http://schemas.microsoft.com/office/drawing/2014/main" id="{71496AAA-2D19-46D7-A60C-3C3E1D5316C1}"/>
              </a:ext>
            </a:extLst>
          </p:cNvPr>
          <p:cNvGraphicFramePr>
            <a:graphicFrameLocks noGrp="1"/>
          </p:cNvGraphicFramePr>
          <p:nvPr>
            <p:extLst>
              <p:ext uri="{D42A27DB-BD31-4B8C-83A1-F6EECF244321}">
                <p14:modId xmlns:p14="http://schemas.microsoft.com/office/powerpoint/2010/main" val="1672834139"/>
              </p:ext>
            </p:extLst>
          </p:nvPr>
        </p:nvGraphicFramePr>
        <p:xfrm>
          <a:off x="791070" y="2971799"/>
          <a:ext cx="7334250" cy="2453641"/>
        </p:xfrm>
        <a:graphic>
          <a:graphicData uri="http://schemas.openxmlformats.org/drawingml/2006/table">
            <a:tbl>
              <a:tblPr firstRow="1" bandRow="1">
                <a:tableStyleId>{F5AB1C69-6EDB-4FF4-983F-18BD219EF322}</a:tableStyleId>
              </a:tblPr>
              <a:tblGrid>
                <a:gridCol w="1466850">
                  <a:extLst>
                    <a:ext uri="{9D8B030D-6E8A-4147-A177-3AD203B41FA5}">
                      <a16:colId xmlns:a16="http://schemas.microsoft.com/office/drawing/2014/main" val="20000"/>
                    </a:ext>
                  </a:extLst>
                </a:gridCol>
                <a:gridCol w="1158040">
                  <a:extLst>
                    <a:ext uri="{9D8B030D-6E8A-4147-A177-3AD203B41FA5}">
                      <a16:colId xmlns:a16="http://schemas.microsoft.com/office/drawing/2014/main" val="20001"/>
                    </a:ext>
                  </a:extLst>
                </a:gridCol>
                <a:gridCol w="1621255">
                  <a:extLst>
                    <a:ext uri="{9D8B030D-6E8A-4147-A177-3AD203B41FA5}">
                      <a16:colId xmlns:a16="http://schemas.microsoft.com/office/drawing/2014/main" val="20002"/>
                    </a:ext>
                  </a:extLst>
                </a:gridCol>
                <a:gridCol w="1312445">
                  <a:extLst>
                    <a:ext uri="{9D8B030D-6E8A-4147-A177-3AD203B41FA5}">
                      <a16:colId xmlns:a16="http://schemas.microsoft.com/office/drawing/2014/main" val="20003"/>
                    </a:ext>
                  </a:extLst>
                </a:gridCol>
                <a:gridCol w="1775660">
                  <a:extLst>
                    <a:ext uri="{9D8B030D-6E8A-4147-A177-3AD203B41FA5}">
                      <a16:colId xmlns:a16="http://schemas.microsoft.com/office/drawing/2014/main" val="20004"/>
                    </a:ext>
                  </a:extLst>
                </a:gridCol>
              </a:tblGrid>
              <a:tr h="259081">
                <a:tc>
                  <a:txBody>
                    <a:bodyPr/>
                    <a:lstStyle/>
                    <a:p>
                      <a:pPr algn="ctr"/>
                      <a:r>
                        <a:rPr lang="en-US" sz="110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68580">
                <a:tc>
                  <a:txBody>
                    <a:bodyPr/>
                    <a:lstStyle/>
                    <a:p>
                      <a:pPr algn="ctr"/>
                      <a:r>
                        <a:rPr lang="en-US" sz="1200"/>
                        <a:t>Sherief Helwa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8">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a:solidFill>
                            <a:srgbClr val="000000"/>
                          </a:solidFill>
                          <a:latin typeface="Times New Roman"/>
                          <a:ea typeface="Times New Roman"/>
                          <a:cs typeface="Arial"/>
                        </a:rPr>
                        <a:t>Qualcomm Inc.</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a:solidFill>
                            <a:srgbClr val="000000"/>
                          </a:solidFill>
                          <a:latin typeface="Times New Roman"/>
                          <a:ea typeface="Times New Roman"/>
                          <a:cs typeface="Arial"/>
                        </a:rPr>
                        <a:t>shelwa@qti.qualcomm.com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68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a:t>George Cherian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1039775"/>
                  </a:ext>
                </a:extLst>
              </a:tr>
              <a:tr h="268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a:t>Alfred Asterjadhi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5551968"/>
                  </a:ext>
                </a:extLst>
              </a:tr>
              <a:tr h="268580">
                <a:tc>
                  <a:txBody>
                    <a:bodyPr/>
                    <a:lstStyle/>
                    <a:p>
                      <a:pPr algn="ctr"/>
                      <a:r>
                        <a:rPr lang="en-US" sz="1200"/>
                        <a:t>Abhishek Patil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2109875"/>
                  </a:ext>
                </a:extLst>
              </a:tr>
              <a:tr h="0">
                <a:tc>
                  <a:txBody>
                    <a:bodyPr/>
                    <a:lstStyle/>
                    <a:p>
                      <a:pPr algn="ctr"/>
                      <a:r>
                        <a:rPr lang="en-US" sz="1200"/>
                        <a:t>Gaurang Naik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47991176"/>
                  </a:ext>
                </a:extLst>
              </a:tr>
              <a:tr h="182880">
                <a:tc>
                  <a:txBody>
                    <a:bodyPr/>
                    <a:lstStyle/>
                    <a:p>
                      <a:pPr algn="ctr"/>
                      <a:r>
                        <a:rPr lang="en-US" sz="1200"/>
                        <a:t>Duncan Ho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11989545"/>
                  </a:ext>
                </a:extLst>
              </a:tr>
              <a:tr h="0">
                <a:tc>
                  <a:txBody>
                    <a:bodyPr/>
                    <a:lstStyle/>
                    <a:p>
                      <a:pPr algn="ctr"/>
                      <a:r>
                        <a:rPr lang="en-US" sz="1200"/>
                        <a:t>Sanket Kalamkar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57344974"/>
                  </a:ext>
                </a:extLst>
              </a:tr>
              <a:tr h="268580">
                <a:tc>
                  <a:txBody>
                    <a:bodyPr/>
                    <a:lstStyle/>
                    <a:p>
                      <a:pPr algn="ctr"/>
                      <a:r>
                        <a:rPr lang="en-US" sz="1200"/>
                        <a:t>Giovanni Chisci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3343057"/>
                  </a:ext>
                </a:extLst>
              </a:tr>
            </a:tbl>
          </a:graphicData>
        </a:graphic>
      </p:graphicFrame>
    </p:spTree>
    <p:extLst>
      <p:ext uri="{BB962C8B-B14F-4D97-AF65-F5344CB8AC3E}">
        <p14:creationId xmlns:p14="http://schemas.microsoft.com/office/powerpoint/2010/main" val="1089148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85800" y="685800"/>
            <a:ext cx="7772400" cy="609600"/>
          </a:xfrm>
        </p:spPr>
        <p:txBody>
          <a:bodyPr/>
          <a:lstStyle/>
          <a:p>
            <a:pPr lvl="2"/>
            <a:r>
              <a:rPr lang="en-US" sz="2800" dirty="0"/>
              <a:t>Straw Poll 3</a:t>
            </a:r>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685799" y="1447800"/>
            <a:ext cx="7858125" cy="4875213"/>
          </a:xfrm>
        </p:spPr>
        <p:txBody>
          <a:bodyPr/>
          <a:lstStyle/>
          <a:p>
            <a:pPr marL="342900" marR="0" lvl="0" indent="-342900" rtl="0">
              <a:lnSpc>
                <a:spcPct val="107000"/>
              </a:lnSpc>
              <a:spcAft>
                <a:spcPts val="800"/>
              </a:spcAft>
              <a:buSzPts val="1000"/>
              <a:buFont typeface="Symbol" panose="05050102010706020507" pitchFamily="18" charset="2"/>
              <a:buChar char=""/>
              <a:tabLst>
                <a:tab pos="228600" algn="l"/>
              </a:tabLst>
            </a:pPr>
            <a:r>
              <a:rPr lang="en-US" sz="1000" b="1" dirty="0">
                <a:effectLst/>
                <a:latin typeface="Calibri" panose="020F0502020204030204" pitchFamily="34" charset="0"/>
                <a:ea typeface="Calibri" panose="020F0502020204030204" pitchFamily="34" charset="0"/>
              </a:rPr>
              <a:t>Do you support to add internal errors reporting in M-BA frame</a:t>
            </a:r>
            <a:endParaRPr lang="en-US" sz="1000" dirty="0">
              <a:effectLst/>
              <a:latin typeface="Calibri" panose="020F0502020204030204" pitchFamily="34" charset="0"/>
              <a:ea typeface="Calibri" panose="020F0502020204030204" pitchFamily="34" charset="0"/>
            </a:endParaRPr>
          </a:p>
          <a:p>
            <a:pPr marL="742950" marR="0" lvl="1" indent="-285750">
              <a:lnSpc>
                <a:spcPct val="107000"/>
              </a:lnSpc>
              <a:spcAft>
                <a:spcPts val="800"/>
              </a:spcAft>
              <a:buSzPts val="1000"/>
              <a:buFont typeface="Courier New" panose="02070309020205020404" pitchFamily="49" charset="0"/>
              <a:buChar char="o"/>
              <a:tabLst>
                <a:tab pos="685800" algn="l"/>
              </a:tabLs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Internal </a:t>
            </a: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a:t>
            </a:r>
            <a:r>
              <a:rPr lang="en-US" sz="1000" b="1" dirty="0">
                <a:effectLst/>
                <a:latin typeface="Calibri" panose="020F0502020204030204" pitchFamily="34" charset="0"/>
                <a:ea typeface="Calibri" panose="020F0502020204030204" pitchFamily="34" charset="0"/>
                <a:cs typeface="Times New Roman" panose="02020603050405020304" pitchFamily="18" charset="0"/>
              </a:rPr>
              <a:t>in device) Error Occurred bit is 1 if internal (in-device) error(s) occurred during the reception of the PPDU that solicited the M-BA response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Aft>
                <a:spcPts val="800"/>
              </a:spcAft>
              <a:buSzPts val="1000"/>
              <a:buFont typeface="Wingdings" panose="05000000000000000000" pitchFamily="2" charset="2"/>
              <a:buChar char=""/>
              <a:tabLst>
                <a:tab pos="1143000" algn="l"/>
              </a:tabLst>
            </a:pPr>
            <a:r>
              <a:rPr lang="en-US" sz="1000" b="1" dirty="0">
                <a:effectLst/>
                <a:latin typeface="Calibri" panose="020F0502020204030204" pitchFamily="34" charset="0"/>
                <a:ea typeface="Calibri" panose="020F0502020204030204" pitchFamily="34" charset="0"/>
              </a:rPr>
              <a:t>I.e., unsuccessful RX reports in </a:t>
            </a:r>
            <a:r>
              <a:rPr lang="en-US" sz="1000" b="1" dirty="0" err="1">
                <a:effectLst/>
                <a:latin typeface="Calibri" panose="020F0502020204030204" pitchFamily="34" charset="0"/>
                <a:ea typeface="Calibri" panose="020F0502020204030204" pitchFamily="34" charset="0"/>
              </a:rPr>
              <a:t>BlockAck</a:t>
            </a:r>
            <a:r>
              <a:rPr lang="en-US" sz="1000" b="1" dirty="0">
                <a:effectLst/>
                <a:latin typeface="Calibri" panose="020F0502020204030204" pitchFamily="34" charset="0"/>
                <a:ea typeface="Calibri" panose="020F0502020204030204" pitchFamily="34" charset="0"/>
              </a:rPr>
              <a:t> Bitmaps in the M-BA are due to internal errors</a:t>
            </a:r>
            <a:endParaRPr lang="en-US" sz="1000" dirty="0">
              <a:effectLst/>
              <a:latin typeface="Calibri" panose="020F0502020204030204" pitchFamily="34" charset="0"/>
              <a:ea typeface="Calibri" panose="020F0502020204030204" pitchFamily="34" charset="0"/>
            </a:endParaRPr>
          </a:p>
          <a:p>
            <a:pPr marL="742950" marR="0" lvl="1" indent="-285750">
              <a:lnSpc>
                <a:spcPct val="107000"/>
              </a:lnSpc>
              <a:spcAft>
                <a:spcPts val="800"/>
              </a:spcAft>
              <a:buSzPts val="1000"/>
              <a:buFont typeface="Courier New" panose="02070309020205020404" pitchFamily="49" charset="0"/>
              <a:buChar char="o"/>
              <a:tabLst>
                <a:tab pos="685800" algn="l"/>
              </a:tabLs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Internal (in device) Error Occurred bit is 0 if no internal (in-device) error(s) occurred or if the source of error is unknown</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Aft>
                <a:spcPts val="800"/>
              </a:spcAft>
              <a:buSzPts val="1000"/>
              <a:buFont typeface="Wingdings" panose="05000000000000000000" pitchFamily="2" charset="2"/>
              <a:buChar char=""/>
              <a:tabLst>
                <a:tab pos="1143000" algn="l"/>
              </a:tabLst>
            </a:pPr>
            <a:r>
              <a:rPr lang="en-US" sz="1000" b="1" dirty="0">
                <a:effectLst/>
                <a:latin typeface="Calibri" panose="020F0502020204030204" pitchFamily="34" charset="0"/>
                <a:ea typeface="Calibri" panose="020F0502020204030204" pitchFamily="34" charset="0"/>
              </a:rPr>
              <a:t>I.e., unsuccessful RX reports (if any) in </a:t>
            </a:r>
            <a:r>
              <a:rPr lang="en-US" sz="1000" b="1" dirty="0" err="1">
                <a:effectLst/>
                <a:latin typeface="Calibri" panose="020F0502020204030204" pitchFamily="34" charset="0"/>
                <a:ea typeface="Calibri" panose="020F0502020204030204" pitchFamily="34" charset="0"/>
              </a:rPr>
              <a:t>BlockAck</a:t>
            </a:r>
            <a:r>
              <a:rPr lang="en-US" sz="1000" b="1" dirty="0">
                <a:effectLst/>
                <a:latin typeface="Calibri" panose="020F0502020204030204" pitchFamily="34" charset="0"/>
                <a:ea typeface="Calibri" panose="020F0502020204030204" pitchFamily="34" charset="0"/>
              </a:rPr>
              <a:t> Bitmaps in M-BA are not due to internal (in-device) errors or if the source of error is unknown</a:t>
            </a:r>
            <a:endParaRPr lang="en-US" sz="1000" dirty="0">
              <a:effectLst/>
              <a:latin typeface="Calibri" panose="020F0502020204030204" pitchFamily="34" charset="0"/>
              <a:ea typeface="Calibri" panose="020F0502020204030204" pitchFamily="34" charset="0"/>
            </a:endParaRPr>
          </a:p>
          <a:p>
            <a:pPr marL="742950" marR="0" lvl="1" indent="-285750">
              <a:lnSpc>
                <a:spcPct val="107000"/>
              </a:lnSpc>
              <a:spcAft>
                <a:spcPts val="800"/>
              </a:spcAft>
              <a:buSzPts val="1000"/>
              <a:buFont typeface="Courier New" panose="02070309020205020404" pitchFamily="49" charset="0"/>
              <a:buChar char="o"/>
              <a:tabLst>
                <a:tab pos="685800" algn="l"/>
              </a:tabLs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Location of the Internal Error Occurred bit in the M-BA frame is TBD</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Aft>
                <a:spcPts val="800"/>
              </a:spcAft>
              <a:buSzPts val="1000"/>
              <a:buFont typeface="Courier New" panose="02070309020205020404" pitchFamily="49" charset="0"/>
              <a:buChar char="o"/>
              <a:tabLst>
                <a:tab pos="685800" algn="l"/>
              </a:tabLs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Note: Internal errors might be due to internal in-device coexistence or other internal limitations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10</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1579600" cy="276999"/>
          </a:xfrm>
        </p:spPr>
        <p:txBody>
          <a:bodyPr/>
          <a:lstStyle/>
          <a:p>
            <a:pPr>
              <a:defRPr/>
            </a:pPr>
            <a:r>
              <a:rPr lang="en-US" dirty="0"/>
              <a:t>September 2024</a:t>
            </a:r>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884060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85800" y="685800"/>
            <a:ext cx="7772400" cy="609600"/>
          </a:xfrm>
        </p:spPr>
        <p:txBody>
          <a:bodyPr/>
          <a:lstStyle/>
          <a:p>
            <a:pPr lvl="2"/>
            <a:r>
              <a:rPr lang="en-US" sz="2800" dirty="0"/>
              <a:t>Introduction</a:t>
            </a:r>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685800" y="1466850"/>
            <a:ext cx="7858125" cy="4875213"/>
          </a:xfrm>
        </p:spPr>
        <p:txBody>
          <a:bodyPr/>
          <a:lstStyle/>
          <a:p>
            <a:r>
              <a:rPr lang="en-US" sz="1800" dirty="0"/>
              <a:t>The In-Device Coexistence (IDC) topic has been of great interest to the </a:t>
            </a:r>
            <a:r>
              <a:rPr lang="en-US" sz="1800" dirty="0" err="1"/>
              <a:t>TGbn</a:t>
            </a:r>
            <a:r>
              <a:rPr lang="en-US" sz="1800" dirty="0"/>
              <a:t> group for a long time.</a:t>
            </a:r>
          </a:p>
          <a:p>
            <a:r>
              <a:rPr lang="en-US" sz="1800" dirty="0"/>
              <a:t>In the past meetings, multiple motions related to IDC have passed which cover different aspects of IDC operation and signaling, e.g., Motions 30, 136, 137, 138, 139, etc.</a:t>
            </a:r>
          </a:p>
          <a:p>
            <a:r>
              <a:rPr lang="en-US" sz="1800" dirty="0"/>
              <a:t>Additionally, the PDT for IDC “PDT MAC Coexistence” was successfully motioned in January (</a:t>
            </a:r>
            <a:r>
              <a:rPr lang="en-US" sz="1800" dirty="0">
                <a:hlinkClick r:id="rId2"/>
              </a:rPr>
              <a:t>https://mentor.ieee.org/802.11/dcn/24/11-24-2040-09-00bn-pdt-mac-coexistence.docx</a:t>
            </a:r>
            <a:r>
              <a:rPr lang="en-US" sz="1800" dirty="0"/>
              <a:t>).</a:t>
            </a:r>
          </a:p>
          <a:p>
            <a:r>
              <a:rPr lang="en-US" sz="1800" dirty="0"/>
              <a:t>This is reflected in subclause 37.11 of the D0.1 spec document including multiple sections covering:</a:t>
            </a:r>
          </a:p>
          <a:p>
            <a:pPr lvl="1"/>
            <a:r>
              <a:rPr lang="en-US" sz="1600" dirty="0"/>
              <a:t>Dynamic Unavailability Operation (DUO)</a:t>
            </a:r>
          </a:p>
          <a:p>
            <a:pPr lvl="1"/>
            <a:r>
              <a:rPr lang="en-US" sz="1600" dirty="0"/>
              <a:t>Periodic Unavailability Operation (PUO) (for AP and non-AP STAs)</a:t>
            </a:r>
          </a:p>
          <a:p>
            <a:pPr lvl="1"/>
            <a:r>
              <a:rPr lang="en-US" sz="1600" dirty="0"/>
              <a:t>Non-AP STA Parameter Update</a:t>
            </a:r>
          </a:p>
          <a:p>
            <a:r>
              <a:rPr lang="en-US" sz="1800" dirty="0"/>
              <a:t>This motion allows for two unavailability (due to IDC) reporting schemes :</a:t>
            </a:r>
          </a:p>
          <a:p>
            <a:r>
              <a:rPr lang="en-US" sz="1800" dirty="0"/>
              <a:t>In this contribution we focus on the DUO mode and propose some signaling-related ideas for this mode of operation.</a:t>
            </a:r>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2</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1579600" cy="276999"/>
          </a:xfrm>
        </p:spPr>
        <p:txBody>
          <a:bodyPr/>
          <a:lstStyle/>
          <a:p>
            <a:pPr>
              <a:defRPr/>
            </a:pPr>
            <a:r>
              <a:rPr lang="en-US" dirty="0"/>
              <a:t>September 2024</a:t>
            </a:r>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4268763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85800" y="685800"/>
            <a:ext cx="7772400" cy="609600"/>
          </a:xfrm>
        </p:spPr>
        <p:txBody>
          <a:bodyPr/>
          <a:lstStyle/>
          <a:p>
            <a:pPr lvl="2"/>
            <a:r>
              <a:rPr lang="en-US" sz="2800" dirty="0"/>
              <a:t>Dynamic Unavailability Operation (DUO)</a:t>
            </a:r>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685800" y="1466850"/>
            <a:ext cx="7858125" cy="4875213"/>
          </a:xfrm>
        </p:spPr>
        <p:txBody>
          <a:bodyPr/>
          <a:lstStyle/>
          <a:p>
            <a:r>
              <a:rPr lang="en-US" sz="1600" dirty="0"/>
              <a:t>Before a DUO STA becomes unavailable due to IDC transmission, its peer STA needs to be made aware of its unavailability.</a:t>
            </a:r>
          </a:p>
          <a:p>
            <a:r>
              <a:rPr lang="en-US" sz="1600" dirty="0"/>
              <a:t>Two mechanisms can be used to achieve that goal:</a:t>
            </a:r>
          </a:p>
          <a:p>
            <a:pPr lvl="1"/>
            <a:r>
              <a:rPr lang="en-US" sz="1400" dirty="0"/>
              <a:t>Solicited unavailability reporting</a:t>
            </a:r>
          </a:p>
          <a:p>
            <a:pPr lvl="1"/>
            <a:endParaRPr lang="en-US" sz="1400" dirty="0"/>
          </a:p>
          <a:p>
            <a:pPr lvl="1"/>
            <a:endParaRPr lang="en-US" sz="1400" dirty="0"/>
          </a:p>
          <a:p>
            <a:pPr lvl="1"/>
            <a:endParaRPr lang="en-US" sz="1400" dirty="0"/>
          </a:p>
          <a:p>
            <a:pPr lvl="1"/>
            <a:endParaRPr lang="en-US" sz="1400" dirty="0"/>
          </a:p>
          <a:p>
            <a:pPr lvl="1"/>
            <a:endParaRPr lang="en-US" sz="1400" dirty="0"/>
          </a:p>
          <a:p>
            <a:pPr lvl="1"/>
            <a:endParaRPr lang="en-US" sz="1400" dirty="0"/>
          </a:p>
          <a:p>
            <a:pPr lvl="1"/>
            <a:endParaRPr lang="en-US" sz="1400" dirty="0"/>
          </a:p>
          <a:p>
            <a:pPr lvl="1"/>
            <a:endParaRPr lang="en-US" sz="1400" dirty="0"/>
          </a:p>
          <a:p>
            <a:pPr lvl="1"/>
            <a:r>
              <a:rPr lang="en-US" sz="1400" dirty="0"/>
              <a:t>Unsolicited unavailability reporting</a:t>
            </a:r>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3</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1579600" cy="276999"/>
          </a:xfrm>
        </p:spPr>
        <p:txBody>
          <a:bodyPr/>
          <a:lstStyle/>
          <a:p>
            <a:pPr>
              <a:defRPr/>
            </a:pPr>
            <a:r>
              <a:rPr lang="en-US" dirty="0"/>
              <a:t>September 2024</a:t>
            </a:r>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10" name="Picture 9">
            <a:extLst>
              <a:ext uri="{FF2B5EF4-FFF2-40B4-BE49-F238E27FC236}">
                <a16:creationId xmlns:a16="http://schemas.microsoft.com/office/drawing/2014/main" id="{058729A7-C191-0A33-CC1C-446436045F70}"/>
              </a:ext>
            </a:extLst>
          </p:cNvPr>
          <p:cNvPicPr>
            <a:picLocks noChangeAspect="1"/>
          </p:cNvPicPr>
          <p:nvPr/>
        </p:nvPicPr>
        <p:blipFill>
          <a:blip r:embed="rId2"/>
          <a:stretch>
            <a:fillRect/>
          </a:stretch>
        </p:blipFill>
        <p:spPr>
          <a:xfrm>
            <a:off x="2333713" y="2616828"/>
            <a:ext cx="4199435" cy="1623781"/>
          </a:xfrm>
          <a:prstGeom prst="rect">
            <a:avLst/>
          </a:prstGeom>
        </p:spPr>
      </p:pic>
      <p:pic>
        <p:nvPicPr>
          <p:cNvPr id="8" name="Picture 7">
            <a:extLst>
              <a:ext uri="{FF2B5EF4-FFF2-40B4-BE49-F238E27FC236}">
                <a16:creationId xmlns:a16="http://schemas.microsoft.com/office/drawing/2014/main" id="{CC6D533C-68BF-BA18-7B19-86710DCCC209}"/>
              </a:ext>
            </a:extLst>
          </p:cNvPr>
          <p:cNvPicPr>
            <a:picLocks noChangeAspect="1"/>
          </p:cNvPicPr>
          <p:nvPr/>
        </p:nvPicPr>
        <p:blipFill>
          <a:blip r:embed="rId3"/>
          <a:stretch>
            <a:fillRect/>
          </a:stretch>
        </p:blipFill>
        <p:spPr>
          <a:xfrm>
            <a:off x="2811523" y="4890089"/>
            <a:ext cx="3721625" cy="1518649"/>
          </a:xfrm>
          <a:prstGeom prst="rect">
            <a:avLst/>
          </a:prstGeom>
        </p:spPr>
      </p:pic>
    </p:spTree>
    <p:extLst>
      <p:ext uri="{BB962C8B-B14F-4D97-AF65-F5344CB8AC3E}">
        <p14:creationId xmlns:p14="http://schemas.microsoft.com/office/powerpoint/2010/main" val="2425732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0577B1-EACA-5214-D998-57D37282648A}"/>
            </a:ext>
          </a:extLst>
        </p:cNvPr>
        <p:cNvGrpSpPr/>
        <p:nvPr/>
      </p:nvGrpSpPr>
      <p:grpSpPr>
        <a:xfrm>
          <a:off x="0" y="0"/>
          <a:ext cx="0" cy="0"/>
          <a:chOff x="0" y="0"/>
          <a:chExt cx="0" cy="0"/>
        </a:xfrm>
      </p:grpSpPr>
      <p:pic>
        <p:nvPicPr>
          <p:cNvPr id="10" name="Picture 9">
            <a:extLst>
              <a:ext uri="{FF2B5EF4-FFF2-40B4-BE49-F238E27FC236}">
                <a16:creationId xmlns:a16="http://schemas.microsoft.com/office/drawing/2014/main" id="{B9C4615E-75A2-9FE4-F343-A53D58283667}"/>
              </a:ext>
            </a:extLst>
          </p:cNvPr>
          <p:cNvPicPr>
            <a:picLocks noChangeAspect="1"/>
          </p:cNvPicPr>
          <p:nvPr/>
        </p:nvPicPr>
        <p:blipFill>
          <a:blip r:embed="rId2"/>
          <a:stretch>
            <a:fillRect/>
          </a:stretch>
        </p:blipFill>
        <p:spPr>
          <a:xfrm>
            <a:off x="1792052" y="3937234"/>
            <a:ext cx="5858278" cy="2594071"/>
          </a:xfrm>
          <a:prstGeom prst="rect">
            <a:avLst/>
          </a:prstGeom>
        </p:spPr>
      </p:pic>
      <p:sp>
        <p:nvSpPr>
          <p:cNvPr id="2" name="Title 1">
            <a:extLst>
              <a:ext uri="{FF2B5EF4-FFF2-40B4-BE49-F238E27FC236}">
                <a16:creationId xmlns:a16="http://schemas.microsoft.com/office/drawing/2014/main" id="{8AEED9B1-809C-DED7-9CBD-89755DE94EB6}"/>
              </a:ext>
            </a:extLst>
          </p:cNvPr>
          <p:cNvSpPr>
            <a:spLocks noGrp="1"/>
          </p:cNvSpPr>
          <p:nvPr>
            <p:ph type="title"/>
          </p:nvPr>
        </p:nvSpPr>
        <p:spPr>
          <a:xfrm>
            <a:off x="685800" y="685800"/>
            <a:ext cx="7772400" cy="609600"/>
          </a:xfrm>
        </p:spPr>
        <p:txBody>
          <a:bodyPr/>
          <a:lstStyle/>
          <a:p>
            <a:pPr lvl="2"/>
            <a:r>
              <a:rPr lang="en-US" sz="2800" dirty="0"/>
              <a:t>Multi-STA BA Frame Format</a:t>
            </a:r>
          </a:p>
        </p:txBody>
      </p:sp>
      <p:sp>
        <p:nvSpPr>
          <p:cNvPr id="3" name="Content Placeholder 2">
            <a:extLst>
              <a:ext uri="{FF2B5EF4-FFF2-40B4-BE49-F238E27FC236}">
                <a16:creationId xmlns:a16="http://schemas.microsoft.com/office/drawing/2014/main" id="{CFB68236-286A-F4B5-85CB-7EC7C5E06E8D}"/>
              </a:ext>
            </a:extLst>
          </p:cNvPr>
          <p:cNvSpPr>
            <a:spLocks noGrp="1"/>
          </p:cNvSpPr>
          <p:nvPr>
            <p:ph idx="1"/>
          </p:nvPr>
        </p:nvSpPr>
        <p:spPr>
          <a:xfrm>
            <a:off x="685800" y="1466850"/>
            <a:ext cx="7858125" cy="4875213"/>
          </a:xfrm>
        </p:spPr>
        <p:txBody>
          <a:bodyPr/>
          <a:lstStyle/>
          <a:p>
            <a:r>
              <a:rPr lang="en-US" sz="1600" dirty="0"/>
              <a:t>Multi-STA BA was agreed to be used as a carrier for control feedback information where the control info is included instead of the </a:t>
            </a:r>
            <a:r>
              <a:rPr lang="en-US" sz="1600" dirty="0" err="1"/>
              <a:t>BlockAck</a:t>
            </a:r>
            <a:r>
              <a:rPr lang="en-US" sz="1600" dirty="0"/>
              <a:t> Bitmap in Per AID TID Info field.</a:t>
            </a:r>
          </a:p>
          <a:p>
            <a:r>
              <a:rPr lang="en-US" sz="1600" dirty="0"/>
              <a:t>Since there are different types of possible feedback info to report. Therefore, there is a need to include a “Feedback Type” field in the Per AID TID Info field to indicate the type of control info included in this field.</a:t>
            </a:r>
          </a:p>
          <a:p>
            <a:r>
              <a:rPr lang="en-US" sz="1600" dirty="0"/>
              <a:t>We propose to set the length of the “Feedback Type” field to 4 bits and include it in the last 4 bits of the “Block Ack Starting Sequence Control” field, i.e., B12 to B15.</a:t>
            </a:r>
          </a:p>
          <a:p>
            <a:pPr lvl="1"/>
            <a:r>
              <a:rPr lang="en-US" sz="1400" dirty="0"/>
              <a:t>The rest of the “Starting Sequence Number” field will be reserved.</a:t>
            </a:r>
          </a:p>
          <a:p>
            <a:pPr lvl="1"/>
            <a:r>
              <a:rPr lang="en-US" sz="1400" dirty="0"/>
              <a:t>For example, the “Feedback Type” field will be set to 0 to indicate DUO unavailability info.</a:t>
            </a:r>
          </a:p>
        </p:txBody>
      </p:sp>
      <p:sp>
        <p:nvSpPr>
          <p:cNvPr id="4" name="Slide Number Placeholder 3">
            <a:extLst>
              <a:ext uri="{FF2B5EF4-FFF2-40B4-BE49-F238E27FC236}">
                <a16:creationId xmlns:a16="http://schemas.microsoft.com/office/drawing/2014/main" id="{10FD9D8B-78F2-8547-7192-B7889384E9CB}"/>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4</a:t>
            </a:fld>
            <a:endParaRPr lang="en-US"/>
          </a:p>
        </p:txBody>
      </p:sp>
      <p:sp>
        <p:nvSpPr>
          <p:cNvPr id="5" name="Footer Placeholder 4">
            <a:extLst>
              <a:ext uri="{FF2B5EF4-FFF2-40B4-BE49-F238E27FC236}">
                <a16:creationId xmlns:a16="http://schemas.microsoft.com/office/drawing/2014/main" id="{631CF0D9-CB60-2DC3-B2CD-85034F512CBB}"/>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DDD0FD60-522F-D8C5-18AA-F6EE005D3ACB}"/>
              </a:ext>
            </a:extLst>
          </p:cNvPr>
          <p:cNvSpPr>
            <a:spLocks noGrp="1"/>
          </p:cNvSpPr>
          <p:nvPr>
            <p:ph type="dt" sz="half" idx="2"/>
          </p:nvPr>
        </p:nvSpPr>
        <p:spPr>
          <a:xfrm>
            <a:off x="696913" y="332601"/>
            <a:ext cx="1579600" cy="276999"/>
          </a:xfrm>
        </p:spPr>
        <p:txBody>
          <a:bodyPr/>
          <a:lstStyle/>
          <a:p>
            <a:pPr>
              <a:defRPr/>
            </a:pPr>
            <a:r>
              <a:rPr lang="en-US" dirty="0"/>
              <a:t>September 2024</a:t>
            </a:r>
          </a:p>
        </p:txBody>
      </p:sp>
      <p:sp>
        <p:nvSpPr>
          <p:cNvPr id="7" name="Rectangle 2">
            <a:extLst>
              <a:ext uri="{FF2B5EF4-FFF2-40B4-BE49-F238E27FC236}">
                <a16:creationId xmlns:a16="http://schemas.microsoft.com/office/drawing/2014/main" id="{BFDFCCD5-C667-2238-0562-E6901EDD70BE}"/>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cxnSp>
        <p:nvCxnSpPr>
          <p:cNvPr id="13" name="Straight Arrow Connector 12">
            <a:extLst>
              <a:ext uri="{FF2B5EF4-FFF2-40B4-BE49-F238E27FC236}">
                <a16:creationId xmlns:a16="http://schemas.microsoft.com/office/drawing/2014/main" id="{E14FE605-38C1-7EB2-35C8-14C7EAE2EBB6}"/>
              </a:ext>
            </a:extLst>
          </p:cNvPr>
          <p:cNvCxnSpPr>
            <a:cxnSpLocks/>
          </p:cNvCxnSpPr>
          <p:nvPr/>
        </p:nvCxnSpPr>
        <p:spPr bwMode="auto">
          <a:xfrm>
            <a:off x="3795963" y="5805237"/>
            <a:ext cx="246648" cy="358065"/>
          </a:xfrm>
          <a:prstGeom prst="straightConnector1">
            <a:avLst/>
          </a:prstGeom>
          <a:solidFill>
            <a:schemeClr val="accent1"/>
          </a:solidFill>
          <a:ln w="12700" cap="flat" cmpd="sng" algn="ctr">
            <a:solidFill>
              <a:srgbClr val="0070C0"/>
            </a:solidFill>
            <a:prstDash val="solid"/>
            <a:round/>
            <a:headEnd type="none" w="sm" len="sm"/>
            <a:tailEnd type="triangle"/>
          </a:ln>
          <a:effectLst/>
        </p:spPr>
      </p:cxnSp>
      <p:sp>
        <p:nvSpPr>
          <p:cNvPr id="14" name="TextBox 13">
            <a:extLst>
              <a:ext uri="{FF2B5EF4-FFF2-40B4-BE49-F238E27FC236}">
                <a16:creationId xmlns:a16="http://schemas.microsoft.com/office/drawing/2014/main" id="{9621EC25-6B22-F761-DE66-096FAEA6E4A4}"/>
              </a:ext>
            </a:extLst>
          </p:cNvPr>
          <p:cNvSpPr txBox="1"/>
          <p:nvPr/>
        </p:nvSpPr>
        <p:spPr>
          <a:xfrm>
            <a:off x="3695476" y="6185402"/>
            <a:ext cx="2536272" cy="253916"/>
          </a:xfrm>
          <a:prstGeom prst="rect">
            <a:avLst/>
          </a:prstGeom>
          <a:noFill/>
          <a:ln>
            <a:solidFill>
              <a:srgbClr val="0070C0"/>
            </a:solidFill>
          </a:ln>
        </p:spPr>
        <p:txBody>
          <a:bodyPr wrap="none" rtlCol="0">
            <a:spAutoFit/>
          </a:bodyPr>
          <a:lstStyle/>
          <a:p>
            <a:r>
              <a:rPr lang="en-US" sz="1050" dirty="0">
                <a:solidFill>
                  <a:srgbClr val="0070C0"/>
                </a:solidFill>
              </a:rPr>
              <a:t>Set to 0 to indicate DUO unavailability info</a:t>
            </a:r>
          </a:p>
        </p:txBody>
      </p:sp>
      <p:cxnSp>
        <p:nvCxnSpPr>
          <p:cNvPr id="16" name="Straight Arrow Connector 15">
            <a:extLst>
              <a:ext uri="{FF2B5EF4-FFF2-40B4-BE49-F238E27FC236}">
                <a16:creationId xmlns:a16="http://schemas.microsoft.com/office/drawing/2014/main" id="{A80376DD-C662-6D96-3DF1-B0841E9210D8}"/>
              </a:ext>
            </a:extLst>
          </p:cNvPr>
          <p:cNvCxnSpPr>
            <a:cxnSpLocks/>
          </p:cNvCxnSpPr>
          <p:nvPr/>
        </p:nvCxnSpPr>
        <p:spPr bwMode="auto">
          <a:xfrm flipV="1">
            <a:off x="4320073" y="5822167"/>
            <a:ext cx="169335" cy="371485"/>
          </a:xfrm>
          <a:prstGeom prst="straightConnector1">
            <a:avLst/>
          </a:prstGeom>
          <a:solidFill>
            <a:schemeClr val="accent1"/>
          </a:solidFill>
          <a:ln w="12700" cap="flat" cmpd="sng" algn="ctr">
            <a:solidFill>
              <a:srgbClr val="0070C0"/>
            </a:solidFill>
            <a:prstDash val="solid"/>
            <a:round/>
            <a:headEnd type="none" w="sm" len="sm"/>
            <a:tailEnd type="triangle"/>
          </a:ln>
          <a:effectLst/>
        </p:spPr>
      </p:cxnSp>
      <p:cxnSp>
        <p:nvCxnSpPr>
          <p:cNvPr id="19" name="Straight Arrow Connector 18">
            <a:extLst>
              <a:ext uri="{FF2B5EF4-FFF2-40B4-BE49-F238E27FC236}">
                <a16:creationId xmlns:a16="http://schemas.microsoft.com/office/drawing/2014/main" id="{7C004AC1-1C64-E1A3-8EA3-2A586740BA30}"/>
              </a:ext>
            </a:extLst>
          </p:cNvPr>
          <p:cNvCxnSpPr>
            <a:cxnSpLocks/>
          </p:cNvCxnSpPr>
          <p:nvPr/>
        </p:nvCxnSpPr>
        <p:spPr bwMode="auto">
          <a:xfrm flipV="1">
            <a:off x="4320073" y="5822167"/>
            <a:ext cx="1350477" cy="363235"/>
          </a:xfrm>
          <a:prstGeom prst="straightConnector1">
            <a:avLst/>
          </a:prstGeom>
          <a:solidFill>
            <a:schemeClr val="accent1"/>
          </a:solidFill>
          <a:ln w="12700" cap="flat" cmpd="sng" algn="ctr">
            <a:solidFill>
              <a:srgbClr val="0070C0"/>
            </a:solidFill>
            <a:prstDash val="solid"/>
            <a:round/>
            <a:headEnd type="none" w="sm" len="sm"/>
            <a:tailEnd type="triangle"/>
          </a:ln>
          <a:effectLst/>
        </p:spPr>
      </p:cxnSp>
    </p:spTree>
    <p:extLst>
      <p:ext uri="{BB962C8B-B14F-4D97-AF65-F5344CB8AC3E}">
        <p14:creationId xmlns:p14="http://schemas.microsoft.com/office/powerpoint/2010/main" val="3526936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73AFF3-BE1D-9F41-96AD-E9DCA218C07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E72738B-D0DD-72CC-CC21-CBC0FE929DBE}"/>
              </a:ext>
            </a:extLst>
          </p:cNvPr>
          <p:cNvSpPr>
            <a:spLocks noGrp="1"/>
          </p:cNvSpPr>
          <p:nvPr>
            <p:ph type="title"/>
          </p:nvPr>
        </p:nvSpPr>
        <p:spPr>
          <a:xfrm>
            <a:off x="685800" y="685800"/>
            <a:ext cx="7772400" cy="609600"/>
          </a:xfrm>
        </p:spPr>
        <p:txBody>
          <a:bodyPr/>
          <a:lstStyle/>
          <a:p>
            <a:pPr lvl="2"/>
            <a:r>
              <a:rPr lang="en-US" sz="2800" dirty="0"/>
              <a:t>Unavailability Info Format</a:t>
            </a:r>
          </a:p>
        </p:txBody>
      </p:sp>
      <p:sp>
        <p:nvSpPr>
          <p:cNvPr id="3" name="Content Placeholder 2">
            <a:extLst>
              <a:ext uri="{FF2B5EF4-FFF2-40B4-BE49-F238E27FC236}">
                <a16:creationId xmlns:a16="http://schemas.microsoft.com/office/drawing/2014/main" id="{2F08422C-8464-B574-AD86-E060EFE090EE}"/>
              </a:ext>
            </a:extLst>
          </p:cNvPr>
          <p:cNvSpPr>
            <a:spLocks noGrp="1"/>
          </p:cNvSpPr>
          <p:nvPr>
            <p:ph idx="1"/>
          </p:nvPr>
        </p:nvSpPr>
        <p:spPr>
          <a:xfrm>
            <a:off x="685800" y="1466850"/>
            <a:ext cx="7858125" cy="4875213"/>
          </a:xfrm>
        </p:spPr>
        <p:txBody>
          <a:bodyPr/>
          <a:lstStyle/>
          <a:p>
            <a:r>
              <a:rPr lang="en-US" sz="1800" dirty="0"/>
              <a:t>It is agreed to report the DUO unavailability information in terms of two parameters/fields (Motion 142):</a:t>
            </a:r>
          </a:p>
          <a:p>
            <a:pPr lvl="1"/>
            <a:r>
              <a:rPr lang="en-US" sz="1600" dirty="0"/>
              <a:t>Unavailability Target Start Time (9 bits)</a:t>
            </a:r>
          </a:p>
          <a:p>
            <a:pPr lvl="1"/>
            <a:r>
              <a:rPr lang="en-US" sz="1600" dirty="0"/>
              <a:t>Unavailability Duration (9 bits)</a:t>
            </a:r>
          </a:p>
          <a:p>
            <a:r>
              <a:rPr lang="en-US" sz="1800" dirty="0"/>
              <a:t>We propose the following encoding for these two fields:</a:t>
            </a:r>
          </a:p>
          <a:p>
            <a:pPr lvl="1"/>
            <a:r>
              <a:rPr lang="en-US" sz="1600" dirty="0"/>
              <a:t>Unavailability Target Start Time (9 bits):</a:t>
            </a:r>
          </a:p>
          <a:p>
            <a:pPr lvl="2"/>
            <a:r>
              <a:rPr lang="en-US" sz="1400" dirty="0"/>
              <a:t>This subfield contains a positive unsigned integer corresponding to a partial TSF time at which the unavailability event is expected to start</a:t>
            </a:r>
          </a:p>
          <a:p>
            <a:pPr lvl="2"/>
            <a:r>
              <a:rPr lang="en-US" sz="1400" dirty="0"/>
              <a:t>Except that this subfield is reserved (i.e., invalid and to be ignored by the recipient) if the Unavailability Duration subfield is equal to 0</a:t>
            </a:r>
          </a:p>
          <a:p>
            <a:pPr lvl="1"/>
            <a:r>
              <a:rPr lang="en-US" sz="1600" dirty="0"/>
              <a:t>Unavailability Duration (9 bits)</a:t>
            </a:r>
          </a:p>
          <a:p>
            <a:pPr lvl="2"/>
            <a:r>
              <a:rPr lang="en-US" sz="1400" dirty="0"/>
              <a:t>This subfield is set to the estimated duration, in units of 64 microseconds, of the unavailability event except that</a:t>
            </a:r>
          </a:p>
          <a:p>
            <a:pPr lvl="3"/>
            <a:r>
              <a:rPr lang="en-US" sz="1400" dirty="0"/>
              <a:t>The value 0 indicates that the STA is available </a:t>
            </a:r>
          </a:p>
          <a:p>
            <a:pPr lvl="3"/>
            <a:r>
              <a:rPr lang="en-US" sz="1400" dirty="0"/>
              <a:t>The value 511 indicates that the STA is unavailable for an indefinite duration of time</a:t>
            </a:r>
          </a:p>
          <a:p>
            <a:pPr lvl="4"/>
            <a:r>
              <a:rPr lang="en-US" sz="1400" dirty="0"/>
              <a:t>The STA shall use the value 511 only if the unavailability duration is unknown</a:t>
            </a:r>
          </a:p>
          <a:p>
            <a:pPr lvl="2"/>
            <a:r>
              <a:rPr lang="en-US" sz="1400" dirty="0"/>
              <a:t>After a DUO STA reports an indefinite duration of unavailability, it can later update its state by sending an unavailability report with Unavailability Duration set to 0 to indicate availability or another value that is not equal to 511 to report updated unavailability.</a:t>
            </a:r>
          </a:p>
        </p:txBody>
      </p:sp>
      <p:sp>
        <p:nvSpPr>
          <p:cNvPr id="4" name="Slide Number Placeholder 3">
            <a:extLst>
              <a:ext uri="{FF2B5EF4-FFF2-40B4-BE49-F238E27FC236}">
                <a16:creationId xmlns:a16="http://schemas.microsoft.com/office/drawing/2014/main" id="{1875BD06-4BDA-AD6B-32EA-B905CD524CBB}"/>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5</a:t>
            </a:fld>
            <a:endParaRPr lang="en-US"/>
          </a:p>
        </p:txBody>
      </p:sp>
      <p:sp>
        <p:nvSpPr>
          <p:cNvPr id="5" name="Footer Placeholder 4">
            <a:extLst>
              <a:ext uri="{FF2B5EF4-FFF2-40B4-BE49-F238E27FC236}">
                <a16:creationId xmlns:a16="http://schemas.microsoft.com/office/drawing/2014/main" id="{7C0F0501-1ED5-9D2F-6942-654AFB739F42}"/>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1CBD7E7A-5A9A-83EF-544C-8A0EA542ED41}"/>
              </a:ext>
            </a:extLst>
          </p:cNvPr>
          <p:cNvSpPr>
            <a:spLocks noGrp="1"/>
          </p:cNvSpPr>
          <p:nvPr>
            <p:ph type="dt" sz="half" idx="2"/>
          </p:nvPr>
        </p:nvSpPr>
        <p:spPr>
          <a:xfrm>
            <a:off x="696913" y="332601"/>
            <a:ext cx="1579600" cy="276999"/>
          </a:xfrm>
        </p:spPr>
        <p:txBody>
          <a:bodyPr/>
          <a:lstStyle/>
          <a:p>
            <a:pPr>
              <a:defRPr/>
            </a:pPr>
            <a:r>
              <a:rPr lang="en-US" dirty="0"/>
              <a:t>September 2024</a:t>
            </a:r>
          </a:p>
        </p:txBody>
      </p:sp>
      <p:sp>
        <p:nvSpPr>
          <p:cNvPr id="7" name="Rectangle 2">
            <a:extLst>
              <a:ext uri="{FF2B5EF4-FFF2-40B4-BE49-F238E27FC236}">
                <a16:creationId xmlns:a16="http://schemas.microsoft.com/office/drawing/2014/main" id="{F711A37D-36EE-A0A1-D108-769D451A40A6}"/>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40192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9BBBD8-2AD3-04DF-B333-22CE460C8DD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C221663-F1C4-4537-5A3A-DBB18BEF8C83}"/>
              </a:ext>
            </a:extLst>
          </p:cNvPr>
          <p:cNvSpPr>
            <a:spLocks noGrp="1"/>
          </p:cNvSpPr>
          <p:nvPr>
            <p:ph type="title"/>
          </p:nvPr>
        </p:nvSpPr>
        <p:spPr>
          <a:xfrm>
            <a:off x="685800" y="685800"/>
            <a:ext cx="7772400" cy="609600"/>
          </a:xfrm>
        </p:spPr>
        <p:txBody>
          <a:bodyPr/>
          <a:lstStyle/>
          <a:p>
            <a:pPr lvl="2"/>
            <a:r>
              <a:rPr lang="en-US" sz="2800" dirty="0"/>
              <a:t>Internal Interference Indication</a:t>
            </a:r>
          </a:p>
        </p:txBody>
      </p:sp>
      <p:sp>
        <p:nvSpPr>
          <p:cNvPr id="3" name="Content Placeholder 2">
            <a:extLst>
              <a:ext uri="{FF2B5EF4-FFF2-40B4-BE49-F238E27FC236}">
                <a16:creationId xmlns:a16="http://schemas.microsoft.com/office/drawing/2014/main" id="{3D6CDEF6-7E97-72A1-93F7-7CC983990270}"/>
              </a:ext>
            </a:extLst>
          </p:cNvPr>
          <p:cNvSpPr>
            <a:spLocks noGrp="1"/>
          </p:cNvSpPr>
          <p:nvPr>
            <p:ph idx="1"/>
          </p:nvPr>
        </p:nvSpPr>
        <p:spPr>
          <a:xfrm>
            <a:off x="685800" y="1466850"/>
            <a:ext cx="7858125" cy="4875213"/>
          </a:xfrm>
        </p:spPr>
        <p:txBody>
          <a:bodyPr/>
          <a:lstStyle/>
          <a:p>
            <a:r>
              <a:rPr lang="en-US" sz="1800" dirty="0"/>
              <a:t>In some scenarios, A DUO STA’s unavailability period may overlap with some data PPDUs causing errors.</a:t>
            </a:r>
          </a:p>
          <a:p>
            <a:r>
              <a:rPr lang="en-US" sz="1800" dirty="0"/>
              <a:t>In that case, it will be useful if the DUO STA indicated to the AP that those errors were due to internal interference.</a:t>
            </a:r>
          </a:p>
          <a:p>
            <a:r>
              <a:rPr lang="en-US" sz="1800" dirty="0"/>
              <a:t>We propose to have a 1-bit indication sent back by the DUO STA carrying this information.</a:t>
            </a:r>
            <a:endParaRPr lang="en-US" sz="1400" dirty="0"/>
          </a:p>
        </p:txBody>
      </p:sp>
      <p:sp>
        <p:nvSpPr>
          <p:cNvPr id="4" name="Slide Number Placeholder 3">
            <a:extLst>
              <a:ext uri="{FF2B5EF4-FFF2-40B4-BE49-F238E27FC236}">
                <a16:creationId xmlns:a16="http://schemas.microsoft.com/office/drawing/2014/main" id="{04CBBBF3-4660-55CB-A904-18E64CD7F52E}"/>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6</a:t>
            </a:fld>
            <a:endParaRPr lang="en-US"/>
          </a:p>
        </p:txBody>
      </p:sp>
      <p:sp>
        <p:nvSpPr>
          <p:cNvPr id="5" name="Footer Placeholder 4">
            <a:extLst>
              <a:ext uri="{FF2B5EF4-FFF2-40B4-BE49-F238E27FC236}">
                <a16:creationId xmlns:a16="http://schemas.microsoft.com/office/drawing/2014/main" id="{C54AF1BD-0C4E-C408-45E8-EA8CAA014933}"/>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E6B5EA9D-24DA-0EA0-41D7-68B7E2DA54A3}"/>
              </a:ext>
            </a:extLst>
          </p:cNvPr>
          <p:cNvSpPr>
            <a:spLocks noGrp="1"/>
          </p:cNvSpPr>
          <p:nvPr>
            <p:ph type="dt" sz="half" idx="2"/>
          </p:nvPr>
        </p:nvSpPr>
        <p:spPr>
          <a:xfrm>
            <a:off x="696913" y="332601"/>
            <a:ext cx="1579600" cy="276999"/>
          </a:xfrm>
        </p:spPr>
        <p:txBody>
          <a:bodyPr/>
          <a:lstStyle/>
          <a:p>
            <a:pPr>
              <a:defRPr/>
            </a:pPr>
            <a:r>
              <a:rPr lang="en-US" dirty="0"/>
              <a:t>September 2024</a:t>
            </a:r>
          </a:p>
        </p:txBody>
      </p:sp>
      <p:sp>
        <p:nvSpPr>
          <p:cNvPr id="7" name="Rectangle 2">
            <a:extLst>
              <a:ext uri="{FF2B5EF4-FFF2-40B4-BE49-F238E27FC236}">
                <a16:creationId xmlns:a16="http://schemas.microsoft.com/office/drawing/2014/main" id="{97D09B52-3D95-B18B-8A20-0EF71190784C}"/>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9" name="Picture 8">
            <a:extLst>
              <a:ext uri="{FF2B5EF4-FFF2-40B4-BE49-F238E27FC236}">
                <a16:creationId xmlns:a16="http://schemas.microsoft.com/office/drawing/2014/main" id="{C9535273-2C6F-62C0-23D8-207A9984A440}"/>
              </a:ext>
            </a:extLst>
          </p:cNvPr>
          <p:cNvPicPr>
            <a:picLocks noChangeAspect="1"/>
          </p:cNvPicPr>
          <p:nvPr/>
        </p:nvPicPr>
        <p:blipFill>
          <a:blip r:embed="rId2"/>
          <a:stretch>
            <a:fillRect/>
          </a:stretch>
        </p:blipFill>
        <p:spPr>
          <a:xfrm>
            <a:off x="1992299" y="3580402"/>
            <a:ext cx="5235601" cy="1810748"/>
          </a:xfrm>
          <a:prstGeom prst="rect">
            <a:avLst/>
          </a:prstGeom>
        </p:spPr>
      </p:pic>
    </p:spTree>
    <p:extLst>
      <p:ext uri="{BB962C8B-B14F-4D97-AF65-F5344CB8AC3E}">
        <p14:creationId xmlns:p14="http://schemas.microsoft.com/office/powerpoint/2010/main" val="319144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85800" y="685800"/>
            <a:ext cx="7772400" cy="609600"/>
          </a:xfrm>
        </p:spPr>
        <p:txBody>
          <a:bodyPr/>
          <a:lstStyle/>
          <a:p>
            <a:pPr lvl="2"/>
            <a:r>
              <a:rPr lang="en-US" sz="2800"/>
              <a:t>Summary</a:t>
            </a:r>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685799" y="1447800"/>
            <a:ext cx="7858125" cy="4875213"/>
          </a:xfrm>
        </p:spPr>
        <p:txBody>
          <a:bodyPr/>
          <a:lstStyle/>
          <a:p>
            <a:endParaRPr lang="en-US" dirty="0"/>
          </a:p>
          <a:p>
            <a:r>
              <a:rPr lang="en-US" dirty="0"/>
              <a:t>Details for DUO-relating signaling was discussed including:</a:t>
            </a:r>
          </a:p>
          <a:p>
            <a:pPr lvl="1"/>
            <a:r>
              <a:rPr lang="en-US" dirty="0"/>
              <a:t>How to indicate the control feedback information type included in a Multi-STA BA frame and how to use that for the DUO mode.</a:t>
            </a:r>
          </a:p>
          <a:p>
            <a:pPr lvl="1"/>
            <a:r>
              <a:rPr lang="en-US" dirty="0"/>
              <a:t>The encoding of unavailability information reported by a DUO STA.</a:t>
            </a:r>
          </a:p>
          <a:p>
            <a:pPr lvl="1"/>
            <a:r>
              <a:rPr lang="en-US" dirty="0"/>
              <a:t>Internal interference indication made by the DUO STAs in cases of error.</a:t>
            </a:r>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7</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1579600" cy="276999"/>
          </a:xfrm>
        </p:spPr>
        <p:txBody>
          <a:bodyPr/>
          <a:lstStyle/>
          <a:p>
            <a:pPr>
              <a:defRPr/>
            </a:pPr>
            <a:r>
              <a:rPr lang="en-US" dirty="0"/>
              <a:t>September 2024</a:t>
            </a:r>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9067263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85800" y="685800"/>
            <a:ext cx="7772400" cy="609600"/>
          </a:xfrm>
        </p:spPr>
        <p:txBody>
          <a:bodyPr/>
          <a:lstStyle/>
          <a:p>
            <a:pPr lvl="2"/>
            <a:r>
              <a:rPr lang="en-US" sz="2800" dirty="0"/>
              <a:t>Straw Poll 1</a:t>
            </a:r>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685799" y="1447800"/>
            <a:ext cx="7858125" cy="4875213"/>
          </a:xfrm>
        </p:spPr>
        <p:txBody>
          <a:bodyPr/>
          <a:lstStyle/>
          <a:p>
            <a:pPr marL="342900" marR="0" lvl="0" indent="-342900" rtl="0">
              <a:buFont typeface="Aptos" panose="020B0004020202020204" pitchFamily="34" charset="0"/>
              <a:buChar char="•"/>
              <a:tabLst>
                <a:tab pos="457200" algn="l"/>
              </a:tabLst>
            </a:pPr>
            <a:r>
              <a:rPr lang="en-US" sz="1000" b="1" dirty="0">
                <a:effectLst/>
                <a:latin typeface="Calibri" panose="020F0502020204030204" pitchFamily="34" charset="0"/>
                <a:ea typeface="Times New Roman" panose="02020603050405020304" pitchFamily="18" charset="0"/>
              </a:rPr>
              <a:t>Do you support the following amendment to the consensus:</a:t>
            </a:r>
            <a:endParaRPr lang="en-US" sz="1000" dirty="0">
              <a:effectLst/>
              <a:latin typeface="Calibri" panose="020F0502020204030204" pitchFamily="34" charset="0"/>
              <a:ea typeface="Calibri" panose="020F0502020204030204" pitchFamily="34" charset="0"/>
            </a:endParaRPr>
          </a:p>
          <a:p>
            <a:pPr marL="742950" marR="0" lvl="1" indent="-285750">
              <a:buFont typeface="Courier New" panose="02070309020205020404" pitchFamily="49" charset="0"/>
              <a:buChar char="o"/>
            </a:pPr>
            <a:r>
              <a:rPr lang="en-US" sz="1000" dirty="0">
                <a:effectLst/>
                <a:latin typeface="Calibri" panose="020F0502020204030204" pitchFamily="34" charset="0"/>
                <a:ea typeface="Calibri" panose="020F0502020204030204" pitchFamily="34" charset="0"/>
              </a:rPr>
              <a:t>Unavailability Target Start Time is indicated using 9 bits with a granularity of 64us</a:t>
            </a:r>
          </a:p>
          <a:p>
            <a:pPr marL="1143000" marR="0" lvl="2" indent="-228600">
              <a:buFont typeface="Wingdings" panose="05000000000000000000" pitchFamily="2" charset="2"/>
              <a:buChar char=""/>
            </a:pPr>
            <a:r>
              <a:rPr lang="en-US" sz="1000" u="sng" dirty="0">
                <a:effectLst/>
                <a:latin typeface="Calibri" panose="020F0502020204030204" pitchFamily="34" charset="0"/>
                <a:ea typeface="Calibri" panose="020F0502020204030204" pitchFamily="34" charset="0"/>
              </a:rPr>
              <a:t>This subfield contains a positive unsigned integer corresponding to a partial TSF time at which the unavailability event is expected to start</a:t>
            </a:r>
            <a:endParaRPr lang="en-US" sz="1000" dirty="0">
              <a:effectLst/>
              <a:latin typeface="Calibri" panose="020F0502020204030204" pitchFamily="34" charset="0"/>
              <a:ea typeface="Calibri" panose="020F0502020204030204" pitchFamily="34" charset="0"/>
            </a:endParaRPr>
          </a:p>
          <a:p>
            <a:pPr marL="1143000" marR="0" lvl="2" indent="-228600">
              <a:buFont typeface="Wingdings" panose="05000000000000000000" pitchFamily="2" charset="2"/>
              <a:buChar char=""/>
            </a:pPr>
            <a:r>
              <a:rPr lang="en-US" sz="1000" u="sng" dirty="0">
                <a:effectLst/>
                <a:latin typeface="Calibri" panose="020F0502020204030204" pitchFamily="34" charset="0"/>
                <a:ea typeface="Calibri" panose="020F0502020204030204" pitchFamily="34" charset="0"/>
              </a:rPr>
              <a:t>Except that this subfield is reserved (i.e., invalid and to be ignored by the recipient) if the Unavailability Duration subfield is equal to 0</a:t>
            </a:r>
            <a:endParaRPr lang="en-US" sz="1000" dirty="0">
              <a:effectLst/>
              <a:latin typeface="Calibri" panose="020F0502020204030204" pitchFamily="34" charset="0"/>
              <a:ea typeface="Calibri" panose="020F0502020204030204" pitchFamily="34" charset="0"/>
            </a:endParaRPr>
          </a:p>
          <a:p>
            <a:pPr marL="742950" marR="0" lvl="1" indent="-285750">
              <a:buFont typeface="Courier New" panose="02070309020205020404" pitchFamily="49" charset="0"/>
              <a:buChar char="o"/>
            </a:pPr>
            <a:r>
              <a:rPr lang="en-US" sz="1000" dirty="0">
                <a:effectLst/>
                <a:latin typeface="Calibri" panose="020F0502020204030204" pitchFamily="34" charset="0"/>
                <a:ea typeface="Calibri" panose="020F0502020204030204" pitchFamily="34" charset="0"/>
              </a:rPr>
              <a:t>Unavailability Duration is indicated using 9 bits with a granularity of 64us</a:t>
            </a:r>
          </a:p>
          <a:p>
            <a:pPr marL="1143000" marR="0" lvl="2" indent="-228600">
              <a:buFont typeface="Wingdings" panose="05000000000000000000" pitchFamily="2" charset="2"/>
              <a:buChar char=""/>
            </a:pPr>
            <a:r>
              <a:rPr lang="en-US" sz="1000" u="sng" dirty="0">
                <a:effectLst/>
                <a:latin typeface="Calibri" panose="020F0502020204030204" pitchFamily="34" charset="0"/>
                <a:ea typeface="Calibri" panose="020F0502020204030204" pitchFamily="34" charset="0"/>
              </a:rPr>
              <a:t>This subfield is set to the estimated duration, in units of 64 microseconds, of the unavailability event except that</a:t>
            </a:r>
            <a:endParaRPr lang="en-US" sz="1000" dirty="0">
              <a:effectLst/>
              <a:latin typeface="Calibri" panose="020F0502020204030204" pitchFamily="34" charset="0"/>
              <a:ea typeface="Calibri" panose="020F0502020204030204" pitchFamily="34" charset="0"/>
            </a:endParaRPr>
          </a:p>
          <a:p>
            <a:pPr marL="1143000" marR="0" lvl="2" indent="-228600">
              <a:buFont typeface="Wingdings" panose="05000000000000000000" pitchFamily="2" charset="2"/>
              <a:buChar char=""/>
            </a:pPr>
            <a:r>
              <a:rPr lang="en-US" sz="1000" u="sng" dirty="0">
                <a:effectLst/>
                <a:latin typeface="Calibri" panose="020F0502020204030204" pitchFamily="34" charset="0"/>
                <a:ea typeface="Calibri" panose="020F0502020204030204" pitchFamily="34" charset="0"/>
              </a:rPr>
              <a:t>The value 0 indicates that the STA is available </a:t>
            </a:r>
            <a:endParaRPr lang="en-US" sz="1000" dirty="0">
              <a:effectLst/>
              <a:latin typeface="Calibri" panose="020F0502020204030204" pitchFamily="34" charset="0"/>
              <a:ea typeface="Calibri" panose="020F0502020204030204" pitchFamily="34" charset="0"/>
            </a:endParaRPr>
          </a:p>
          <a:p>
            <a:pPr marL="1143000" marR="0" lvl="2" indent="-228600">
              <a:buFont typeface="Wingdings" panose="05000000000000000000" pitchFamily="2" charset="2"/>
              <a:buChar char=""/>
            </a:pPr>
            <a:r>
              <a:rPr lang="en-US" sz="1000" u="sng" dirty="0">
                <a:effectLst/>
                <a:latin typeface="Calibri" panose="020F0502020204030204" pitchFamily="34" charset="0"/>
                <a:ea typeface="Calibri" panose="020F0502020204030204" pitchFamily="34" charset="0"/>
              </a:rPr>
              <a:t>The value 511 indicates that the STA is unavailable for an indefinite duration of time</a:t>
            </a:r>
            <a:endParaRPr lang="en-US" sz="1000" dirty="0">
              <a:effectLst/>
              <a:latin typeface="Calibri" panose="020F0502020204030204" pitchFamily="34" charset="0"/>
              <a:ea typeface="Calibri" panose="020F0502020204030204" pitchFamily="34" charset="0"/>
            </a:endParaRPr>
          </a:p>
          <a:p>
            <a:pPr marL="1600200" marR="0" lvl="3" indent="-228600">
              <a:buFont typeface="Symbol" panose="05050102010706020507" pitchFamily="18" charset="2"/>
              <a:buChar char=""/>
            </a:pPr>
            <a:r>
              <a:rPr lang="en-US" sz="1000" u="sng" dirty="0">
                <a:effectLst/>
                <a:latin typeface="Calibri" panose="020F0502020204030204" pitchFamily="34" charset="0"/>
                <a:ea typeface="Calibri" panose="020F0502020204030204" pitchFamily="34" charset="0"/>
              </a:rPr>
              <a:t>The STA shall use the value 511 only if the unavailability duration is unknown</a:t>
            </a:r>
            <a:endParaRPr lang="en-US" sz="1000" dirty="0">
              <a:effectLst/>
              <a:latin typeface="Calibri" panose="020F0502020204030204" pitchFamily="34" charset="0"/>
              <a:ea typeface="Calibri" panose="020F0502020204030204" pitchFamily="34" charset="0"/>
            </a:endParaRPr>
          </a:p>
          <a:p>
            <a:pPr marL="742950" marR="0" lvl="1" indent="-285750">
              <a:buFont typeface="Courier New" panose="02070309020205020404" pitchFamily="49" charset="0"/>
              <a:buChar char="o"/>
            </a:pPr>
            <a:r>
              <a:rPr lang="en-US" sz="1000" u="sng" dirty="0">
                <a:effectLst/>
                <a:latin typeface="Calibri" panose="020F0502020204030204" pitchFamily="34" charset="0"/>
                <a:ea typeface="Calibri" panose="020F0502020204030204" pitchFamily="34" charset="0"/>
              </a:rPr>
              <a:t>A non-AP STA that intends to transition to available state shall indicate to its associated AP that it transitions from being unavailable to being available by sending a BSRP GI3 Trigger frame with the Unavailability Duration field set to 0.</a:t>
            </a:r>
            <a:endParaRPr lang="en-US" sz="1000" dirty="0">
              <a:effectLst/>
              <a:latin typeface="Calibri" panose="020F0502020204030204"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8</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1579600" cy="276999"/>
          </a:xfrm>
        </p:spPr>
        <p:txBody>
          <a:bodyPr/>
          <a:lstStyle/>
          <a:p>
            <a:pPr>
              <a:defRPr/>
            </a:pPr>
            <a:r>
              <a:rPr lang="en-US" dirty="0"/>
              <a:t>September 2024</a:t>
            </a:r>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6966355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85800" y="685800"/>
            <a:ext cx="7772400" cy="609600"/>
          </a:xfrm>
        </p:spPr>
        <p:txBody>
          <a:bodyPr/>
          <a:lstStyle/>
          <a:p>
            <a:pPr lvl="2"/>
            <a:r>
              <a:rPr lang="en-US" sz="2800" dirty="0"/>
              <a:t>Straw Poll 2</a:t>
            </a:r>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685799" y="1447800"/>
            <a:ext cx="7858125" cy="4875213"/>
          </a:xfrm>
        </p:spPr>
        <p:txBody>
          <a:bodyPr/>
          <a:lstStyle/>
          <a:p>
            <a:pPr marL="0" marR="0">
              <a:lnSpc>
                <a:spcPct val="107000"/>
              </a:lnSpc>
              <a:spcAft>
                <a:spcPts val="800"/>
              </a:spcAft>
            </a:pPr>
            <a:r>
              <a:rPr lang="en-US" sz="1000" b="1" dirty="0">
                <a:effectLst/>
                <a:latin typeface="Calibri" panose="020F0502020204030204" pitchFamily="34" charset="0"/>
                <a:ea typeface="Calibri" panose="020F0502020204030204" pitchFamily="34" charset="0"/>
              </a:rPr>
              <a:t>Do you support to amend the consensus as follows:</a:t>
            </a:r>
            <a:endParaRPr lang="en-US" sz="1000" dirty="0">
              <a:effectLst/>
              <a:latin typeface="Calibri" panose="020F0502020204030204" pitchFamily="34" charset="0"/>
              <a:ea typeface="Calibri" panose="020F0502020204030204" pitchFamily="34" charset="0"/>
            </a:endParaRPr>
          </a:p>
          <a:p>
            <a:pPr marL="342900" marR="0" lvl="0" indent="-342900">
              <a:lnSpc>
                <a:spcPct val="107000"/>
              </a:lnSpc>
              <a:spcAft>
                <a:spcPts val="800"/>
              </a:spcAft>
              <a:buSzPts val="1000"/>
              <a:buFont typeface="Symbol" panose="05050102010706020507" pitchFamily="18" charset="2"/>
              <a:buChar char=""/>
              <a:tabLst>
                <a:tab pos="457200" algn="l"/>
              </a:tabLst>
            </a:pPr>
            <a:r>
              <a:rPr lang="en-US" sz="1000" b="1" dirty="0">
                <a:effectLst/>
                <a:latin typeface="Calibri" panose="020F0502020204030204" pitchFamily="34" charset="0"/>
                <a:ea typeface="Calibri" panose="020F0502020204030204" pitchFamily="34" charset="0"/>
              </a:rPr>
              <a:t>Do you support to define a special Feedback Per AID TID Info field (name TBD) that carries control feedback in the M-BA frame? </a:t>
            </a:r>
            <a:endParaRPr lang="en-US" sz="1000" dirty="0">
              <a:effectLst/>
              <a:latin typeface="Calibri" panose="020F0502020204030204" pitchFamily="34" charset="0"/>
              <a:ea typeface="Calibri" panose="020F0502020204030204" pitchFamily="34" charset="0"/>
            </a:endParaRPr>
          </a:p>
          <a:p>
            <a:pPr marL="742950" marR="0" lvl="1" indent="-285750">
              <a:lnSpc>
                <a:spcPct val="107000"/>
              </a:lnSpc>
              <a:spcAft>
                <a:spcPts val="800"/>
              </a:spcAft>
              <a:buSzPts val="1000"/>
              <a:buFont typeface="Courier New" panose="02070309020205020404" pitchFamily="49" charset="0"/>
              <a:buChar char="o"/>
              <a:tabLst>
                <a:tab pos="914400" algn="l"/>
              </a:tabLs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The control feedback (i.e. unavailability indication) is carried instead of the </a:t>
            </a:r>
            <a:r>
              <a:rPr lang="en-US" sz="1000" b="1" dirty="0" err="1">
                <a:effectLst/>
                <a:latin typeface="Calibri" panose="020F0502020204030204" pitchFamily="34" charset="0"/>
                <a:ea typeface="Calibri" panose="020F0502020204030204" pitchFamily="34" charset="0"/>
                <a:cs typeface="Times New Roman" panose="02020603050405020304" pitchFamily="18" charset="0"/>
              </a:rPr>
              <a:t>BlockAck</a:t>
            </a:r>
            <a:r>
              <a:rPr lang="en-US" sz="1000" b="1" dirty="0">
                <a:effectLst/>
                <a:latin typeface="Calibri" panose="020F0502020204030204" pitchFamily="34" charset="0"/>
                <a:ea typeface="Calibri" panose="020F0502020204030204" pitchFamily="34" charset="0"/>
                <a:cs typeface="Times New Roman" panose="02020603050405020304" pitchFamily="18" charset="0"/>
              </a:rPr>
              <a:t> Bitmap in that Feedback Per AID TID Info field</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Aft>
                <a:spcPts val="800"/>
              </a:spcAft>
              <a:buSzPts val="1000"/>
              <a:buFont typeface="Courier New" panose="02070309020205020404" pitchFamily="49" charset="0"/>
              <a:buChar char="o"/>
              <a:tabLst>
                <a:tab pos="914400" algn="l"/>
              </a:tabLs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The Ack Type subfield of the Per AID TID Info field is set to 0 and the TID subfield of the Per AID TID Info field is set to 13</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Aft>
                <a:spcPts val="800"/>
              </a:spcAft>
              <a:buSzPts val="1000"/>
              <a:buFont typeface="Courier New" panose="02070309020205020404" pitchFamily="49" charset="0"/>
              <a:buChar char="o"/>
              <a:tabLst>
                <a:tab pos="914400" algn="l"/>
              </a:tabLs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The AID11 subfield of this Per AID TID Info field is set to 2008 value if the control feedback is addressed to all STAs or to the AID11 that identifies the intended recipient STA</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Aft>
                <a:spcPts val="800"/>
              </a:spcAft>
              <a:buSzPts val="1000"/>
              <a:buFont typeface="Courier New" panose="02070309020205020404" pitchFamily="49" charset="0"/>
              <a:buChar char="o"/>
              <a:tabLst>
                <a:tab pos="914400" algn="l"/>
              </a:tabLst>
            </a:pPr>
            <a:r>
              <a:rPr lang="en-US" sz="1000" b="1" strike="sngStrike" dirty="0">
                <a:effectLst/>
                <a:latin typeface="Calibri" panose="020F0502020204030204" pitchFamily="34" charset="0"/>
                <a:ea typeface="Calibri" panose="020F0502020204030204" pitchFamily="34" charset="0"/>
                <a:cs typeface="Times New Roman" panose="02020603050405020304" pitchFamily="18" charset="0"/>
              </a:rPr>
              <a:t>The Starting Sequence Number field of this Per AID TID Info field is reserved</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Aft>
                <a:spcPts val="800"/>
              </a:spcAft>
              <a:buSzPts val="1000"/>
              <a:buFont typeface="Courier New" panose="02070309020205020404" pitchFamily="49" charset="0"/>
              <a:buChar char="o"/>
              <a:tabLst>
                <a:tab pos="914400" algn="l"/>
              </a:tabLs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A “Feedback Type” field (4-bit field – B12 to B15 of the “Block Ack Starting Sequence Control” field) which is set to 0 to indicate that this Per AID TID Info field is carrying </a:t>
            </a:r>
            <a:r>
              <a:rPr lang="en-US" sz="1000" b="1" u="sng" dirty="0" err="1">
                <a:effectLst/>
                <a:latin typeface="Calibri" panose="020F0502020204030204" pitchFamily="34" charset="0"/>
                <a:ea typeface="Calibri" panose="020F0502020204030204" pitchFamily="34" charset="0"/>
                <a:cs typeface="Times New Roman" panose="02020603050405020304" pitchFamily="18" charset="0"/>
              </a:rPr>
              <a:t>CoEx</a:t>
            </a: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 unavailability information.</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Aft>
                <a:spcPts val="800"/>
              </a:spcAft>
              <a:buSzPts val="1000"/>
              <a:buFont typeface="Wingdings" panose="05000000000000000000" pitchFamily="2" charset="2"/>
              <a:buChar char=""/>
              <a:tabLst>
                <a:tab pos="1371600" algn="l"/>
              </a:tabLst>
            </a:pPr>
            <a:r>
              <a:rPr lang="en-US" sz="1000" b="1" u="sng" dirty="0">
                <a:effectLst/>
                <a:latin typeface="Calibri" panose="020F0502020204030204" pitchFamily="34" charset="0"/>
                <a:ea typeface="Calibri" panose="020F0502020204030204" pitchFamily="34" charset="0"/>
              </a:rPr>
              <a:t>The rest of the “Starting Sequence Number” bits are reserved.</a:t>
            </a:r>
            <a:endParaRPr lang="en-US" sz="1000" dirty="0">
              <a:effectLst/>
              <a:latin typeface="Calibri" panose="020F0502020204030204"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9</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1579600" cy="276999"/>
          </a:xfrm>
        </p:spPr>
        <p:txBody>
          <a:bodyPr/>
          <a:lstStyle/>
          <a:p>
            <a:pPr>
              <a:defRPr/>
            </a:pPr>
            <a:r>
              <a:rPr lang="en-US" dirty="0"/>
              <a:t>September 2024</a:t>
            </a:r>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59995719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9815</TotalTime>
  <Words>1397</Words>
  <Application>Microsoft Office PowerPoint</Application>
  <PresentationFormat>On-screen Show (4:3)</PresentationFormat>
  <Paragraphs>130</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Aptos</vt:lpstr>
      <vt:lpstr>Arial</vt:lpstr>
      <vt:lpstr>Calibri</vt:lpstr>
      <vt:lpstr>Courier New</vt:lpstr>
      <vt:lpstr>Symbol</vt:lpstr>
      <vt:lpstr>Times New Roman</vt:lpstr>
      <vt:lpstr>Wingdings</vt:lpstr>
      <vt:lpstr>802-11-Submission</vt:lpstr>
      <vt:lpstr>Improving Acknowledgment Mechanisms</vt:lpstr>
      <vt:lpstr>Introduction</vt:lpstr>
      <vt:lpstr>Dynamic Unavailability Operation (DUO)</vt:lpstr>
      <vt:lpstr>Multi-STA BA Frame Format</vt:lpstr>
      <vt:lpstr>Unavailability Info Format</vt:lpstr>
      <vt:lpstr>Internal Interference Indication</vt:lpstr>
      <vt:lpstr>Summary</vt:lpstr>
      <vt:lpstr>Straw Poll 1</vt:lpstr>
      <vt:lpstr>Straw Poll 2</vt:lpstr>
      <vt:lpstr>Straw Poll 3</vt:lpstr>
    </vt:vector>
  </TitlesOfParts>
  <Company>AT&amp;T Labs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Asterjadhi, Alfred</dc:creator>
  <cp:lastModifiedBy>Sherief Helwa</cp:lastModifiedBy>
  <cp:revision>3</cp:revision>
  <cp:lastPrinted>1998-02-10T13:28:06Z</cp:lastPrinted>
  <dcterms:created xsi:type="dcterms:W3CDTF">2007-05-21T21:00:37Z</dcterms:created>
  <dcterms:modified xsi:type="dcterms:W3CDTF">2025-03-10T15:51:13Z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