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327" r:id="rId4"/>
    <p:sldId id="328" r:id="rId5"/>
    <p:sldId id="329" r:id="rId6"/>
    <p:sldId id="349" r:id="rId7"/>
    <p:sldId id="350" r:id="rId8"/>
    <p:sldId id="351" r:id="rId9"/>
    <p:sldId id="352" r:id="rId10"/>
    <p:sldId id="358" r:id="rId11"/>
    <p:sldId id="353" r:id="rId12"/>
    <p:sldId id="354" r:id="rId13"/>
    <p:sldId id="355" r:id="rId14"/>
    <p:sldId id="356"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14" autoAdjust="0"/>
    <p:restoredTop sz="94660"/>
  </p:normalViewPr>
  <p:slideViewPr>
    <p:cSldViewPr>
      <p:cViewPr varScale="1">
        <p:scale>
          <a:sx n="160" d="100"/>
          <a:sy n="160" d="100"/>
        </p:scale>
        <p:origin x="960"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3/7/24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dirty="0"/>
          </a:p>
        </p:txBody>
      </p:sp>
      <p:sp>
        <p:nvSpPr>
          <p:cNvPr id="5" name="Footer Placeholder 4"/>
          <p:cNvSpPr>
            <a:spLocks noGrp="1"/>
          </p:cNvSpPr>
          <p:nvPr>
            <p:ph type="ftr" idx="11"/>
          </p:nvPr>
        </p:nvSpPr>
        <p:spPr/>
        <p:txBody>
          <a:bodyPr/>
          <a:lstStyle>
            <a:lvl1pPr>
              <a:defRPr/>
            </a:lvl1pPr>
          </a:lstStyle>
          <a:p>
            <a:r>
              <a:rPr lang="en-GB"/>
              <a:t>Gaurav Patwardhan, HPE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Gaurav Patwardhan, HPE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Gaurav Patwardhan, HPE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2024</a:t>
            </a:r>
            <a:endParaRPr lang="en-GB"/>
          </a:p>
        </p:txBody>
      </p:sp>
      <p:sp>
        <p:nvSpPr>
          <p:cNvPr id="6" name="Footer Placeholder 5"/>
          <p:cNvSpPr>
            <a:spLocks noGrp="1"/>
          </p:cNvSpPr>
          <p:nvPr>
            <p:ph type="ftr" idx="11"/>
          </p:nvPr>
        </p:nvSpPr>
        <p:spPr/>
        <p:txBody>
          <a:bodyPr/>
          <a:lstStyle>
            <a:lvl1pPr>
              <a:defRPr/>
            </a:lvl1pPr>
          </a:lstStyle>
          <a:p>
            <a:r>
              <a:rPr lang="en-GB"/>
              <a:t>Gaurav Patwardhan, HPE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Gaurav Patwardhan, HPE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2024</a:t>
            </a:r>
            <a:endParaRPr lang="en-GB"/>
          </a:p>
        </p:txBody>
      </p:sp>
      <p:sp>
        <p:nvSpPr>
          <p:cNvPr id="4" name="Footer Placeholder 3"/>
          <p:cNvSpPr>
            <a:spLocks noGrp="1"/>
          </p:cNvSpPr>
          <p:nvPr>
            <p:ph type="ftr" idx="11"/>
          </p:nvPr>
        </p:nvSpPr>
        <p:spPr/>
        <p:txBody>
          <a:bodyPr/>
          <a:lstStyle>
            <a:lvl1pPr>
              <a:defRPr/>
            </a:lvl1pPr>
          </a:lstStyle>
          <a:p>
            <a:r>
              <a:rPr lang="en-GB"/>
              <a:t>Gaurav Patwardhan, HPE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2024</a:t>
            </a:r>
            <a:endParaRPr lang="en-GB"/>
          </a:p>
        </p:txBody>
      </p:sp>
      <p:sp>
        <p:nvSpPr>
          <p:cNvPr id="3" name="Footer Placeholder 2"/>
          <p:cNvSpPr>
            <a:spLocks noGrp="1"/>
          </p:cNvSpPr>
          <p:nvPr>
            <p:ph type="ftr" idx="11"/>
          </p:nvPr>
        </p:nvSpPr>
        <p:spPr/>
        <p:txBody>
          <a:bodyPr/>
          <a:lstStyle>
            <a:lvl1pPr>
              <a:defRPr/>
            </a:lvl1pPr>
          </a:lstStyle>
          <a:p>
            <a:r>
              <a:rPr lang="en-GB"/>
              <a:t>Gaurav Patwardhan, HPE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Gaurav Patwardhan, HPE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Gaurav Patwardhan, HPE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Gaurav Patwardhan, HPE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802.11-24/0410r2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587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QoS based Spatial Reuse</a:t>
            </a:r>
          </a:p>
        </p:txBody>
      </p:sp>
      <p:sp>
        <p:nvSpPr>
          <p:cNvPr id="6" name="Date Placeholder 3"/>
          <p:cNvSpPr>
            <a:spLocks noGrp="1"/>
          </p:cNvSpPr>
          <p:nvPr>
            <p:ph type="dt" idx="10"/>
          </p:nvPr>
        </p:nvSpPr>
        <p:spPr/>
        <p:txBody>
          <a:bodyPr/>
          <a:lstStyle/>
          <a:p>
            <a:r>
              <a:rPr lang="en-US"/>
              <a:t>March 2024</a:t>
            </a:r>
            <a:endParaRPr lang="en-GB" dirty="0"/>
          </a:p>
        </p:txBody>
      </p:sp>
      <p:sp>
        <p:nvSpPr>
          <p:cNvPr id="7" name="Footer Placeholder 4"/>
          <p:cNvSpPr>
            <a:spLocks noGrp="1"/>
          </p:cNvSpPr>
          <p:nvPr>
            <p:ph type="ftr" idx="11"/>
          </p:nvPr>
        </p:nvSpPr>
        <p:spPr/>
        <p:txBody>
          <a:bodyPr/>
          <a:lstStyle/>
          <a:p>
            <a:r>
              <a:rPr lang="en-GB"/>
              <a:t>Gaurav Patwardhan, HPE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26594869"/>
              </p:ext>
            </p:extLst>
          </p:nvPr>
        </p:nvGraphicFramePr>
        <p:xfrm>
          <a:off x="993775" y="2484438"/>
          <a:ext cx="10272713" cy="2346325"/>
        </p:xfrm>
        <a:graphic>
          <a:graphicData uri="http://schemas.openxmlformats.org/presentationml/2006/ole">
            <mc:AlternateContent xmlns:mc="http://schemas.openxmlformats.org/markup-compatibility/2006">
              <mc:Choice xmlns:v="urn:schemas-microsoft-com:vml" Requires="v">
                <p:oleObj name="Document" r:id="rId3" imgW="10439400" imgH="2400300" progId="Word.Document.8">
                  <p:embed/>
                </p:oleObj>
              </mc:Choice>
              <mc:Fallback>
                <p:oleObj name="Document" r:id="rId3" imgW="10439400" imgH="2400300" progId="Word.Document.8">
                  <p:embed/>
                  <p:pic>
                    <p:nvPicPr>
                      <p:cNvPr id="0" name="Picture 3"/>
                      <p:cNvPicPr>
                        <a:picLocks noChangeAspect="1" noChangeArrowheads="1"/>
                      </p:cNvPicPr>
                      <p:nvPr/>
                    </p:nvPicPr>
                    <p:blipFill>
                      <a:blip r:embed="rId4"/>
                      <a:srcRect/>
                      <a:stretch>
                        <a:fillRect/>
                      </a:stretch>
                    </p:blipFill>
                    <p:spPr bwMode="auto">
                      <a:xfrm>
                        <a:off x="993775" y="2484438"/>
                        <a:ext cx="10272713" cy="23463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1CEF0-117F-FEDE-E6E4-959CCC3DC24C}"/>
              </a:ext>
            </a:extLst>
          </p:cNvPr>
          <p:cNvSpPr>
            <a:spLocks noGrp="1"/>
          </p:cNvSpPr>
          <p:nvPr>
            <p:ph type="title"/>
          </p:nvPr>
        </p:nvSpPr>
        <p:spPr/>
        <p:txBody>
          <a:bodyPr/>
          <a:lstStyle/>
          <a:p>
            <a:r>
              <a:rPr lang="en-US" dirty="0"/>
              <a:t>Quality of Service with SR</a:t>
            </a:r>
          </a:p>
        </p:txBody>
      </p:sp>
      <p:sp>
        <p:nvSpPr>
          <p:cNvPr id="3" name="Content Placeholder 2">
            <a:extLst>
              <a:ext uri="{FF2B5EF4-FFF2-40B4-BE49-F238E27FC236}">
                <a16:creationId xmlns:a16="http://schemas.microsoft.com/office/drawing/2014/main" id="{DF013C19-1470-425A-599E-02B7B81E7367}"/>
              </a:ext>
            </a:extLst>
          </p:cNvPr>
          <p:cNvSpPr>
            <a:spLocks noGrp="1"/>
          </p:cNvSpPr>
          <p:nvPr>
            <p:ph idx="1"/>
          </p:nvPr>
        </p:nvSpPr>
        <p:spPr>
          <a:xfrm>
            <a:off x="609600" y="2133600"/>
            <a:ext cx="5330984" cy="3962399"/>
          </a:xfrm>
        </p:spPr>
        <p:txBody>
          <a:bodyPr/>
          <a:lstStyle/>
          <a:p>
            <a:pPr>
              <a:buFont typeface="Arial" panose="020B0604020202020204" pitchFamily="34" charset="0"/>
              <a:buChar char="•"/>
            </a:pPr>
            <a:r>
              <a:rPr lang="en-US" sz="2000" dirty="0"/>
              <a:t>On the other hand, we see that the probability of links being blocked or failing decreases with increasing OBSS PD level</a:t>
            </a:r>
          </a:p>
          <a:p>
            <a:pPr>
              <a:buFont typeface="Arial" panose="020B0604020202020204" pitchFamily="34" charset="0"/>
              <a:buChar char="•"/>
            </a:pPr>
            <a:endParaRPr lang="en-US" sz="2000" dirty="0"/>
          </a:p>
        </p:txBody>
      </p:sp>
      <p:pic>
        <p:nvPicPr>
          <p:cNvPr id="5" name="Picture 4">
            <a:extLst>
              <a:ext uri="{FF2B5EF4-FFF2-40B4-BE49-F238E27FC236}">
                <a16:creationId xmlns:a16="http://schemas.microsoft.com/office/drawing/2014/main" id="{36790B45-0AE4-6526-3FDC-1FC7588547C2}"/>
              </a:ext>
            </a:extLst>
          </p:cNvPr>
          <p:cNvPicPr>
            <a:picLocks noChangeAspect="1"/>
          </p:cNvPicPr>
          <p:nvPr/>
        </p:nvPicPr>
        <p:blipFill>
          <a:blip r:embed="rId2"/>
          <a:stretch>
            <a:fillRect/>
          </a:stretch>
        </p:blipFill>
        <p:spPr>
          <a:xfrm>
            <a:off x="6248400" y="1620844"/>
            <a:ext cx="5330984" cy="4288876"/>
          </a:xfrm>
          <a:prstGeom prst="rect">
            <a:avLst/>
          </a:prstGeom>
        </p:spPr>
      </p:pic>
      <p:sp>
        <p:nvSpPr>
          <p:cNvPr id="4" name="Date Placeholder 3">
            <a:extLst>
              <a:ext uri="{FF2B5EF4-FFF2-40B4-BE49-F238E27FC236}">
                <a16:creationId xmlns:a16="http://schemas.microsoft.com/office/drawing/2014/main" id="{82552355-ED54-00C3-9568-7B39E46EA2D5}"/>
              </a:ext>
            </a:extLst>
          </p:cNvPr>
          <p:cNvSpPr>
            <a:spLocks noGrp="1"/>
          </p:cNvSpPr>
          <p:nvPr>
            <p:ph type="dt" idx="15"/>
          </p:nvPr>
        </p:nvSpPr>
        <p:spPr/>
        <p:txBody>
          <a:bodyPr/>
          <a:lstStyle/>
          <a:p>
            <a:r>
              <a:rPr lang="en-US"/>
              <a:t>March 2024</a:t>
            </a:r>
            <a:endParaRPr lang="en-GB" dirty="0"/>
          </a:p>
        </p:txBody>
      </p:sp>
      <p:sp>
        <p:nvSpPr>
          <p:cNvPr id="6" name="Footer Placeholder 5">
            <a:extLst>
              <a:ext uri="{FF2B5EF4-FFF2-40B4-BE49-F238E27FC236}">
                <a16:creationId xmlns:a16="http://schemas.microsoft.com/office/drawing/2014/main" id="{5C0E5967-ACA6-6189-EBBB-42ACD58BE140}"/>
              </a:ext>
            </a:extLst>
          </p:cNvPr>
          <p:cNvSpPr>
            <a:spLocks noGrp="1"/>
          </p:cNvSpPr>
          <p:nvPr>
            <p:ph type="ftr" idx="14"/>
          </p:nvPr>
        </p:nvSpPr>
        <p:spPr/>
        <p:txBody>
          <a:bodyPr/>
          <a:lstStyle/>
          <a:p>
            <a:r>
              <a:rPr lang="en-GB"/>
              <a:t>Gaurav Patwardhan, HPE</a:t>
            </a:r>
            <a:endParaRPr lang="en-GB" dirty="0"/>
          </a:p>
        </p:txBody>
      </p:sp>
      <p:sp>
        <p:nvSpPr>
          <p:cNvPr id="7" name="Slide Number Placeholder 6">
            <a:extLst>
              <a:ext uri="{FF2B5EF4-FFF2-40B4-BE49-F238E27FC236}">
                <a16:creationId xmlns:a16="http://schemas.microsoft.com/office/drawing/2014/main" id="{0F24C83F-3B2E-E100-6E7D-F66A962BD7D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866706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4DC6F-A2E2-AE8B-56B4-48514156C5E2}"/>
              </a:ext>
            </a:extLst>
          </p:cNvPr>
          <p:cNvSpPr>
            <a:spLocks noGrp="1"/>
          </p:cNvSpPr>
          <p:nvPr>
            <p:ph type="title"/>
          </p:nvPr>
        </p:nvSpPr>
        <p:spPr>
          <a:xfrm>
            <a:off x="609441" y="443036"/>
            <a:ext cx="10969943" cy="852364"/>
          </a:xfrm>
        </p:spPr>
        <p:txBody>
          <a:bodyPr/>
          <a:lstStyle/>
          <a:p>
            <a:r>
              <a:rPr lang="en-US" dirty="0"/>
              <a:t>Revisiting 80 MHz Channel Bandwidth</a:t>
            </a:r>
          </a:p>
        </p:txBody>
      </p:sp>
      <p:sp>
        <p:nvSpPr>
          <p:cNvPr id="3" name="Content Placeholder 2">
            <a:extLst>
              <a:ext uri="{FF2B5EF4-FFF2-40B4-BE49-F238E27FC236}">
                <a16:creationId xmlns:a16="http://schemas.microsoft.com/office/drawing/2014/main" id="{C9812A13-B101-CC62-66CE-D5D448740507}"/>
              </a:ext>
            </a:extLst>
          </p:cNvPr>
          <p:cNvSpPr>
            <a:spLocks noGrp="1"/>
          </p:cNvSpPr>
          <p:nvPr>
            <p:ph idx="1"/>
          </p:nvPr>
        </p:nvSpPr>
        <p:spPr>
          <a:xfrm>
            <a:off x="609599" y="1219200"/>
            <a:ext cx="11382169" cy="4724400"/>
          </a:xfrm>
        </p:spPr>
        <p:txBody>
          <a:bodyPr/>
          <a:lstStyle/>
          <a:p>
            <a:pPr>
              <a:buFont typeface="Arial" panose="020B0604020202020204" pitchFamily="34" charset="0"/>
              <a:buChar char="•"/>
            </a:pPr>
            <a:r>
              <a:rPr lang="en-US" sz="2000" b="0" dirty="0"/>
              <a:t>Given the lessons learned from 40 MHz, could SR be used to increase channel bandwidth?</a:t>
            </a:r>
          </a:p>
          <a:p>
            <a:pPr>
              <a:buFont typeface="Arial" panose="020B0604020202020204" pitchFamily="34" charset="0"/>
              <a:buChar char="•"/>
            </a:pPr>
            <a:r>
              <a:rPr lang="en-US" sz="2000" b="0" dirty="0"/>
              <a:t>With the plots below, SR behaves similarly with 80 MHz as with 40 MHz</a:t>
            </a:r>
          </a:p>
          <a:p>
            <a:pPr>
              <a:buFont typeface="Arial" panose="020B0604020202020204" pitchFamily="34" charset="0"/>
              <a:buChar char="•"/>
            </a:pPr>
            <a:r>
              <a:rPr lang="en-US" sz="2000" b="0" dirty="0"/>
              <a:t>However with 80 MHz, the gain from switching from 40 MHz to 80 MHz more than offsets the loss in goodput from SR</a:t>
            </a:r>
          </a:p>
        </p:txBody>
      </p:sp>
      <p:pic>
        <p:nvPicPr>
          <p:cNvPr id="4" name="Picture 3">
            <a:extLst>
              <a:ext uri="{FF2B5EF4-FFF2-40B4-BE49-F238E27FC236}">
                <a16:creationId xmlns:a16="http://schemas.microsoft.com/office/drawing/2014/main" id="{FA016B9B-F3F7-9CA2-A112-EC224267E145}"/>
              </a:ext>
            </a:extLst>
          </p:cNvPr>
          <p:cNvPicPr>
            <a:picLocks noChangeAspect="1"/>
          </p:cNvPicPr>
          <p:nvPr/>
        </p:nvPicPr>
        <p:blipFill>
          <a:blip r:embed="rId2"/>
          <a:stretch>
            <a:fillRect/>
          </a:stretch>
        </p:blipFill>
        <p:spPr>
          <a:xfrm>
            <a:off x="-13010" y="2925997"/>
            <a:ext cx="5979165" cy="3912954"/>
          </a:xfrm>
          <a:prstGeom prst="rect">
            <a:avLst/>
          </a:prstGeom>
        </p:spPr>
      </p:pic>
      <p:pic>
        <p:nvPicPr>
          <p:cNvPr id="5" name="Picture 4">
            <a:extLst>
              <a:ext uri="{FF2B5EF4-FFF2-40B4-BE49-F238E27FC236}">
                <a16:creationId xmlns:a16="http://schemas.microsoft.com/office/drawing/2014/main" id="{0E81C064-8329-E5E7-BAE3-A3766D0AA5C7}"/>
              </a:ext>
            </a:extLst>
          </p:cNvPr>
          <p:cNvPicPr>
            <a:picLocks noChangeAspect="1"/>
          </p:cNvPicPr>
          <p:nvPr/>
        </p:nvPicPr>
        <p:blipFill>
          <a:blip r:embed="rId3"/>
          <a:stretch>
            <a:fillRect/>
          </a:stretch>
        </p:blipFill>
        <p:spPr>
          <a:xfrm>
            <a:off x="6162670" y="2914649"/>
            <a:ext cx="6025613" cy="3943351"/>
          </a:xfrm>
          <a:prstGeom prst="rect">
            <a:avLst/>
          </a:prstGeom>
        </p:spPr>
      </p:pic>
      <p:sp>
        <p:nvSpPr>
          <p:cNvPr id="6" name="Date Placeholder 5">
            <a:extLst>
              <a:ext uri="{FF2B5EF4-FFF2-40B4-BE49-F238E27FC236}">
                <a16:creationId xmlns:a16="http://schemas.microsoft.com/office/drawing/2014/main" id="{7029C353-EE63-5E7D-128F-8AAC28B2FAD4}"/>
              </a:ext>
            </a:extLst>
          </p:cNvPr>
          <p:cNvSpPr>
            <a:spLocks noGrp="1"/>
          </p:cNvSpPr>
          <p:nvPr>
            <p:ph type="dt" idx="15"/>
          </p:nvPr>
        </p:nvSpPr>
        <p:spPr/>
        <p:txBody>
          <a:bodyPr/>
          <a:lstStyle/>
          <a:p>
            <a:r>
              <a:rPr lang="en-US"/>
              <a:t>March 2024</a:t>
            </a:r>
            <a:endParaRPr lang="en-GB" dirty="0"/>
          </a:p>
        </p:txBody>
      </p:sp>
      <p:sp>
        <p:nvSpPr>
          <p:cNvPr id="7" name="Footer Placeholder 6">
            <a:extLst>
              <a:ext uri="{FF2B5EF4-FFF2-40B4-BE49-F238E27FC236}">
                <a16:creationId xmlns:a16="http://schemas.microsoft.com/office/drawing/2014/main" id="{DD141149-71DF-06A0-146C-3C149AC64135}"/>
              </a:ext>
            </a:extLst>
          </p:cNvPr>
          <p:cNvSpPr>
            <a:spLocks noGrp="1"/>
          </p:cNvSpPr>
          <p:nvPr>
            <p:ph type="ftr" idx="14"/>
          </p:nvPr>
        </p:nvSpPr>
        <p:spPr/>
        <p:txBody>
          <a:bodyPr/>
          <a:lstStyle/>
          <a:p>
            <a:r>
              <a:rPr lang="en-GB"/>
              <a:t>Gaurav Patwardhan, HPE</a:t>
            </a:r>
            <a:endParaRPr lang="en-GB" dirty="0"/>
          </a:p>
        </p:txBody>
      </p:sp>
      <p:sp>
        <p:nvSpPr>
          <p:cNvPr id="8" name="Slide Number Placeholder 7">
            <a:extLst>
              <a:ext uri="{FF2B5EF4-FFF2-40B4-BE49-F238E27FC236}">
                <a16:creationId xmlns:a16="http://schemas.microsoft.com/office/drawing/2014/main" id="{5567E0B6-D482-679A-0303-4AA187A542D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737503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29813-BD1E-9866-017E-30D0F27F2A06}"/>
              </a:ext>
            </a:extLst>
          </p:cNvPr>
          <p:cNvSpPr>
            <a:spLocks noGrp="1"/>
          </p:cNvSpPr>
          <p:nvPr>
            <p:ph type="title"/>
          </p:nvPr>
        </p:nvSpPr>
        <p:spPr/>
        <p:txBody>
          <a:bodyPr/>
          <a:lstStyle/>
          <a:p>
            <a:r>
              <a:rPr lang="en-US" dirty="0"/>
              <a:t>QoS Improvement from SR for 80 MHz</a:t>
            </a:r>
          </a:p>
        </p:txBody>
      </p:sp>
      <p:sp>
        <p:nvSpPr>
          <p:cNvPr id="3" name="Content Placeholder 2">
            <a:extLst>
              <a:ext uri="{FF2B5EF4-FFF2-40B4-BE49-F238E27FC236}">
                <a16:creationId xmlns:a16="http://schemas.microsoft.com/office/drawing/2014/main" id="{5D849B61-7A50-06C0-FF23-7F1AE426DEEC}"/>
              </a:ext>
            </a:extLst>
          </p:cNvPr>
          <p:cNvSpPr>
            <a:spLocks noGrp="1"/>
          </p:cNvSpPr>
          <p:nvPr>
            <p:ph idx="1"/>
          </p:nvPr>
        </p:nvSpPr>
        <p:spPr>
          <a:xfrm>
            <a:off x="609600" y="1751014"/>
            <a:ext cx="5183718" cy="4557645"/>
          </a:xfrm>
        </p:spPr>
        <p:txBody>
          <a:bodyPr/>
          <a:lstStyle/>
          <a:p>
            <a:pPr>
              <a:buFont typeface="Arial" panose="020B0604020202020204" pitchFamily="34" charset="0"/>
              <a:buChar char="•"/>
            </a:pPr>
            <a:r>
              <a:rPr lang="en-US" sz="2000" b="0" dirty="0"/>
              <a:t>Like what we saw with 40 MHz, OBSS PD level decreases the blocked link and failed link statistics for 80 MHz</a:t>
            </a:r>
          </a:p>
          <a:p>
            <a:pPr lvl="1">
              <a:buFont typeface="Arial" panose="020B0604020202020204" pitchFamily="34" charset="0"/>
              <a:buChar char="•"/>
            </a:pPr>
            <a:r>
              <a:rPr lang="en-US" sz="1800" dirty="0"/>
              <a:t>But the probability is still above 10%</a:t>
            </a:r>
          </a:p>
          <a:p>
            <a:pPr>
              <a:buFont typeface="Arial" panose="020B0604020202020204" pitchFamily="34" charset="0"/>
              <a:buChar char="•"/>
            </a:pPr>
            <a:r>
              <a:rPr lang="en-US" sz="2000" b="0" dirty="0"/>
              <a:t>Currently, all access categories use the same SR OBSS PD level</a:t>
            </a:r>
          </a:p>
          <a:p>
            <a:pPr>
              <a:buFont typeface="Arial" panose="020B0604020202020204" pitchFamily="34" charset="0"/>
              <a:buChar char="•"/>
            </a:pPr>
            <a:r>
              <a:rPr lang="en-US" sz="2000" b="0" dirty="0"/>
              <a:t>Could SR be used to improve QoS even more by using it to give preferential channel access (like EDCA)?</a:t>
            </a:r>
          </a:p>
          <a:p>
            <a:pPr>
              <a:buFont typeface="Arial" panose="020B0604020202020204" pitchFamily="34" charset="0"/>
              <a:buChar char="•"/>
            </a:pPr>
            <a:r>
              <a:rPr lang="en-US" sz="2000" b="0" dirty="0"/>
              <a:t>Could QoS be improved specifically for an AC like Voice with different OBSS PD levels for different ACs?</a:t>
            </a:r>
          </a:p>
        </p:txBody>
      </p:sp>
      <p:pic>
        <p:nvPicPr>
          <p:cNvPr id="4" name="Picture 3">
            <a:extLst>
              <a:ext uri="{FF2B5EF4-FFF2-40B4-BE49-F238E27FC236}">
                <a16:creationId xmlns:a16="http://schemas.microsoft.com/office/drawing/2014/main" id="{C8E43D5E-C428-5202-A7E1-AD333B4EB44E}"/>
              </a:ext>
            </a:extLst>
          </p:cNvPr>
          <p:cNvPicPr>
            <a:picLocks noChangeAspect="1"/>
          </p:cNvPicPr>
          <p:nvPr/>
        </p:nvPicPr>
        <p:blipFill>
          <a:blip r:embed="rId2"/>
          <a:stretch>
            <a:fillRect/>
          </a:stretch>
        </p:blipFill>
        <p:spPr>
          <a:xfrm>
            <a:off x="6096779" y="1584259"/>
            <a:ext cx="5872330" cy="4724400"/>
          </a:xfrm>
          <a:prstGeom prst="rect">
            <a:avLst/>
          </a:prstGeom>
        </p:spPr>
      </p:pic>
      <p:sp>
        <p:nvSpPr>
          <p:cNvPr id="5" name="Date Placeholder 4">
            <a:extLst>
              <a:ext uri="{FF2B5EF4-FFF2-40B4-BE49-F238E27FC236}">
                <a16:creationId xmlns:a16="http://schemas.microsoft.com/office/drawing/2014/main" id="{E6A3BE06-192D-D808-51CC-CB203431B974}"/>
              </a:ext>
            </a:extLst>
          </p:cNvPr>
          <p:cNvSpPr>
            <a:spLocks noGrp="1"/>
          </p:cNvSpPr>
          <p:nvPr>
            <p:ph type="dt" idx="15"/>
          </p:nvPr>
        </p:nvSpPr>
        <p:spPr/>
        <p:txBody>
          <a:bodyPr/>
          <a:lstStyle/>
          <a:p>
            <a:r>
              <a:rPr lang="en-US"/>
              <a:t>March 2024</a:t>
            </a:r>
            <a:endParaRPr lang="en-GB" dirty="0"/>
          </a:p>
        </p:txBody>
      </p:sp>
      <p:sp>
        <p:nvSpPr>
          <p:cNvPr id="6" name="Footer Placeholder 5">
            <a:extLst>
              <a:ext uri="{FF2B5EF4-FFF2-40B4-BE49-F238E27FC236}">
                <a16:creationId xmlns:a16="http://schemas.microsoft.com/office/drawing/2014/main" id="{B73BEB63-3FF7-4965-909E-AE897CF8E3DD}"/>
              </a:ext>
            </a:extLst>
          </p:cNvPr>
          <p:cNvSpPr>
            <a:spLocks noGrp="1"/>
          </p:cNvSpPr>
          <p:nvPr>
            <p:ph type="ftr" idx="14"/>
          </p:nvPr>
        </p:nvSpPr>
        <p:spPr/>
        <p:txBody>
          <a:bodyPr/>
          <a:lstStyle/>
          <a:p>
            <a:r>
              <a:rPr lang="en-GB"/>
              <a:t>Gaurav Patwardhan, HPE</a:t>
            </a:r>
            <a:endParaRPr lang="en-GB" dirty="0"/>
          </a:p>
        </p:txBody>
      </p:sp>
      <p:sp>
        <p:nvSpPr>
          <p:cNvPr id="7" name="Slide Number Placeholder 6">
            <a:extLst>
              <a:ext uri="{FF2B5EF4-FFF2-40B4-BE49-F238E27FC236}">
                <a16:creationId xmlns:a16="http://schemas.microsoft.com/office/drawing/2014/main" id="{0C004ABC-19FC-9F3F-8690-744D0ED3C34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065097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1E355-5431-5C9E-2133-705798730AEF}"/>
              </a:ext>
            </a:extLst>
          </p:cNvPr>
          <p:cNvSpPr>
            <a:spLocks noGrp="1"/>
          </p:cNvSpPr>
          <p:nvPr>
            <p:ph type="title"/>
          </p:nvPr>
        </p:nvSpPr>
        <p:spPr>
          <a:xfrm>
            <a:off x="609441" y="606424"/>
            <a:ext cx="10969943" cy="398339"/>
          </a:xfrm>
        </p:spPr>
        <p:txBody>
          <a:bodyPr/>
          <a:lstStyle/>
          <a:p>
            <a:pPr algn="l"/>
            <a:r>
              <a:rPr lang="en-US" dirty="0"/>
              <a:t>SR for Voice</a:t>
            </a:r>
          </a:p>
        </p:txBody>
      </p:sp>
      <p:sp>
        <p:nvSpPr>
          <p:cNvPr id="3" name="Content Placeholder 2">
            <a:extLst>
              <a:ext uri="{FF2B5EF4-FFF2-40B4-BE49-F238E27FC236}">
                <a16:creationId xmlns:a16="http://schemas.microsoft.com/office/drawing/2014/main" id="{FB2B0EDB-40F9-FA54-1905-5DF8FC36401B}"/>
              </a:ext>
            </a:extLst>
          </p:cNvPr>
          <p:cNvSpPr>
            <a:spLocks noGrp="1"/>
          </p:cNvSpPr>
          <p:nvPr>
            <p:ph idx="1"/>
          </p:nvPr>
        </p:nvSpPr>
        <p:spPr>
          <a:xfrm>
            <a:off x="436033" y="1138115"/>
            <a:ext cx="7379909" cy="2093103"/>
          </a:xfrm>
        </p:spPr>
        <p:txBody>
          <a:bodyPr>
            <a:normAutofit fontScale="62500" lnSpcReduction="20000"/>
          </a:bodyPr>
          <a:lstStyle/>
          <a:p>
            <a:pPr>
              <a:buFont typeface="Arial" panose="020B0604020202020204" pitchFamily="34" charset="0"/>
              <a:buChar char="•"/>
            </a:pPr>
            <a:r>
              <a:rPr lang="en-US" dirty="0"/>
              <a:t>We experiment with only allowing SR on Voice flows, with PD level of -62 dBm.  All other AC’s remain using -92 dBm.</a:t>
            </a:r>
          </a:p>
          <a:p>
            <a:pPr>
              <a:buFont typeface="Arial" panose="020B0604020202020204" pitchFamily="34" charset="0"/>
              <a:buChar char="•"/>
            </a:pPr>
            <a:r>
              <a:rPr lang="en-US" dirty="0"/>
              <a:t>The simulation models 25% of the flows are Voice, 75% are the other AC’s</a:t>
            </a:r>
          </a:p>
          <a:p>
            <a:pPr>
              <a:buFont typeface="Arial" panose="020B0604020202020204" pitchFamily="34" charset="0"/>
              <a:buChar char="•"/>
            </a:pPr>
            <a:r>
              <a:rPr lang="en-US" dirty="0"/>
              <a:t>Though there is less gain in goodput, there is also less loss.</a:t>
            </a:r>
          </a:p>
          <a:p>
            <a:pPr>
              <a:buFont typeface="Arial" panose="020B0604020202020204" pitchFamily="34" charset="0"/>
              <a:buChar char="•"/>
            </a:pPr>
            <a:r>
              <a:rPr lang="en-US" dirty="0"/>
              <a:t>More importantly, the blocked link and failed link probability for Voice drops to 2%!</a:t>
            </a:r>
          </a:p>
          <a:p>
            <a:pPr>
              <a:buFont typeface="Arial" panose="020B0604020202020204" pitchFamily="34" charset="0"/>
              <a:buChar char="•"/>
            </a:pPr>
            <a:r>
              <a:rPr lang="en-US" dirty="0"/>
              <a:t>While the other AC’s still have a probability of 22%, this is lower than originally for 80 MHz</a:t>
            </a:r>
          </a:p>
        </p:txBody>
      </p:sp>
      <p:pic>
        <p:nvPicPr>
          <p:cNvPr id="4" name="Picture 3">
            <a:extLst>
              <a:ext uri="{FF2B5EF4-FFF2-40B4-BE49-F238E27FC236}">
                <a16:creationId xmlns:a16="http://schemas.microsoft.com/office/drawing/2014/main" id="{BC4AB256-52A3-DE2D-48BE-E90BF0643E06}"/>
              </a:ext>
            </a:extLst>
          </p:cNvPr>
          <p:cNvPicPr>
            <a:picLocks noChangeAspect="1"/>
          </p:cNvPicPr>
          <p:nvPr/>
        </p:nvPicPr>
        <p:blipFill>
          <a:blip r:embed="rId2"/>
          <a:stretch>
            <a:fillRect/>
          </a:stretch>
        </p:blipFill>
        <p:spPr>
          <a:xfrm>
            <a:off x="436033" y="3352024"/>
            <a:ext cx="5357285" cy="3505976"/>
          </a:xfrm>
          <a:prstGeom prst="rect">
            <a:avLst/>
          </a:prstGeom>
        </p:spPr>
      </p:pic>
      <p:pic>
        <p:nvPicPr>
          <p:cNvPr id="7" name="Picture 6">
            <a:extLst>
              <a:ext uri="{FF2B5EF4-FFF2-40B4-BE49-F238E27FC236}">
                <a16:creationId xmlns:a16="http://schemas.microsoft.com/office/drawing/2014/main" id="{14AA2E46-7486-4B8D-AE23-F1CF309BD0A1}"/>
              </a:ext>
            </a:extLst>
          </p:cNvPr>
          <p:cNvPicPr>
            <a:picLocks noChangeAspect="1"/>
          </p:cNvPicPr>
          <p:nvPr/>
        </p:nvPicPr>
        <p:blipFill>
          <a:blip r:embed="rId3"/>
          <a:stretch>
            <a:fillRect/>
          </a:stretch>
        </p:blipFill>
        <p:spPr>
          <a:xfrm>
            <a:off x="7848600" y="19049"/>
            <a:ext cx="4067736" cy="3272569"/>
          </a:xfrm>
          <a:prstGeom prst="rect">
            <a:avLst/>
          </a:prstGeom>
        </p:spPr>
      </p:pic>
      <p:sp>
        <p:nvSpPr>
          <p:cNvPr id="5" name="Date Placeholder 4">
            <a:extLst>
              <a:ext uri="{FF2B5EF4-FFF2-40B4-BE49-F238E27FC236}">
                <a16:creationId xmlns:a16="http://schemas.microsoft.com/office/drawing/2014/main" id="{4B73F3C1-B598-A2DB-8A49-C36C12D3EB8F}"/>
              </a:ext>
            </a:extLst>
          </p:cNvPr>
          <p:cNvSpPr>
            <a:spLocks noGrp="1"/>
          </p:cNvSpPr>
          <p:nvPr>
            <p:ph type="dt" idx="15"/>
          </p:nvPr>
        </p:nvSpPr>
        <p:spPr/>
        <p:txBody>
          <a:bodyPr/>
          <a:lstStyle/>
          <a:p>
            <a:r>
              <a:rPr lang="en-US"/>
              <a:t>March 2024</a:t>
            </a:r>
            <a:endParaRPr lang="en-GB" dirty="0"/>
          </a:p>
        </p:txBody>
      </p:sp>
      <p:sp>
        <p:nvSpPr>
          <p:cNvPr id="8" name="Footer Placeholder 7">
            <a:extLst>
              <a:ext uri="{FF2B5EF4-FFF2-40B4-BE49-F238E27FC236}">
                <a16:creationId xmlns:a16="http://schemas.microsoft.com/office/drawing/2014/main" id="{07ED90AD-4E93-C85B-C0FD-23B606CE1D1D}"/>
              </a:ext>
            </a:extLst>
          </p:cNvPr>
          <p:cNvSpPr>
            <a:spLocks noGrp="1"/>
          </p:cNvSpPr>
          <p:nvPr>
            <p:ph type="ftr" idx="14"/>
          </p:nvPr>
        </p:nvSpPr>
        <p:spPr/>
        <p:txBody>
          <a:bodyPr/>
          <a:lstStyle/>
          <a:p>
            <a:r>
              <a:rPr lang="en-GB" dirty="0"/>
              <a:t>Gaurav Patwardhan, HPE</a:t>
            </a:r>
          </a:p>
        </p:txBody>
      </p:sp>
      <p:sp>
        <p:nvSpPr>
          <p:cNvPr id="9" name="Slide Number Placeholder 8">
            <a:extLst>
              <a:ext uri="{FF2B5EF4-FFF2-40B4-BE49-F238E27FC236}">
                <a16:creationId xmlns:a16="http://schemas.microsoft.com/office/drawing/2014/main" id="{DB3C0207-5DFA-A67B-951D-77A8FBD9E3C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pic>
        <p:nvPicPr>
          <p:cNvPr id="6" name="Picture 5">
            <a:extLst>
              <a:ext uri="{FF2B5EF4-FFF2-40B4-BE49-F238E27FC236}">
                <a16:creationId xmlns:a16="http://schemas.microsoft.com/office/drawing/2014/main" id="{73CE8B4A-69A1-51C7-CD8B-CB18E6ACFC05}"/>
              </a:ext>
            </a:extLst>
          </p:cNvPr>
          <p:cNvPicPr>
            <a:picLocks noChangeAspect="1"/>
          </p:cNvPicPr>
          <p:nvPr/>
        </p:nvPicPr>
        <p:blipFill>
          <a:blip r:embed="rId4"/>
          <a:stretch>
            <a:fillRect/>
          </a:stretch>
        </p:blipFill>
        <p:spPr>
          <a:xfrm>
            <a:off x="6629400" y="3193630"/>
            <a:ext cx="5562600" cy="3645321"/>
          </a:xfrm>
          <a:prstGeom prst="rect">
            <a:avLst/>
          </a:prstGeom>
        </p:spPr>
      </p:pic>
    </p:spTree>
    <p:extLst>
      <p:ext uri="{BB962C8B-B14F-4D97-AF65-F5344CB8AC3E}">
        <p14:creationId xmlns:p14="http://schemas.microsoft.com/office/powerpoint/2010/main" val="3357270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594A0-19D1-AFED-B0DA-1F7D5C3D9C23}"/>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00269311-CB30-A10E-D8B0-E6EA6F8599C1}"/>
              </a:ext>
            </a:extLst>
          </p:cNvPr>
          <p:cNvSpPr>
            <a:spLocks noGrp="1"/>
          </p:cNvSpPr>
          <p:nvPr>
            <p:ph idx="1"/>
          </p:nvPr>
        </p:nvSpPr>
        <p:spPr/>
        <p:txBody>
          <a:bodyPr/>
          <a:lstStyle/>
          <a:p>
            <a:pPr>
              <a:buFont typeface="Arial" panose="020B0604020202020204" pitchFamily="34" charset="0"/>
              <a:buChar char="•"/>
            </a:pPr>
            <a:r>
              <a:rPr lang="en-US" dirty="0"/>
              <a:t>The same exercise was run on a REAL stadium, with over 1500 APs.  We see similar improvement to the voice flows.</a:t>
            </a:r>
          </a:p>
          <a:p>
            <a:pPr>
              <a:buFont typeface="Arial" panose="020B0604020202020204" pitchFamily="34" charset="0"/>
              <a:buChar char="•"/>
            </a:pPr>
            <a:r>
              <a:rPr lang="en-US" dirty="0"/>
              <a:t>Modification of SR to allow AC specific thresholds dramatically improves channel access for QoS sensitive flows.</a:t>
            </a:r>
          </a:p>
          <a:p>
            <a:pPr>
              <a:buFont typeface="Arial" panose="020B0604020202020204" pitchFamily="34" charset="0"/>
              <a:buChar char="•"/>
            </a:pPr>
            <a:r>
              <a:rPr lang="en-US" dirty="0"/>
              <a:t>QoS based SR is shown to be good candidate feature for </a:t>
            </a:r>
            <a:r>
              <a:rPr lang="en-US" dirty="0" err="1"/>
              <a:t>TGbn</a:t>
            </a:r>
            <a:r>
              <a:rPr lang="en-US" dirty="0"/>
              <a:t> to reduce latency for QoS sensitive flows.</a:t>
            </a:r>
          </a:p>
        </p:txBody>
      </p:sp>
      <p:sp>
        <p:nvSpPr>
          <p:cNvPr id="4" name="Date Placeholder 3">
            <a:extLst>
              <a:ext uri="{FF2B5EF4-FFF2-40B4-BE49-F238E27FC236}">
                <a16:creationId xmlns:a16="http://schemas.microsoft.com/office/drawing/2014/main" id="{7A768A85-D2D2-AEE4-8256-0A6FACF2BFEB}"/>
              </a:ext>
            </a:extLst>
          </p:cNvPr>
          <p:cNvSpPr>
            <a:spLocks noGrp="1"/>
          </p:cNvSpPr>
          <p:nvPr>
            <p:ph type="dt" idx="15"/>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DF15DCAC-7E4C-ADF8-87D3-BF7591E061E2}"/>
              </a:ext>
            </a:extLst>
          </p:cNvPr>
          <p:cNvSpPr>
            <a:spLocks noGrp="1"/>
          </p:cNvSpPr>
          <p:nvPr>
            <p:ph type="ftr" idx="14"/>
          </p:nvPr>
        </p:nvSpPr>
        <p:spPr/>
        <p:txBody>
          <a:bodyPr/>
          <a:lstStyle/>
          <a:p>
            <a:r>
              <a:rPr lang="en-GB"/>
              <a:t>Gaurav Patwardhan, HPE</a:t>
            </a:r>
            <a:endParaRPr lang="en-GB" dirty="0"/>
          </a:p>
        </p:txBody>
      </p:sp>
      <p:sp>
        <p:nvSpPr>
          <p:cNvPr id="6" name="Slide Number Placeholder 5">
            <a:extLst>
              <a:ext uri="{FF2B5EF4-FFF2-40B4-BE49-F238E27FC236}">
                <a16:creationId xmlns:a16="http://schemas.microsoft.com/office/drawing/2014/main" id="{FF388658-E9A8-15F4-8AF0-314DDC75166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613992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pPr>
            <a:r>
              <a:rPr lang="en-US" dirty="0"/>
              <a:t>Simulations using pathloss and SNR measurements from real enterprise deployments demonstrate that Spatial Reuse degrades throughput for many of the APs and non-AP STAs in the deployments</a:t>
            </a:r>
          </a:p>
          <a:p>
            <a:pPr>
              <a:buFont typeface="Arial" panose="020B0604020202020204" pitchFamily="34" charset="0"/>
              <a:buChar char="•"/>
            </a:pPr>
            <a:r>
              <a:rPr lang="en-US" dirty="0"/>
              <a:t>However, modifying SR to allow for access category specific OBSS PD thresholds dramatically improves channel access for QoS sensitive flows, enabling use of wider channel bandwidth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Gaurav Patwardhan, HPE</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Simulating Capacity based on REAL Enterprise Deployments – step 1</a:t>
            </a:r>
          </a:p>
        </p:txBody>
      </p:sp>
      <p:sp>
        <p:nvSpPr>
          <p:cNvPr id="3" name="Content Placeholder 2"/>
          <p:cNvSpPr>
            <a:spLocks noGrp="1"/>
          </p:cNvSpPr>
          <p:nvPr>
            <p:ph idx="1"/>
          </p:nvPr>
        </p:nvSpPr>
        <p:spPr>
          <a:xfrm>
            <a:off x="609600" y="1828800"/>
            <a:ext cx="10969784" cy="4509964"/>
          </a:xfrm>
        </p:spPr>
        <p:txBody>
          <a:bodyPr>
            <a:normAutofit/>
          </a:bodyPr>
          <a:lstStyle/>
          <a:p>
            <a:pPr>
              <a:buFont typeface="Arial" panose="020B0604020202020204" pitchFamily="34" charset="0"/>
              <a:buChar char="•"/>
            </a:pPr>
            <a:r>
              <a:rPr lang="en-US" dirty="0"/>
              <a:t>A professional tool is used to generate a channel number and EIRP for all the APs in a real Enterprise deployment based on desired bandwidth.</a:t>
            </a:r>
          </a:p>
          <a:p>
            <a:pPr>
              <a:buFont typeface="Arial" panose="020B0604020202020204" pitchFamily="34" charset="0"/>
              <a:buChar char="•"/>
            </a:pPr>
            <a:r>
              <a:rPr lang="en-US" dirty="0"/>
              <a:t>We collect AP-to-AP pathloss measurements between all these APs and also collect client SNR measurements in this deployment.</a:t>
            </a:r>
          </a:p>
          <a:p>
            <a:pPr lvl="1">
              <a:buFont typeface="Arial" panose="020B0604020202020204" pitchFamily="34" charset="0"/>
              <a:buChar char="•"/>
            </a:pPr>
            <a:r>
              <a:rPr lang="en-US" dirty="0"/>
              <a:t>Pathloss between APs is used to calculate interference OBSS links in the simulation.  Client SNR data is used for intra-BSS links in the simulation.  </a:t>
            </a:r>
          </a:p>
          <a:p>
            <a:pPr lvl="1">
              <a:buFont typeface="Arial" panose="020B0604020202020204" pitchFamily="34" charset="0"/>
              <a:buChar char="•"/>
            </a:pPr>
            <a:r>
              <a:rPr lang="en-US" dirty="0"/>
              <a:t>No 802.11 pathloss modeling is used, as we have found in the past that 802.11 pathloss models to not accurately model many enterprise deployments.</a:t>
            </a:r>
          </a:p>
        </p:txBody>
      </p:sp>
      <p:sp>
        <p:nvSpPr>
          <p:cNvPr id="4" name="Date Placeholder 3">
            <a:extLst>
              <a:ext uri="{FF2B5EF4-FFF2-40B4-BE49-F238E27FC236}">
                <a16:creationId xmlns:a16="http://schemas.microsoft.com/office/drawing/2014/main" id="{E66D960F-F6CE-FF0C-BCEE-11D797659A4A}"/>
              </a:ext>
            </a:extLst>
          </p:cNvPr>
          <p:cNvSpPr>
            <a:spLocks noGrp="1"/>
          </p:cNvSpPr>
          <p:nvPr>
            <p:ph type="dt" idx="15"/>
          </p:nvPr>
        </p:nvSpPr>
        <p:spPr/>
        <p:txBody>
          <a:bodyPr/>
          <a:lstStyle/>
          <a:p>
            <a:r>
              <a:rPr lang="en-US"/>
              <a:t>March 2024</a:t>
            </a:r>
            <a:endParaRPr lang="en-GB" dirty="0"/>
          </a:p>
        </p:txBody>
      </p:sp>
      <p:sp>
        <p:nvSpPr>
          <p:cNvPr id="5" name="Footer Placeholder 4">
            <a:extLst>
              <a:ext uri="{FF2B5EF4-FFF2-40B4-BE49-F238E27FC236}">
                <a16:creationId xmlns:a16="http://schemas.microsoft.com/office/drawing/2014/main" id="{B5A8FA63-24C5-B64D-FA1A-DABF4ACD28FB}"/>
              </a:ext>
            </a:extLst>
          </p:cNvPr>
          <p:cNvSpPr>
            <a:spLocks noGrp="1"/>
          </p:cNvSpPr>
          <p:nvPr>
            <p:ph type="ftr" idx="14"/>
          </p:nvPr>
        </p:nvSpPr>
        <p:spPr/>
        <p:txBody>
          <a:bodyPr/>
          <a:lstStyle/>
          <a:p>
            <a:r>
              <a:rPr lang="en-GB"/>
              <a:t>Gaurav Patwardhan, HPE</a:t>
            </a:r>
            <a:endParaRPr lang="en-GB" dirty="0"/>
          </a:p>
        </p:txBody>
      </p:sp>
      <p:sp>
        <p:nvSpPr>
          <p:cNvPr id="6" name="Slide Number Placeholder 5">
            <a:extLst>
              <a:ext uri="{FF2B5EF4-FFF2-40B4-BE49-F238E27FC236}">
                <a16:creationId xmlns:a16="http://schemas.microsoft.com/office/drawing/2014/main" id="{13F5D74D-B601-8F38-56B9-2E48EEE656F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1595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42521-9BDD-B25E-99E4-F1F65EF64185}"/>
              </a:ext>
            </a:extLst>
          </p:cNvPr>
          <p:cNvSpPr>
            <a:spLocks noGrp="1"/>
          </p:cNvSpPr>
          <p:nvPr>
            <p:ph type="title"/>
          </p:nvPr>
        </p:nvSpPr>
        <p:spPr/>
        <p:txBody>
          <a:bodyPr/>
          <a:lstStyle/>
          <a:p>
            <a:r>
              <a:rPr lang="en-US" dirty="0"/>
              <a:t>Simulating Capacity based on REAL Enterprise Deployments – step 2</a:t>
            </a:r>
          </a:p>
        </p:txBody>
      </p:sp>
      <p:sp>
        <p:nvSpPr>
          <p:cNvPr id="3" name="Content Placeholder 2">
            <a:extLst>
              <a:ext uri="{FF2B5EF4-FFF2-40B4-BE49-F238E27FC236}">
                <a16:creationId xmlns:a16="http://schemas.microsoft.com/office/drawing/2014/main" id="{182AB994-E37A-C147-C482-15AA9200C6A8}"/>
              </a:ext>
            </a:extLst>
          </p:cNvPr>
          <p:cNvSpPr>
            <a:spLocks noGrp="1"/>
          </p:cNvSpPr>
          <p:nvPr>
            <p:ph idx="1"/>
          </p:nvPr>
        </p:nvSpPr>
        <p:spPr>
          <a:xfrm>
            <a:off x="533400" y="1830390"/>
            <a:ext cx="11277599" cy="4645024"/>
          </a:xfrm>
        </p:spPr>
        <p:txBody>
          <a:bodyPr/>
          <a:lstStyle/>
          <a:p>
            <a:pPr marL="286110" indent="-285750">
              <a:lnSpc>
                <a:spcPct val="90000"/>
              </a:lnSpc>
              <a:spcBef>
                <a:spcPts val="1199"/>
              </a:spcBef>
              <a:buClr>
                <a:srgbClr val="000000"/>
              </a:buClr>
              <a:buFont typeface="Arial" panose="020B0604020202020204" pitchFamily="34" charset="0"/>
              <a:buChar char="•"/>
            </a:pPr>
            <a:r>
              <a:rPr lang="en-US" sz="2000" b="0" strike="noStrike" spc="-1" dirty="0">
                <a:solidFill>
                  <a:srgbClr val="000000"/>
                </a:solidFill>
              </a:rPr>
              <a:t>PHY Layer link simulation was developed to estimate system capacity assuming a certain traffic load/utilization</a:t>
            </a:r>
          </a:p>
          <a:p>
            <a:pPr marL="514710" lvl="1">
              <a:lnSpc>
                <a:spcPct val="90000"/>
              </a:lnSpc>
              <a:spcBef>
                <a:spcPts val="799"/>
              </a:spcBef>
              <a:buClr>
                <a:srgbClr val="000000"/>
              </a:buClr>
              <a:buFont typeface="Arial" panose="020B0604020202020204" pitchFamily="34" charset="0"/>
              <a:buChar char="•"/>
            </a:pPr>
            <a:r>
              <a:rPr lang="en-US" sz="1600" b="0" strike="noStrike" spc="-1" dirty="0">
                <a:solidFill>
                  <a:srgbClr val="000000"/>
                </a:solidFill>
              </a:rPr>
              <a:t>CCA is modelled for channel access.  If OBSS signal is above the CCA PD level when a STA is attempting to transmit, channel access is blocked for the STA</a:t>
            </a:r>
          </a:p>
          <a:p>
            <a:pPr marL="514710" lvl="1">
              <a:lnSpc>
                <a:spcPct val="90000"/>
              </a:lnSpc>
              <a:spcBef>
                <a:spcPts val="799"/>
              </a:spcBef>
              <a:buClr>
                <a:srgbClr val="000000"/>
              </a:buClr>
              <a:buFont typeface="Arial" panose="020B0604020202020204" pitchFamily="34" charset="0"/>
              <a:buChar char="•"/>
            </a:pPr>
            <a:r>
              <a:rPr lang="en-US" sz="1600" b="0" strike="noStrike" spc="-1" dirty="0">
                <a:solidFill>
                  <a:srgbClr val="000000"/>
                </a:solidFill>
              </a:rPr>
              <a:t>Data rate is computed based on SINR.  If the SINR is below that required for MCS 0, the link fails.</a:t>
            </a:r>
          </a:p>
          <a:p>
            <a:pPr marL="514710" lvl="1">
              <a:lnSpc>
                <a:spcPct val="90000"/>
              </a:lnSpc>
              <a:spcBef>
                <a:spcPts val="799"/>
              </a:spcBef>
              <a:buClr>
                <a:srgbClr val="000000"/>
              </a:buClr>
              <a:buFont typeface="Arial" panose="020B0604020202020204" pitchFamily="34" charset="0"/>
              <a:buChar char="•"/>
            </a:pPr>
            <a:r>
              <a:rPr lang="en-US" sz="1600" b="0" strike="noStrike" spc="-1" dirty="0">
                <a:solidFill>
                  <a:srgbClr val="000000"/>
                </a:solidFill>
              </a:rPr>
              <a:t>Traffic load is modeled by </a:t>
            </a:r>
            <a:r>
              <a:rPr lang="en-US" sz="1600" spc="-1" dirty="0">
                <a:solidFill>
                  <a:srgbClr val="000000"/>
                </a:solidFill>
              </a:rPr>
              <a:t>a random </a:t>
            </a:r>
            <a:r>
              <a:rPr lang="en-US" sz="1600" b="0" strike="noStrike" spc="-1" dirty="0">
                <a:solidFill>
                  <a:srgbClr val="000000"/>
                </a:solidFill>
              </a:rPr>
              <a:t>probability that a STA attempts to transmit.</a:t>
            </a:r>
          </a:p>
          <a:p>
            <a:pPr marL="514710" lvl="1">
              <a:lnSpc>
                <a:spcPct val="90000"/>
              </a:lnSpc>
              <a:spcBef>
                <a:spcPts val="799"/>
              </a:spcBef>
              <a:buClr>
                <a:srgbClr val="000000"/>
              </a:buClr>
              <a:buFont typeface="Arial" panose="020B0604020202020204" pitchFamily="34" charset="0"/>
              <a:buChar char="•"/>
            </a:pPr>
            <a:r>
              <a:rPr lang="en-US" sz="1600" b="0" strike="noStrike" spc="-1" dirty="0">
                <a:solidFill>
                  <a:srgbClr val="000000"/>
                </a:solidFill>
              </a:rPr>
              <a:t>Physical Layer throughput is computed at each AP in terms of a distribution across all clients in the BSS.  </a:t>
            </a:r>
          </a:p>
          <a:p>
            <a:pPr marL="514710" lvl="1">
              <a:lnSpc>
                <a:spcPct val="90000"/>
              </a:lnSpc>
              <a:spcBef>
                <a:spcPts val="799"/>
              </a:spcBef>
              <a:buClr>
                <a:srgbClr val="000000"/>
              </a:buClr>
              <a:buFont typeface="Arial" panose="020B0604020202020204" pitchFamily="34" charset="0"/>
              <a:buChar char="•"/>
            </a:pPr>
            <a:r>
              <a:rPr lang="en-US" sz="1600" b="0" strike="noStrike" spc="-1" dirty="0">
                <a:solidFill>
                  <a:srgbClr val="000000"/>
                </a:solidFill>
              </a:rPr>
              <a:t>PHY Layer throughput is multiplied by 0.5 to approximate 50% IP and Medium Access Control layer efficiency (i.e. TCP/IP and 802.11 MAC).  This is calle</a:t>
            </a:r>
            <a:r>
              <a:rPr lang="en-US" sz="1600" spc="-1" dirty="0">
                <a:solidFill>
                  <a:srgbClr val="000000"/>
                </a:solidFill>
              </a:rPr>
              <a:t>d “Goodput”</a:t>
            </a:r>
            <a:endParaRPr lang="en-US" sz="1600" b="0" strike="noStrike" spc="-1" dirty="0">
              <a:solidFill>
                <a:srgbClr val="000000"/>
              </a:solidFill>
            </a:endParaRPr>
          </a:p>
          <a:p>
            <a:pPr marL="514710" lvl="1">
              <a:lnSpc>
                <a:spcPct val="90000"/>
              </a:lnSpc>
              <a:spcBef>
                <a:spcPts val="799"/>
              </a:spcBef>
              <a:buClr>
                <a:srgbClr val="000000"/>
              </a:buClr>
              <a:buFont typeface="Arial" panose="020B0604020202020204" pitchFamily="34" charset="0"/>
              <a:buChar char="•"/>
            </a:pPr>
            <a:r>
              <a:rPr lang="en-US" sz="1600" b="0" strike="noStrike" spc="-1" dirty="0">
                <a:solidFill>
                  <a:srgbClr val="000000"/>
                </a:solidFill>
              </a:rPr>
              <a:t>We then look at the median goodput and worst 5%-</a:t>
            </a:r>
            <a:r>
              <a:rPr lang="en-US" sz="1600" b="0" strike="noStrike" spc="-1" dirty="0" err="1">
                <a:solidFill>
                  <a:srgbClr val="000000"/>
                </a:solidFill>
              </a:rPr>
              <a:t>ile</a:t>
            </a:r>
            <a:r>
              <a:rPr lang="en-US" sz="1600" b="0" strike="noStrike" spc="-1" dirty="0">
                <a:solidFill>
                  <a:srgbClr val="000000"/>
                </a:solidFill>
              </a:rPr>
              <a:t> goodput for each AP, for a particular offered traffic load</a:t>
            </a:r>
          </a:p>
          <a:p>
            <a:pPr marL="971910" lvl="2" indent="-285750">
              <a:lnSpc>
                <a:spcPct val="90000"/>
              </a:lnSpc>
              <a:spcBef>
                <a:spcPts val="799"/>
              </a:spcBef>
              <a:buClr>
                <a:srgbClr val="000000"/>
              </a:buClr>
              <a:buFont typeface="Arial" panose="020B0604020202020204" pitchFamily="34" charset="0"/>
              <a:buChar char="•"/>
            </a:pPr>
            <a:r>
              <a:rPr lang="en-US" sz="1600" spc="-1" dirty="0">
                <a:solidFill>
                  <a:srgbClr val="000000"/>
                </a:solidFill>
              </a:rPr>
              <a:t>This models the average client performance in a BSS and a bad/edge client performance in a BSS</a:t>
            </a:r>
            <a:endParaRPr lang="en-US" sz="1600" b="0" strike="noStrike" spc="-1" dirty="0">
              <a:solidFill>
                <a:srgbClr val="000000"/>
              </a:solidFill>
            </a:endParaRPr>
          </a:p>
          <a:p>
            <a:pPr marL="514710" lvl="1">
              <a:lnSpc>
                <a:spcPct val="90000"/>
              </a:lnSpc>
              <a:spcBef>
                <a:spcPts val="799"/>
              </a:spcBef>
              <a:buClr>
                <a:srgbClr val="000000"/>
              </a:buClr>
              <a:buFont typeface="Arial" panose="020B0604020202020204" pitchFamily="34" charset="0"/>
              <a:buChar char="•"/>
            </a:pPr>
            <a:r>
              <a:rPr lang="en-US" sz="1600" b="0" strike="noStrike" spc="-1" dirty="0">
                <a:solidFill>
                  <a:srgbClr val="000000"/>
                </a:solidFill>
              </a:rPr>
              <a:t>We collect statistics on blocked links and failed links, which provide an abstraction for latency/jitter</a:t>
            </a:r>
          </a:p>
          <a:p>
            <a:pPr marL="503280">
              <a:spcBef>
                <a:spcPts val="799"/>
              </a:spcBef>
              <a:buClr>
                <a:srgbClr val="000000"/>
              </a:buClr>
              <a:buFont typeface="Arial" panose="020B0604020202020204" pitchFamily="34" charset="0"/>
              <a:buChar char="•"/>
            </a:pPr>
            <a:r>
              <a:rPr lang="en-US" b="0" strike="noStrike" spc="-1" dirty="0">
                <a:solidFill>
                  <a:srgbClr val="000000"/>
                </a:solidFill>
              </a:rPr>
              <a:t>The simulation has been verified against real deployments, and has proven to accurately model throughput.</a:t>
            </a:r>
          </a:p>
        </p:txBody>
      </p:sp>
      <p:sp>
        <p:nvSpPr>
          <p:cNvPr id="4" name="Slide Number Placeholder 3">
            <a:extLst>
              <a:ext uri="{FF2B5EF4-FFF2-40B4-BE49-F238E27FC236}">
                <a16:creationId xmlns:a16="http://schemas.microsoft.com/office/drawing/2014/main" id="{A3C4F8A7-6A88-BC38-9976-5A148360914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AB641FAD-22DF-4378-6DE8-7299398760B3}"/>
              </a:ext>
            </a:extLst>
          </p:cNvPr>
          <p:cNvSpPr>
            <a:spLocks noGrp="1"/>
          </p:cNvSpPr>
          <p:nvPr>
            <p:ph type="ftr" idx="14"/>
          </p:nvPr>
        </p:nvSpPr>
        <p:spPr/>
        <p:txBody>
          <a:bodyPr/>
          <a:lstStyle/>
          <a:p>
            <a:r>
              <a:rPr lang="en-GB"/>
              <a:t>Gaurav Patwardhan, HPE</a:t>
            </a:r>
            <a:endParaRPr lang="en-GB" dirty="0"/>
          </a:p>
        </p:txBody>
      </p:sp>
      <p:sp>
        <p:nvSpPr>
          <p:cNvPr id="6" name="Date Placeholder 5">
            <a:extLst>
              <a:ext uri="{FF2B5EF4-FFF2-40B4-BE49-F238E27FC236}">
                <a16:creationId xmlns:a16="http://schemas.microsoft.com/office/drawing/2014/main" id="{F80300C0-15CF-8985-CB93-9FDD3AC46CA2}"/>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720237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52937-F3F3-4293-9FF6-EF8A35B4CCFD}"/>
              </a:ext>
            </a:extLst>
          </p:cNvPr>
          <p:cNvSpPr>
            <a:spLocks noGrp="1"/>
          </p:cNvSpPr>
          <p:nvPr>
            <p:ph type="title"/>
          </p:nvPr>
        </p:nvSpPr>
        <p:spPr/>
        <p:txBody>
          <a:bodyPr/>
          <a:lstStyle/>
          <a:p>
            <a:r>
              <a:rPr lang="en-US" dirty="0"/>
              <a:t>Simulating Capacity based on REAL Enterprise Deployments – step 3</a:t>
            </a:r>
          </a:p>
        </p:txBody>
      </p:sp>
      <p:sp>
        <p:nvSpPr>
          <p:cNvPr id="3" name="Content Placeholder 2">
            <a:extLst>
              <a:ext uri="{FF2B5EF4-FFF2-40B4-BE49-F238E27FC236}">
                <a16:creationId xmlns:a16="http://schemas.microsoft.com/office/drawing/2014/main" id="{35337C18-7CF8-0A44-3D49-A39DA6E189DE}"/>
              </a:ext>
            </a:extLst>
          </p:cNvPr>
          <p:cNvSpPr>
            <a:spLocks noGrp="1"/>
          </p:cNvSpPr>
          <p:nvPr>
            <p:ph idx="1"/>
          </p:nvPr>
        </p:nvSpPr>
        <p:spPr/>
        <p:txBody>
          <a:bodyPr/>
          <a:lstStyle/>
          <a:p>
            <a:pPr>
              <a:buFont typeface="Arial" panose="020B0604020202020204" pitchFamily="34" charset="0"/>
              <a:buChar char="•"/>
            </a:pPr>
            <a:r>
              <a:rPr lang="en-US" dirty="0"/>
              <a:t>To investigate Spatial Reuse, we run the simulation with different OBSS PD levels.</a:t>
            </a:r>
          </a:p>
          <a:p>
            <a:pPr lvl="1">
              <a:buFont typeface="Arial" panose="020B0604020202020204" pitchFamily="34" charset="0"/>
              <a:buChar char="•"/>
            </a:pPr>
            <a:r>
              <a:rPr lang="en-US" dirty="0"/>
              <a:t>Default CCA PD Threshold is -92 dBm (estimate of typical signal detection level). </a:t>
            </a:r>
          </a:p>
          <a:p>
            <a:pPr lvl="1">
              <a:buFont typeface="Arial" panose="020B0604020202020204" pitchFamily="34" charset="0"/>
              <a:buChar char="•"/>
            </a:pPr>
            <a:r>
              <a:rPr lang="en-US" dirty="0"/>
              <a:t>We compare goodput for each AP when changing OBSS PD level from -92 dBm to other levels</a:t>
            </a:r>
          </a:p>
          <a:p>
            <a:endParaRPr lang="en-US" dirty="0"/>
          </a:p>
        </p:txBody>
      </p:sp>
      <p:sp>
        <p:nvSpPr>
          <p:cNvPr id="4" name="Slide Number Placeholder 3">
            <a:extLst>
              <a:ext uri="{FF2B5EF4-FFF2-40B4-BE49-F238E27FC236}">
                <a16:creationId xmlns:a16="http://schemas.microsoft.com/office/drawing/2014/main" id="{E2885B75-91B2-4D91-FF17-0F42F90449F6}"/>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4EEECC6-0F3D-ECA4-6F22-28E1E9C5A8DA}"/>
              </a:ext>
            </a:extLst>
          </p:cNvPr>
          <p:cNvSpPr>
            <a:spLocks noGrp="1"/>
          </p:cNvSpPr>
          <p:nvPr>
            <p:ph type="ftr" idx="14"/>
          </p:nvPr>
        </p:nvSpPr>
        <p:spPr/>
        <p:txBody>
          <a:bodyPr/>
          <a:lstStyle/>
          <a:p>
            <a:r>
              <a:rPr lang="en-GB"/>
              <a:t>Gaurav Patwardhan, HPE</a:t>
            </a:r>
            <a:endParaRPr lang="en-GB" dirty="0"/>
          </a:p>
        </p:txBody>
      </p:sp>
      <p:sp>
        <p:nvSpPr>
          <p:cNvPr id="6" name="Date Placeholder 5">
            <a:extLst>
              <a:ext uri="{FF2B5EF4-FFF2-40B4-BE49-F238E27FC236}">
                <a16:creationId xmlns:a16="http://schemas.microsoft.com/office/drawing/2014/main" id="{8A83FAD9-BD95-1C25-EE32-634F60A6BF95}"/>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198286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422F2-0328-03C7-6E86-6A5024573333}"/>
              </a:ext>
            </a:extLst>
          </p:cNvPr>
          <p:cNvSpPr>
            <a:spLocks noGrp="1"/>
          </p:cNvSpPr>
          <p:nvPr>
            <p:ph type="title"/>
          </p:nvPr>
        </p:nvSpPr>
        <p:spPr>
          <a:xfrm>
            <a:off x="929217" y="423132"/>
            <a:ext cx="10361084" cy="1065213"/>
          </a:xfrm>
        </p:spPr>
        <p:txBody>
          <a:bodyPr/>
          <a:lstStyle/>
          <a:p>
            <a:r>
              <a:rPr lang="en-US" dirty="0"/>
              <a:t>Corporate Office Building</a:t>
            </a:r>
          </a:p>
        </p:txBody>
      </p:sp>
      <p:sp>
        <p:nvSpPr>
          <p:cNvPr id="3" name="Content Placeholder 2">
            <a:extLst>
              <a:ext uri="{FF2B5EF4-FFF2-40B4-BE49-F238E27FC236}">
                <a16:creationId xmlns:a16="http://schemas.microsoft.com/office/drawing/2014/main" id="{2D8B6EA3-0889-3A17-5D35-35235B99741E}"/>
              </a:ext>
            </a:extLst>
          </p:cNvPr>
          <p:cNvSpPr>
            <a:spLocks noGrp="1"/>
          </p:cNvSpPr>
          <p:nvPr>
            <p:ph idx="1"/>
          </p:nvPr>
        </p:nvSpPr>
        <p:spPr>
          <a:xfrm>
            <a:off x="312957" y="1295400"/>
            <a:ext cx="11887200" cy="4571999"/>
          </a:xfrm>
        </p:spPr>
        <p:txBody>
          <a:bodyPr/>
          <a:lstStyle/>
          <a:p>
            <a:pPr>
              <a:buFont typeface="Arial" panose="020B0604020202020204" pitchFamily="34" charset="0"/>
              <a:buChar char="•"/>
            </a:pPr>
            <a:r>
              <a:rPr lang="en-US" sz="1600" dirty="0"/>
              <a:t>The first data set was collected from a corporate office building. The deployment consists of four floors with over 150 APs</a:t>
            </a:r>
          </a:p>
          <a:p>
            <a:pPr>
              <a:buFont typeface="Arial" panose="020B0604020202020204" pitchFamily="34" charset="0"/>
              <a:buChar char="•"/>
            </a:pPr>
            <a:r>
              <a:rPr lang="en-US" sz="1600" dirty="0"/>
              <a:t>We run the simulation for 20, 40, and 80 MHz channel bandwidths. We model a busier period with traffic load of 50%</a:t>
            </a:r>
          </a:p>
          <a:p>
            <a:pPr>
              <a:buFont typeface="Arial" panose="020B0604020202020204" pitchFamily="34" charset="0"/>
              <a:buChar char="•"/>
            </a:pPr>
            <a:r>
              <a:rPr lang="en-US" sz="1600" dirty="0"/>
              <a:t>Each “dot” in the graph represents the throughput of a BSS</a:t>
            </a:r>
          </a:p>
          <a:p>
            <a:pPr>
              <a:buFont typeface="Arial" panose="020B0604020202020204" pitchFamily="34" charset="0"/>
              <a:buChar char="•"/>
            </a:pPr>
            <a:r>
              <a:rPr lang="en-US" sz="1600" dirty="0"/>
              <a:t>Simulations indicate that 80 MHz channel bandwidth results in highest median and 5% BSS goodput</a:t>
            </a:r>
          </a:p>
          <a:p>
            <a:pPr lvl="1">
              <a:buFont typeface="Arial" panose="020B0604020202020204" pitchFamily="34" charset="0"/>
              <a:buChar char="•"/>
            </a:pPr>
            <a:r>
              <a:rPr lang="en-US" sz="1600" dirty="0"/>
              <a:t>That said, corporate IT chose 40 </a:t>
            </a:r>
            <a:r>
              <a:rPr lang="en-US" sz="1600" dirty="0" err="1"/>
              <a:t>MHz.</a:t>
            </a:r>
            <a:endParaRPr lang="en-US" sz="1600" dirty="0"/>
          </a:p>
        </p:txBody>
      </p:sp>
      <p:pic>
        <p:nvPicPr>
          <p:cNvPr id="4" name="Picture 3">
            <a:extLst>
              <a:ext uri="{FF2B5EF4-FFF2-40B4-BE49-F238E27FC236}">
                <a16:creationId xmlns:a16="http://schemas.microsoft.com/office/drawing/2014/main" id="{B209B0A2-1802-FBCC-D96C-3C2AF1472129}"/>
              </a:ext>
            </a:extLst>
          </p:cNvPr>
          <p:cNvPicPr>
            <a:picLocks noChangeAspect="1"/>
          </p:cNvPicPr>
          <p:nvPr/>
        </p:nvPicPr>
        <p:blipFill>
          <a:blip r:embed="rId2"/>
          <a:stretch>
            <a:fillRect/>
          </a:stretch>
        </p:blipFill>
        <p:spPr>
          <a:xfrm>
            <a:off x="37171" y="2955787"/>
            <a:ext cx="6115128" cy="3902213"/>
          </a:xfrm>
          <a:prstGeom prst="rect">
            <a:avLst/>
          </a:prstGeom>
        </p:spPr>
      </p:pic>
      <p:pic>
        <p:nvPicPr>
          <p:cNvPr id="5" name="Picture 4">
            <a:extLst>
              <a:ext uri="{FF2B5EF4-FFF2-40B4-BE49-F238E27FC236}">
                <a16:creationId xmlns:a16="http://schemas.microsoft.com/office/drawing/2014/main" id="{53021DF4-E356-85DF-77D4-30D35C432987}"/>
              </a:ext>
            </a:extLst>
          </p:cNvPr>
          <p:cNvPicPr>
            <a:picLocks noChangeAspect="1"/>
          </p:cNvPicPr>
          <p:nvPr/>
        </p:nvPicPr>
        <p:blipFill>
          <a:blip r:embed="rId3"/>
          <a:stretch>
            <a:fillRect/>
          </a:stretch>
        </p:blipFill>
        <p:spPr>
          <a:xfrm>
            <a:off x="6096000" y="2955787"/>
            <a:ext cx="6109745" cy="3902213"/>
          </a:xfrm>
          <a:prstGeom prst="rect">
            <a:avLst/>
          </a:prstGeom>
        </p:spPr>
      </p:pic>
      <p:sp>
        <p:nvSpPr>
          <p:cNvPr id="6" name="Date Placeholder 5">
            <a:extLst>
              <a:ext uri="{FF2B5EF4-FFF2-40B4-BE49-F238E27FC236}">
                <a16:creationId xmlns:a16="http://schemas.microsoft.com/office/drawing/2014/main" id="{99963622-0C19-B06A-A53E-9306CAF17055}"/>
              </a:ext>
            </a:extLst>
          </p:cNvPr>
          <p:cNvSpPr>
            <a:spLocks noGrp="1"/>
          </p:cNvSpPr>
          <p:nvPr>
            <p:ph type="dt" idx="15"/>
          </p:nvPr>
        </p:nvSpPr>
        <p:spPr/>
        <p:txBody>
          <a:bodyPr/>
          <a:lstStyle/>
          <a:p>
            <a:r>
              <a:rPr lang="en-US"/>
              <a:t>March 2024</a:t>
            </a:r>
            <a:endParaRPr lang="en-GB" dirty="0"/>
          </a:p>
        </p:txBody>
      </p:sp>
      <p:sp>
        <p:nvSpPr>
          <p:cNvPr id="7" name="Footer Placeholder 6">
            <a:extLst>
              <a:ext uri="{FF2B5EF4-FFF2-40B4-BE49-F238E27FC236}">
                <a16:creationId xmlns:a16="http://schemas.microsoft.com/office/drawing/2014/main" id="{6A536C46-3795-DF55-85B5-5AA258F71E91}"/>
              </a:ext>
            </a:extLst>
          </p:cNvPr>
          <p:cNvSpPr>
            <a:spLocks noGrp="1"/>
          </p:cNvSpPr>
          <p:nvPr>
            <p:ph type="ftr" idx="14"/>
          </p:nvPr>
        </p:nvSpPr>
        <p:spPr/>
        <p:txBody>
          <a:bodyPr/>
          <a:lstStyle/>
          <a:p>
            <a:r>
              <a:rPr lang="en-GB"/>
              <a:t>Gaurav Patwardhan, HPE</a:t>
            </a:r>
            <a:endParaRPr lang="en-GB" dirty="0"/>
          </a:p>
        </p:txBody>
      </p:sp>
      <p:sp>
        <p:nvSpPr>
          <p:cNvPr id="8" name="Slide Number Placeholder 7">
            <a:extLst>
              <a:ext uri="{FF2B5EF4-FFF2-40B4-BE49-F238E27FC236}">
                <a16:creationId xmlns:a16="http://schemas.microsoft.com/office/drawing/2014/main" id="{ECCC6A76-DFF6-4203-727C-F84CCD211F9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510065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B0EBF-8B56-9E8F-4377-77D9E10C8E03}"/>
              </a:ext>
            </a:extLst>
          </p:cNvPr>
          <p:cNvSpPr>
            <a:spLocks noGrp="1"/>
          </p:cNvSpPr>
          <p:nvPr>
            <p:ph type="title"/>
          </p:nvPr>
        </p:nvSpPr>
        <p:spPr/>
        <p:txBody>
          <a:bodyPr/>
          <a:lstStyle/>
          <a:p>
            <a:r>
              <a:rPr lang="en-US" dirty="0"/>
              <a:t>Quality of Service</a:t>
            </a:r>
          </a:p>
        </p:txBody>
      </p:sp>
      <p:sp>
        <p:nvSpPr>
          <p:cNvPr id="3" name="Content Placeholder 2">
            <a:extLst>
              <a:ext uri="{FF2B5EF4-FFF2-40B4-BE49-F238E27FC236}">
                <a16:creationId xmlns:a16="http://schemas.microsoft.com/office/drawing/2014/main" id="{DC5C7EAC-067D-3F1F-0381-206255C4C797}"/>
              </a:ext>
            </a:extLst>
          </p:cNvPr>
          <p:cNvSpPr>
            <a:spLocks noGrp="1"/>
          </p:cNvSpPr>
          <p:nvPr>
            <p:ph idx="1"/>
          </p:nvPr>
        </p:nvSpPr>
        <p:spPr>
          <a:xfrm>
            <a:off x="609599" y="1751014"/>
            <a:ext cx="5003477" cy="4344985"/>
          </a:xfrm>
        </p:spPr>
        <p:txBody>
          <a:bodyPr/>
          <a:lstStyle/>
          <a:p>
            <a:pPr>
              <a:buFont typeface="Arial" panose="020B0604020202020204" pitchFamily="34" charset="0"/>
              <a:buChar char="•"/>
            </a:pPr>
            <a:r>
              <a:rPr lang="en-US" sz="2000" b="0" dirty="0"/>
              <a:t>In addition to throughput, we collect blocked link and failed link statistics to model latency/jitter</a:t>
            </a:r>
          </a:p>
          <a:p>
            <a:pPr>
              <a:buFont typeface="Arial" panose="020B0604020202020204" pitchFamily="34" charset="0"/>
              <a:buChar char="•"/>
            </a:pPr>
            <a:r>
              <a:rPr lang="en-US" sz="2000" b="0" dirty="0"/>
              <a:t>As expected, with increased channel bandwidth and increased frequency reuse, the probability of links being blocked or failing due to interference increases</a:t>
            </a:r>
          </a:p>
          <a:p>
            <a:pPr>
              <a:buFont typeface="Arial" panose="020B0604020202020204" pitchFamily="34" charset="0"/>
              <a:buChar char="•"/>
            </a:pPr>
            <a:r>
              <a:rPr lang="en-US" sz="2000" b="0" dirty="0"/>
              <a:t>Corporate IT chose 40 MHz as a balance between throughput and quality of service</a:t>
            </a:r>
          </a:p>
        </p:txBody>
      </p:sp>
      <p:pic>
        <p:nvPicPr>
          <p:cNvPr id="5" name="Picture 4">
            <a:extLst>
              <a:ext uri="{FF2B5EF4-FFF2-40B4-BE49-F238E27FC236}">
                <a16:creationId xmlns:a16="http://schemas.microsoft.com/office/drawing/2014/main" id="{7B345380-75B1-7FCF-9F35-6EC60FEEAA42}"/>
              </a:ext>
            </a:extLst>
          </p:cNvPr>
          <p:cNvPicPr>
            <a:picLocks noChangeAspect="1"/>
          </p:cNvPicPr>
          <p:nvPr/>
        </p:nvPicPr>
        <p:blipFill>
          <a:blip r:embed="rId2"/>
          <a:stretch>
            <a:fillRect/>
          </a:stretch>
        </p:blipFill>
        <p:spPr>
          <a:xfrm>
            <a:off x="5945756" y="1751014"/>
            <a:ext cx="5662408" cy="4555513"/>
          </a:xfrm>
          <a:prstGeom prst="rect">
            <a:avLst/>
          </a:prstGeom>
        </p:spPr>
      </p:pic>
      <p:sp>
        <p:nvSpPr>
          <p:cNvPr id="4" name="Date Placeholder 3">
            <a:extLst>
              <a:ext uri="{FF2B5EF4-FFF2-40B4-BE49-F238E27FC236}">
                <a16:creationId xmlns:a16="http://schemas.microsoft.com/office/drawing/2014/main" id="{6225B84B-499E-CD75-99CE-8189D8D1B655}"/>
              </a:ext>
            </a:extLst>
          </p:cNvPr>
          <p:cNvSpPr>
            <a:spLocks noGrp="1"/>
          </p:cNvSpPr>
          <p:nvPr>
            <p:ph type="dt" idx="15"/>
          </p:nvPr>
        </p:nvSpPr>
        <p:spPr/>
        <p:txBody>
          <a:bodyPr/>
          <a:lstStyle/>
          <a:p>
            <a:r>
              <a:rPr lang="en-US"/>
              <a:t>March 2024</a:t>
            </a:r>
            <a:endParaRPr lang="en-GB" dirty="0"/>
          </a:p>
        </p:txBody>
      </p:sp>
      <p:sp>
        <p:nvSpPr>
          <p:cNvPr id="6" name="Footer Placeholder 5">
            <a:extLst>
              <a:ext uri="{FF2B5EF4-FFF2-40B4-BE49-F238E27FC236}">
                <a16:creationId xmlns:a16="http://schemas.microsoft.com/office/drawing/2014/main" id="{B514CDCE-8573-BF0E-0549-D7DDBD03BB90}"/>
              </a:ext>
            </a:extLst>
          </p:cNvPr>
          <p:cNvSpPr>
            <a:spLocks noGrp="1"/>
          </p:cNvSpPr>
          <p:nvPr>
            <p:ph type="ftr" idx="14"/>
          </p:nvPr>
        </p:nvSpPr>
        <p:spPr/>
        <p:txBody>
          <a:bodyPr/>
          <a:lstStyle/>
          <a:p>
            <a:r>
              <a:rPr lang="en-GB"/>
              <a:t>Gaurav Patwardhan, HPE</a:t>
            </a:r>
            <a:endParaRPr lang="en-GB" dirty="0"/>
          </a:p>
        </p:txBody>
      </p:sp>
      <p:sp>
        <p:nvSpPr>
          <p:cNvPr id="7" name="Slide Number Placeholder 6">
            <a:extLst>
              <a:ext uri="{FF2B5EF4-FFF2-40B4-BE49-F238E27FC236}">
                <a16:creationId xmlns:a16="http://schemas.microsoft.com/office/drawing/2014/main" id="{71BEC597-F376-0375-9ACA-CDBFF16D687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852586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29F07-693C-E468-C20B-579E2749B529}"/>
              </a:ext>
            </a:extLst>
          </p:cNvPr>
          <p:cNvSpPr>
            <a:spLocks noGrp="1"/>
          </p:cNvSpPr>
          <p:nvPr>
            <p:ph type="title"/>
          </p:nvPr>
        </p:nvSpPr>
        <p:spPr>
          <a:xfrm>
            <a:off x="929217" y="329302"/>
            <a:ext cx="10361084" cy="1065213"/>
          </a:xfrm>
        </p:spPr>
        <p:txBody>
          <a:bodyPr/>
          <a:lstStyle/>
          <a:p>
            <a:r>
              <a:rPr lang="en-US" dirty="0"/>
              <a:t>Spatial Reuse</a:t>
            </a:r>
          </a:p>
        </p:txBody>
      </p:sp>
      <p:sp>
        <p:nvSpPr>
          <p:cNvPr id="3" name="Content Placeholder 2">
            <a:extLst>
              <a:ext uri="{FF2B5EF4-FFF2-40B4-BE49-F238E27FC236}">
                <a16:creationId xmlns:a16="http://schemas.microsoft.com/office/drawing/2014/main" id="{874E430C-444E-8912-C61A-C968143627BE}"/>
              </a:ext>
            </a:extLst>
          </p:cNvPr>
          <p:cNvSpPr>
            <a:spLocks noGrp="1"/>
          </p:cNvSpPr>
          <p:nvPr>
            <p:ph idx="1"/>
          </p:nvPr>
        </p:nvSpPr>
        <p:spPr>
          <a:xfrm>
            <a:off x="457200" y="1219200"/>
            <a:ext cx="11734800" cy="4876799"/>
          </a:xfrm>
        </p:spPr>
        <p:txBody>
          <a:bodyPr>
            <a:normAutofit/>
          </a:bodyPr>
          <a:lstStyle/>
          <a:p>
            <a:pPr>
              <a:buFont typeface="Arial" panose="020B0604020202020204" pitchFamily="34" charset="0"/>
              <a:buChar char="•"/>
            </a:pPr>
            <a:r>
              <a:rPr lang="en-US" sz="1400" dirty="0"/>
              <a:t>Can we increase throughput/system capacity with SR?</a:t>
            </a:r>
          </a:p>
          <a:p>
            <a:pPr>
              <a:buFont typeface="Arial" panose="020B0604020202020204" pitchFamily="34" charset="0"/>
              <a:buChar char="•"/>
            </a:pPr>
            <a:r>
              <a:rPr lang="en-US" sz="1400" dirty="0"/>
              <a:t>We rerun the simulation with OBSS PD level increased to -82, -72, -62 dBm. </a:t>
            </a:r>
          </a:p>
          <a:p>
            <a:pPr>
              <a:buFont typeface="Arial" panose="020B0604020202020204" pitchFamily="34" charset="0"/>
              <a:buChar char="•"/>
            </a:pPr>
            <a:r>
              <a:rPr lang="en-US" sz="1400" dirty="0"/>
              <a:t>From the bottom left plot, the CDF lines cross each other and it is difficult to tell if there is improvement with SR. Alternatively, for each BSS we calculate the difference in goodput between the SR OBSS PD level and the baseline of -92 dBm.  This is the bottom right plot.</a:t>
            </a:r>
          </a:p>
          <a:p>
            <a:pPr>
              <a:buFont typeface="Arial" panose="020B0604020202020204" pitchFamily="34" charset="0"/>
              <a:buChar char="•"/>
            </a:pPr>
            <a:r>
              <a:rPr lang="en-US" sz="1400" dirty="0"/>
              <a:t>Not much difference between -82, -72, and -62 dBm. In addition, with median BSS goodput, SR resulted in worse goodput for 20% of the BSS’s</a:t>
            </a:r>
          </a:p>
        </p:txBody>
      </p:sp>
      <p:pic>
        <p:nvPicPr>
          <p:cNvPr id="4" name="Picture 3">
            <a:extLst>
              <a:ext uri="{FF2B5EF4-FFF2-40B4-BE49-F238E27FC236}">
                <a16:creationId xmlns:a16="http://schemas.microsoft.com/office/drawing/2014/main" id="{F96CF20C-4422-60EA-F030-EFE42998E652}"/>
              </a:ext>
            </a:extLst>
          </p:cNvPr>
          <p:cNvPicPr>
            <a:picLocks noChangeAspect="1"/>
          </p:cNvPicPr>
          <p:nvPr/>
        </p:nvPicPr>
        <p:blipFill>
          <a:blip r:embed="rId2"/>
          <a:stretch>
            <a:fillRect/>
          </a:stretch>
        </p:blipFill>
        <p:spPr>
          <a:xfrm>
            <a:off x="206792" y="2948833"/>
            <a:ext cx="5938950" cy="3890118"/>
          </a:xfrm>
          <a:prstGeom prst="rect">
            <a:avLst/>
          </a:prstGeom>
        </p:spPr>
      </p:pic>
      <p:pic>
        <p:nvPicPr>
          <p:cNvPr id="5" name="Picture 4">
            <a:extLst>
              <a:ext uri="{FF2B5EF4-FFF2-40B4-BE49-F238E27FC236}">
                <a16:creationId xmlns:a16="http://schemas.microsoft.com/office/drawing/2014/main" id="{83DB8766-0019-0E00-4D51-19C25DD0F569}"/>
              </a:ext>
            </a:extLst>
          </p:cNvPr>
          <p:cNvPicPr>
            <a:picLocks noChangeAspect="1"/>
          </p:cNvPicPr>
          <p:nvPr/>
        </p:nvPicPr>
        <p:blipFill>
          <a:blip r:embed="rId3"/>
          <a:stretch>
            <a:fillRect/>
          </a:stretch>
        </p:blipFill>
        <p:spPr>
          <a:xfrm>
            <a:off x="6096000" y="2948833"/>
            <a:ext cx="5938950" cy="3886635"/>
          </a:xfrm>
          <a:prstGeom prst="rect">
            <a:avLst/>
          </a:prstGeom>
        </p:spPr>
      </p:pic>
      <p:sp>
        <p:nvSpPr>
          <p:cNvPr id="6" name="Date Placeholder 5">
            <a:extLst>
              <a:ext uri="{FF2B5EF4-FFF2-40B4-BE49-F238E27FC236}">
                <a16:creationId xmlns:a16="http://schemas.microsoft.com/office/drawing/2014/main" id="{188CE03E-B266-8C4F-4A7F-91F4D0D158B1}"/>
              </a:ext>
            </a:extLst>
          </p:cNvPr>
          <p:cNvSpPr>
            <a:spLocks noGrp="1"/>
          </p:cNvSpPr>
          <p:nvPr>
            <p:ph type="dt" idx="15"/>
          </p:nvPr>
        </p:nvSpPr>
        <p:spPr/>
        <p:txBody>
          <a:bodyPr/>
          <a:lstStyle/>
          <a:p>
            <a:r>
              <a:rPr lang="en-US"/>
              <a:t>March 2024</a:t>
            </a:r>
            <a:endParaRPr lang="en-GB" dirty="0"/>
          </a:p>
        </p:txBody>
      </p:sp>
      <p:sp>
        <p:nvSpPr>
          <p:cNvPr id="7" name="Footer Placeholder 6">
            <a:extLst>
              <a:ext uri="{FF2B5EF4-FFF2-40B4-BE49-F238E27FC236}">
                <a16:creationId xmlns:a16="http://schemas.microsoft.com/office/drawing/2014/main" id="{25CF9ABA-2A6A-76AF-AE19-C50AB4796D37}"/>
              </a:ext>
            </a:extLst>
          </p:cNvPr>
          <p:cNvSpPr>
            <a:spLocks noGrp="1"/>
          </p:cNvSpPr>
          <p:nvPr>
            <p:ph type="ftr" idx="14"/>
          </p:nvPr>
        </p:nvSpPr>
        <p:spPr/>
        <p:txBody>
          <a:bodyPr/>
          <a:lstStyle/>
          <a:p>
            <a:r>
              <a:rPr lang="en-GB"/>
              <a:t>Gaurav Patwardhan, HPE</a:t>
            </a:r>
            <a:endParaRPr lang="en-GB" dirty="0"/>
          </a:p>
        </p:txBody>
      </p:sp>
      <p:sp>
        <p:nvSpPr>
          <p:cNvPr id="8" name="Slide Number Placeholder 7">
            <a:extLst>
              <a:ext uri="{FF2B5EF4-FFF2-40B4-BE49-F238E27FC236}">
                <a16:creationId xmlns:a16="http://schemas.microsoft.com/office/drawing/2014/main" id="{D0BA5D27-5A61-B9C1-95A2-FF0FEDBD66A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031067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C031F-DAE7-0DF7-0B2F-1A875FD94D9E}"/>
              </a:ext>
            </a:extLst>
          </p:cNvPr>
          <p:cNvSpPr>
            <a:spLocks noGrp="1"/>
          </p:cNvSpPr>
          <p:nvPr>
            <p:ph type="title"/>
          </p:nvPr>
        </p:nvSpPr>
        <p:spPr/>
        <p:txBody>
          <a:bodyPr/>
          <a:lstStyle/>
          <a:p>
            <a:r>
              <a:rPr lang="en-US" dirty="0"/>
              <a:t>Performance of “Clients at Edge of BSS”</a:t>
            </a:r>
          </a:p>
        </p:txBody>
      </p:sp>
      <p:sp>
        <p:nvSpPr>
          <p:cNvPr id="3" name="Content Placeholder 2">
            <a:extLst>
              <a:ext uri="{FF2B5EF4-FFF2-40B4-BE49-F238E27FC236}">
                <a16:creationId xmlns:a16="http://schemas.microsoft.com/office/drawing/2014/main" id="{8D21BA17-9CA0-810A-C25A-6613C7F765E4}"/>
              </a:ext>
            </a:extLst>
          </p:cNvPr>
          <p:cNvSpPr>
            <a:spLocks noGrp="1"/>
          </p:cNvSpPr>
          <p:nvPr>
            <p:ph idx="1"/>
          </p:nvPr>
        </p:nvSpPr>
        <p:spPr>
          <a:xfrm>
            <a:off x="609600" y="1979301"/>
            <a:ext cx="4114800" cy="4116698"/>
          </a:xfrm>
        </p:spPr>
        <p:txBody>
          <a:bodyPr/>
          <a:lstStyle/>
          <a:p>
            <a:pPr>
              <a:buFont typeface="Arial" panose="020B0604020202020204" pitchFamily="34" charset="0"/>
              <a:buChar char="•"/>
            </a:pPr>
            <a:r>
              <a:rPr lang="en-US" sz="2000" b="0" dirty="0"/>
              <a:t>We also collect 5</a:t>
            </a:r>
            <a:r>
              <a:rPr lang="en-US" sz="2000" b="0" baseline="30000" dirty="0"/>
              <a:t>th</a:t>
            </a:r>
            <a:r>
              <a:rPr lang="en-US" sz="2000" b="0" dirty="0"/>
              <a:t> percentile BSS throughput statistics as a model for performance of clients at the edge of a BSS</a:t>
            </a:r>
          </a:p>
          <a:p>
            <a:pPr>
              <a:buFont typeface="Arial" panose="020B0604020202020204" pitchFamily="34" charset="0"/>
              <a:buChar char="•"/>
            </a:pPr>
            <a:r>
              <a:rPr lang="en-US" sz="2000" b="0" dirty="0"/>
              <a:t>With OBSS PD level of -82 dBm, 50% of the BSS are worse off.  With -72 and -62 dBm this increases up to 70%</a:t>
            </a:r>
          </a:p>
          <a:p>
            <a:pPr>
              <a:buFont typeface="Arial" panose="020B0604020202020204" pitchFamily="34" charset="0"/>
              <a:buChar char="•"/>
            </a:pPr>
            <a:r>
              <a:rPr lang="en-US" sz="2000" b="0" dirty="0"/>
              <a:t>This indicates that SR will substantially impact the worse off clients</a:t>
            </a:r>
          </a:p>
        </p:txBody>
      </p:sp>
      <p:pic>
        <p:nvPicPr>
          <p:cNvPr id="4" name="Picture 3">
            <a:extLst>
              <a:ext uri="{FF2B5EF4-FFF2-40B4-BE49-F238E27FC236}">
                <a16:creationId xmlns:a16="http://schemas.microsoft.com/office/drawing/2014/main" id="{C83789B9-BCE8-0F37-2516-4F5736082621}"/>
              </a:ext>
            </a:extLst>
          </p:cNvPr>
          <p:cNvPicPr>
            <a:picLocks noChangeAspect="1"/>
          </p:cNvPicPr>
          <p:nvPr/>
        </p:nvPicPr>
        <p:blipFill>
          <a:blip r:embed="rId2"/>
          <a:stretch>
            <a:fillRect/>
          </a:stretch>
        </p:blipFill>
        <p:spPr>
          <a:xfrm>
            <a:off x="4953000" y="1751014"/>
            <a:ext cx="6809822" cy="4462659"/>
          </a:xfrm>
          <a:prstGeom prst="rect">
            <a:avLst/>
          </a:prstGeom>
        </p:spPr>
      </p:pic>
      <p:sp>
        <p:nvSpPr>
          <p:cNvPr id="5" name="Date Placeholder 4">
            <a:extLst>
              <a:ext uri="{FF2B5EF4-FFF2-40B4-BE49-F238E27FC236}">
                <a16:creationId xmlns:a16="http://schemas.microsoft.com/office/drawing/2014/main" id="{38CD2EE4-A055-2A15-ABB3-BE19F1270814}"/>
              </a:ext>
            </a:extLst>
          </p:cNvPr>
          <p:cNvSpPr>
            <a:spLocks noGrp="1"/>
          </p:cNvSpPr>
          <p:nvPr>
            <p:ph type="dt" idx="15"/>
          </p:nvPr>
        </p:nvSpPr>
        <p:spPr/>
        <p:txBody>
          <a:bodyPr/>
          <a:lstStyle/>
          <a:p>
            <a:r>
              <a:rPr lang="en-US"/>
              <a:t>March 2024</a:t>
            </a:r>
            <a:endParaRPr lang="en-GB" dirty="0"/>
          </a:p>
        </p:txBody>
      </p:sp>
      <p:sp>
        <p:nvSpPr>
          <p:cNvPr id="6" name="Footer Placeholder 5">
            <a:extLst>
              <a:ext uri="{FF2B5EF4-FFF2-40B4-BE49-F238E27FC236}">
                <a16:creationId xmlns:a16="http://schemas.microsoft.com/office/drawing/2014/main" id="{6D9ACD30-2874-EC3A-8BCA-12C490C562F8}"/>
              </a:ext>
            </a:extLst>
          </p:cNvPr>
          <p:cNvSpPr>
            <a:spLocks noGrp="1"/>
          </p:cNvSpPr>
          <p:nvPr>
            <p:ph type="ftr" idx="14"/>
          </p:nvPr>
        </p:nvSpPr>
        <p:spPr/>
        <p:txBody>
          <a:bodyPr/>
          <a:lstStyle/>
          <a:p>
            <a:r>
              <a:rPr lang="en-GB"/>
              <a:t>Gaurav Patwardhan, HPE</a:t>
            </a:r>
            <a:endParaRPr lang="en-GB" dirty="0"/>
          </a:p>
        </p:txBody>
      </p:sp>
      <p:sp>
        <p:nvSpPr>
          <p:cNvPr id="7" name="Slide Number Placeholder 6">
            <a:extLst>
              <a:ext uri="{FF2B5EF4-FFF2-40B4-BE49-F238E27FC236}">
                <a16:creationId xmlns:a16="http://schemas.microsoft.com/office/drawing/2014/main" id="{0379FE68-E860-B341-069D-56C719B6A31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924446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9F6D9C62-CA82-0040-8CB0-DFA14538EF3A}" vid="{B420A4BF-851C-2946-981A-A34BAF610A9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1040</TotalTime>
  <Words>1277</Words>
  <Application>Microsoft Macintosh PowerPoint</Application>
  <PresentationFormat>Widescreen</PresentationFormat>
  <Paragraphs>116</Paragraphs>
  <Slides>14</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8" baseType="lpstr">
      <vt:lpstr>Arial</vt:lpstr>
      <vt:lpstr>Times New Roman</vt:lpstr>
      <vt:lpstr>Office Theme</vt:lpstr>
      <vt:lpstr>Document</vt:lpstr>
      <vt:lpstr>QoS based Spatial Reuse</vt:lpstr>
      <vt:lpstr>Abstract</vt:lpstr>
      <vt:lpstr>Simulating Capacity based on REAL Enterprise Deployments – step 1</vt:lpstr>
      <vt:lpstr>Simulating Capacity based on REAL Enterprise Deployments – step 2</vt:lpstr>
      <vt:lpstr>Simulating Capacity based on REAL Enterprise Deployments – step 3</vt:lpstr>
      <vt:lpstr>Corporate Office Building</vt:lpstr>
      <vt:lpstr>Quality of Service</vt:lpstr>
      <vt:lpstr>Spatial Reuse</vt:lpstr>
      <vt:lpstr>Performance of “Clients at Edge of BSS”</vt:lpstr>
      <vt:lpstr>Quality of Service with SR</vt:lpstr>
      <vt:lpstr>Revisiting 80 MHz Channel Bandwidth</vt:lpstr>
      <vt:lpstr>QoS Improvement from SR for 80 MHz</vt:lpstr>
      <vt:lpstr>SR for Voice</vt:lpstr>
      <vt:lpstr>Conclusion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QoS based Spatial Reuse</dc:title>
  <dc:subject/>
  <dc:creator>Patwardhan, Gaurav</dc:creator>
  <cp:keywords/>
  <dc:description/>
  <cp:lastModifiedBy>Patwardhan, Gaurav</cp:lastModifiedBy>
  <cp:revision>43</cp:revision>
  <cp:lastPrinted>1601-01-01T00:00:00Z</cp:lastPrinted>
  <dcterms:created xsi:type="dcterms:W3CDTF">2024-03-04T18:52:56Z</dcterms:created>
  <dcterms:modified xsi:type="dcterms:W3CDTF">2024-03-07T08:16:20Z</dcterms:modified>
  <cp:category>Gaurav Patwardhan, HPE</cp:category>
</cp:coreProperties>
</file>