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74" r:id="rId5"/>
    <p:sldMasterId id="2147483660" r:id="rId6"/>
  </p:sldMasterIdLst>
  <p:notesMasterIdLst>
    <p:notesMasterId r:id="rId24"/>
  </p:notesMasterIdLst>
  <p:handoutMasterIdLst>
    <p:handoutMasterId r:id="rId25"/>
  </p:handoutMasterIdLst>
  <p:sldIdLst>
    <p:sldId id="570" r:id="rId7"/>
    <p:sldId id="610" r:id="rId8"/>
    <p:sldId id="611" r:id="rId9"/>
    <p:sldId id="596" r:id="rId10"/>
    <p:sldId id="571" r:id="rId11"/>
    <p:sldId id="586" r:id="rId12"/>
    <p:sldId id="595" r:id="rId13"/>
    <p:sldId id="602" r:id="rId14"/>
    <p:sldId id="597" r:id="rId15"/>
    <p:sldId id="609" r:id="rId16"/>
    <p:sldId id="617" r:id="rId17"/>
    <p:sldId id="598" r:id="rId18"/>
    <p:sldId id="613" r:id="rId19"/>
    <p:sldId id="603" r:id="rId20"/>
    <p:sldId id="612" r:id="rId21"/>
    <p:sldId id="583" r:id="rId22"/>
    <p:sldId id="584" r:id="rId2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전은성/JEON EUN SUNG" initials="전ES" lastIdx="1" clrIdx="0">
    <p:extLst>
      <p:ext uri="{19B8F6BF-5375-455C-9EA6-DF929625EA0E}">
        <p15:presenceInfo xmlns:p15="http://schemas.microsoft.com/office/powerpoint/2012/main" userId="S-1-5-21-316528069-2937973543-3578848228-2102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FF00"/>
    <a:srgbClr val="FFCC00"/>
    <a:srgbClr val="C00000"/>
    <a:srgbClr val="FFC000"/>
    <a:srgbClr val="FF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1" autoAdjust="0"/>
    <p:restoredTop sz="96391" autoAdjust="0"/>
  </p:normalViewPr>
  <p:slideViewPr>
    <p:cSldViewPr>
      <p:cViewPr varScale="1">
        <p:scale>
          <a:sx n="89" d="100"/>
          <a:sy n="89" d="100"/>
        </p:scale>
        <p:origin x="1512" y="53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5202" y="126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13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5173387" y="6475413"/>
            <a:ext cx="337053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39559" y="6475413"/>
            <a:ext cx="330436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39559" y="6475413"/>
            <a:ext cx="33043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0902" y="64754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802.11-24/0409r1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March  2024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Vamadevan Namboodiri and 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Hierarchical Modulation for 802.11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2024-</a:t>
            </a:r>
            <a:r>
              <a:rPr lang="en-US" b="0" dirty="0" smtClean="0"/>
              <a:t>03</a:t>
            </a:r>
            <a:r>
              <a:rPr lang="en-US" sz="2000" b="0" dirty="0" smtClean="0"/>
              <a:t>-XX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718212"/>
              </p:ext>
            </p:extLst>
          </p:nvPr>
        </p:nvGraphicFramePr>
        <p:xfrm>
          <a:off x="209550" y="2742068"/>
          <a:ext cx="88011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98" name="Document" r:id="rId5" imgW="8871276" imgH="4609026" progId="Word.Document.8">
                  <p:embed/>
                </p:oleObj>
              </mc:Choice>
              <mc:Fallback>
                <p:oleObj name="Document" r:id="rId5" imgW="8871276" imgH="4609026" progId="Word.Document.8">
                  <p:embed/>
                  <p:pic>
                    <p:nvPicPr>
                      <p:cNvPr id="1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2742068"/>
                        <a:ext cx="8801100" cy="458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21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2000" y="1269000"/>
            <a:ext cx="8892000" cy="6481200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May use Linear detection (MMSE, ZF) or non-linear detection (ML/near ML) </a:t>
            </a:r>
          </a:p>
          <a:p>
            <a:r>
              <a:rPr lang="en-US" altLang="ko-KR" dirty="0" smtClean="0"/>
              <a:t>Consider </a:t>
            </a:r>
            <a:r>
              <a:rPr lang="en-US" altLang="ko-KR" dirty="0"/>
              <a:t>64 QAM modulation with QPSK for HP </a:t>
            </a:r>
            <a:r>
              <a:rPr lang="en-US" altLang="ko-KR" dirty="0" smtClean="0"/>
              <a:t>stream</a:t>
            </a:r>
            <a:endParaRPr lang="en-US" altLang="ko-KR" dirty="0"/>
          </a:p>
          <a:p>
            <a:pPr lvl="1"/>
            <a:r>
              <a:rPr lang="en-US" altLang="ko-KR" sz="1600" dirty="0">
                <a:ea typeface="+mn-ea"/>
              </a:rPr>
              <a:t>A</a:t>
            </a:r>
            <a:r>
              <a:rPr lang="en-US" altLang="ko-KR" sz="1600" dirty="0" smtClean="0">
                <a:ea typeface="+mn-ea"/>
              </a:rPr>
              <a:t>t </a:t>
            </a:r>
            <a:r>
              <a:rPr lang="en-US" altLang="ko-KR" sz="1600" dirty="0">
                <a:ea typeface="+mn-ea"/>
              </a:rPr>
              <a:t>the receiver, calculate the LLRs for the 2-MSBs as if it is a QPSK </a:t>
            </a:r>
            <a:r>
              <a:rPr lang="en-US" altLang="ko-KR" sz="1600" dirty="0" smtClean="0">
                <a:ea typeface="+mn-ea"/>
              </a:rPr>
              <a:t>modulation</a:t>
            </a:r>
            <a:endParaRPr lang="en-US" altLang="ko-KR" sz="1400" dirty="0" smtClean="0">
              <a:ea typeface="+mn-ea"/>
            </a:endParaRPr>
          </a:p>
          <a:p>
            <a:pPr lvl="1"/>
            <a:r>
              <a:rPr lang="en-US" altLang="ko-KR" sz="1600" dirty="0" smtClean="0">
                <a:ea typeface="+mn-ea"/>
              </a:rPr>
              <a:t>Calculate </a:t>
            </a:r>
            <a:r>
              <a:rPr lang="en-US" altLang="ko-KR" sz="1600" dirty="0">
                <a:ea typeface="+mn-ea"/>
              </a:rPr>
              <a:t>the LLRs of the 4-LSBs as if it is a </a:t>
            </a:r>
            <a:r>
              <a:rPr lang="en-US" altLang="ko-KR" sz="1600" dirty="0" smtClean="0">
                <a:ea typeface="+mn-ea"/>
              </a:rPr>
              <a:t>64QAM modulation</a:t>
            </a:r>
          </a:p>
          <a:p>
            <a:pPr lvl="1"/>
            <a:r>
              <a:rPr lang="en-US" altLang="ko-KR" sz="1600" dirty="0" smtClean="0">
                <a:ea typeface="+mn-ea"/>
              </a:rPr>
              <a:t>Run </a:t>
            </a:r>
            <a:r>
              <a:rPr lang="en-US" altLang="ko-KR" sz="1600" dirty="0">
                <a:ea typeface="+mn-ea"/>
              </a:rPr>
              <a:t>2 FEC decoders (LDPC and/or Viterbi) and recover the 2 streams</a:t>
            </a:r>
            <a:r>
              <a:rPr lang="en-US" altLang="ko-KR" sz="1600" dirty="0" smtClean="0">
                <a:ea typeface="+mn-ea"/>
              </a:rPr>
              <a:t>.</a:t>
            </a:r>
            <a:endParaRPr lang="en-US" altLang="ko-KR" dirty="0"/>
          </a:p>
          <a:p>
            <a:r>
              <a:rPr lang="en-US" altLang="ko-KR" dirty="0" smtClean="0"/>
              <a:t>For HP stream</a:t>
            </a:r>
          </a:p>
          <a:p>
            <a:pPr lvl="1"/>
            <a:r>
              <a:rPr lang="en-US" dirty="0" smtClean="0"/>
              <a:t>The LP data (The </a:t>
            </a:r>
            <a:r>
              <a:rPr lang="en-US" dirty="0"/>
              <a:t>variation among the points in </a:t>
            </a:r>
            <a:r>
              <a:rPr lang="en-US" dirty="0" smtClean="0"/>
              <a:t>the cloud) </a:t>
            </a:r>
            <a:r>
              <a:rPr lang="en-US" dirty="0"/>
              <a:t>has the same effect of white noise </a:t>
            </a:r>
          </a:p>
          <a:p>
            <a:pPr lvl="1"/>
            <a:r>
              <a:rPr lang="en-US" dirty="0" smtClean="0"/>
              <a:t>The HP receivers  will  experience higher </a:t>
            </a:r>
            <a:r>
              <a:rPr lang="en-US" dirty="0"/>
              <a:t>noise </a:t>
            </a:r>
            <a:r>
              <a:rPr lang="en-US" dirty="0" smtClean="0"/>
              <a:t>level, due to LP stream, thus  penalizing the HP stream performance.[2]</a:t>
            </a:r>
          </a:p>
          <a:p>
            <a:pPr lvl="1"/>
            <a:r>
              <a:rPr lang="en-US" altLang="ko-KR" dirty="0" smtClean="0"/>
              <a:t>This penalty depends on the constellation ratio between HP and LP and </a:t>
            </a:r>
            <a:r>
              <a:rPr lang="en-US" altLang="ko-KR" dirty="0"/>
              <a:t>constellation </a:t>
            </a:r>
            <a:r>
              <a:rPr lang="en-US" altLang="ko-KR" dirty="0" smtClean="0"/>
              <a:t>shape etc.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Receiver Design Considerations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8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1" y="1089000"/>
            <a:ext cx="7931924" cy="5220000"/>
          </a:xfrm>
        </p:spPr>
        <p:txBody>
          <a:bodyPr/>
          <a:lstStyle/>
          <a:p>
            <a:r>
              <a:rPr lang="en-US" sz="1800" dirty="0"/>
              <a:t>In 802.11 PHY we presently have</a:t>
            </a:r>
          </a:p>
          <a:p>
            <a:pPr lvl="1"/>
            <a:r>
              <a:rPr lang="en-US" dirty="0"/>
              <a:t>Spatial division multiplexing </a:t>
            </a:r>
          </a:p>
          <a:p>
            <a:pPr lvl="2"/>
            <a:r>
              <a:rPr lang="en-US" sz="1800" dirty="0"/>
              <a:t>Among Single Users (SU-MIMO) </a:t>
            </a:r>
          </a:p>
          <a:p>
            <a:pPr lvl="3"/>
            <a:r>
              <a:rPr lang="en-US" sz="1800" dirty="0"/>
              <a:t>Multiple data streams to a single user.</a:t>
            </a:r>
          </a:p>
          <a:p>
            <a:pPr lvl="2"/>
            <a:r>
              <a:rPr lang="en-US" sz="1800" dirty="0"/>
              <a:t>Among Multiple Users (MU-MIMO)</a:t>
            </a:r>
          </a:p>
          <a:p>
            <a:pPr lvl="3"/>
            <a:r>
              <a:rPr lang="en-US" sz="1800" dirty="0"/>
              <a:t>Independent data streams to multiple-users</a:t>
            </a:r>
          </a:p>
          <a:p>
            <a:pPr lvl="1"/>
            <a:r>
              <a:rPr lang="en-US" dirty="0"/>
              <a:t>Frequency division multiplexing  </a:t>
            </a:r>
          </a:p>
          <a:p>
            <a:pPr lvl="2"/>
            <a:r>
              <a:rPr lang="en-US" sz="1800" dirty="0"/>
              <a:t>among single user (OFDM)</a:t>
            </a:r>
          </a:p>
          <a:p>
            <a:pPr lvl="3"/>
            <a:r>
              <a:rPr lang="en-US" sz="1800" dirty="0"/>
              <a:t>Multiple sub-carriers to a single user.</a:t>
            </a:r>
          </a:p>
          <a:p>
            <a:pPr lvl="2"/>
            <a:r>
              <a:rPr lang="en-US" sz="1800" dirty="0"/>
              <a:t>Among Multiple Users  (OFDMA)</a:t>
            </a:r>
          </a:p>
          <a:p>
            <a:pPr lvl="3"/>
            <a:r>
              <a:rPr lang="en-US" sz="1800" dirty="0"/>
              <a:t>Independent Resource Units to multiple users.</a:t>
            </a:r>
          </a:p>
          <a:p>
            <a:r>
              <a:rPr lang="en-US" sz="1800" dirty="0"/>
              <a:t>We propose Modulation Multiplexing </a:t>
            </a:r>
          </a:p>
          <a:p>
            <a:pPr lvl="1"/>
            <a:r>
              <a:rPr lang="en-US" dirty="0"/>
              <a:t>Among same user (SU – SISO/MIMO)</a:t>
            </a:r>
          </a:p>
          <a:p>
            <a:pPr lvl="2"/>
            <a:r>
              <a:rPr lang="en-US" sz="1800" dirty="0"/>
              <a:t>HP and LP streams to the same user.</a:t>
            </a:r>
          </a:p>
          <a:p>
            <a:pPr lvl="1"/>
            <a:r>
              <a:rPr lang="en-US" dirty="0"/>
              <a:t>Among multiple Users</a:t>
            </a:r>
          </a:p>
          <a:p>
            <a:pPr lvl="2"/>
            <a:r>
              <a:rPr lang="en-US" sz="1800" dirty="0"/>
              <a:t>HP stream to user-1 and LP stream to </a:t>
            </a:r>
            <a:r>
              <a:rPr lang="en-US" sz="1800" dirty="0" smtClean="0"/>
              <a:t>User - </a:t>
            </a:r>
            <a:r>
              <a:rPr lang="en-US" sz="1800" dirty="0"/>
              <a:t>2.  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72455" y="579300"/>
            <a:ext cx="4786201" cy="540000"/>
          </a:xfrm>
        </p:spPr>
        <p:txBody>
          <a:bodyPr/>
          <a:lstStyle/>
          <a:p>
            <a:r>
              <a:rPr lang="en-US" sz="2400" dirty="0"/>
              <a:t>General Observations on HM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39479" y="2514600"/>
            <a:ext cx="6229987" cy="1828800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053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976861" y="3277494"/>
            <a:ext cx="7555139" cy="2851506"/>
          </a:xfrm>
        </p:spPr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Let’s say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 row is chosen</a:t>
            </a:r>
          </a:p>
          <a:p>
            <a:pPr lvl="1"/>
            <a:r>
              <a:rPr lang="en-US" altLang="ko-KR" dirty="0"/>
              <a:t>Send the “Must Reach”  PPDUs in HP </a:t>
            </a:r>
            <a:r>
              <a:rPr lang="en-US" altLang="ko-KR" dirty="0" smtClean="0"/>
              <a:t>stream </a:t>
            </a:r>
          </a:p>
          <a:p>
            <a:pPr lvl="1"/>
            <a:r>
              <a:rPr lang="en-US" altLang="ko-KR" dirty="0" smtClean="0"/>
              <a:t>HP stream will  have more than 2dB  SNR margin than the LP stream. </a:t>
            </a:r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02882"/>
              </p:ext>
            </p:extLst>
          </p:nvPr>
        </p:nvGraphicFramePr>
        <p:xfrm>
          <a:off x="896587" y="1530636"/>
          <a:ext cx="5115116" cy="1564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6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799" y="1447799"/>
            <a:ext cx="7858125" cy="4914107"/>
          </a:xfrm>
        </p:spPr>
        <p:txBody>
          <a:bodyPr/>
          <a:lstStyle/>
          <a:p>
            <a:r>
              <a:rPr lang="en-US" altLang="ko-KR" dirty="0"/>
              <a:t>Sharing modulation across users</a:t>
            </a:r>
          </a:p>
          <a:p>
            <a:pPr lvl="1"/>
            <a:r>
              <a:rPr lang="en-US" altLang="ko-KR" dirty="0" smtClean="0"/>
              <a:t>Example</a:t>
            </a:r>
            <a:endParaRPr lang="en-US" altLang="ko-KR" dirty="0"/>
          </a:p>
          <a:p>
            <a:pPr lvl="2"/>
            <a:r>
              <a:rPr lang="en-US" altLang="ko-KR" dirty="0"/>
              <a:t>Consider STA1 is near and </a:t>
            </a:r>
            <a:r>
              <a:rPr lang="en-US" altLang="ko-KR" dirty="0" smtClean="0"/>
              <a:t>STA2 </a:t>
            </a:r>
            <a:r>
              <a:rPr lang="en-US" altLang="ko-KR" dirty="0"/>
              <a:t>is far </a:t>
            </a:r>
            <a:r>
              <a:rPr lang="en-US" altLang="ko-KR" dirty="0" smtClean="0"/>
              <a:t>from </a:t>
            </a:r>
            <a:r>
              <a:rPr lang="en-US" altLang="ko-KR" dirty="0"/>
              <a:t>an AP.</a:t>
            </a:r>
          </a:p>
          <a:p>
            <a:pPr lvl="2"/>
            <a:r>
              <a:rPr lang="en-US" altLang="ko-KR" dirty="0"/>
              <a:t>Let the receive SNR from AP to STA1 is sufficient to support 64QAM transmissions </a:t>
            </a:r>
            <a:r>
              <a:rPr lang="en-US" altLang="ko-KR" dirty="0" smtClean="0"/>
              <a:t>with LDPC ¾ coding.</a:t>
            </a:r>
            <a:endParaRPr lang="en-US" altLang="ko-KR" dirty="0"/>
          </a:p>
          <a:p>
            <a:pPr lvl="2"/>
            <a:r>
              <a:rPr lang="en-US" altLang="ko-KR" dirty="0"/>
              <a:t>Let the receive SNR from AP to STA2 is low </a:t>
            </a:r>
          </a:p>
          <a:p>
            <a:pPr lvl="2"/>
            <a:r>
              <a:rPr lang="en-US" altLang="ko-KR" dirty="0" smtClean="0"/>
              <a:t>Let the </a:t>
            </a:r>
            <a:r>
              <a:rPr lang="en-US" altLang="ko-KR" dirty="0"/>
              <a:t>STA2</a:t>
            </a:r>
            <a:r>
              <a:rPr lang="en-US" altLang="ko-KR" dirty="0" smtClean="0"/>
              <a:t> is sensitive </a:t>
            </a:r>
            <a:r>
              <a:rPr lang="en-US" altLang="ko-KR" dirty="0"/>
              <a:t>to transmission delays. 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</a:t>
            </a:r>
            <a:r>
              <a:rPr lang="en-US" altLang="ko-KR" dirty="0" smtClean="0"/>
              <a:t>example</a:t>
            </a:r>
            <a:r>
              <a:rPr lang="en-US" altLang="ko-KR" dirty="0"/>
              <a:t>, </a:t>
            </a:r>
            <a:r>
              <a:rPr lang="en-US" altLang="ko-KR" dirty="0" smtClean="0"/>
              <a:t>data stream-1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with (16QAM,  LDPC ¾ coding) which is addressed </a:t>
            </a:r>
            <a:r>
              <a:rPr lang="en-US" altLang="ko-KR" dirty="0"/>
              <a:t>to </a:t>
            </a:r>
            <a:r>
              <a:rPr lang="en-US" altLang="ko-KR" dirty="0" smtClean="0"/>
              <a:t>STA1 while data stream-2 </a:t>
            </a:r>
            <a:r>
              <a:rPr lang="en-US" altLang="ko-KR" dirty="0"/>
              <a:t>can be </a:t>
            </a:r>
            <a:r>
              <a:rPr lang="en-US" altLang="ko-KR" dirty="0" smtClean="0"/>
              <a:t>modulated to (QPSK, Conv. ½ coding). </a:t>
            </a:r>
            <a:r>
              <a:rPr lang="en-US" altLang="ko-KR" dirty="0"/>
              <a:t>It </a:t>
            </a:r>
            <a:r>
              <a:rPr lang="en-US" altLang="ko-KR" dirty="0" smtClean="0"/>
              <a:t>can </a:t>
            </a:r>
            <a:r>
              <a:rPr lang="en-US" altLang="ko-KR" dirty="0"/>
              <a:t>be addressed to </a:t>
            </a:r>
            <a:r>
              <a:rPr lang="en-US" altLang="ko-KR" dirty="0" smtClean="0"/>
              <a:t>STA2.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Multi-User Transmission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5941402" y="152914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220839" y="2035072"/>
            <a:ext cx="819523" cy="466348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126907" y="724694"/>
            <a:ext cx="834036" cy="53340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6755041" y="1028700"/>
            <a:ext cx="1416959" cy="6382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760925" y="1882372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074818" y="1805414"/>
            <a:ext cx="1088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~20dB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72625" y="700494"/>
            <a:ext cx="1212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SNR= -~16dB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666200" cy="4501200"/>
          </a:xfrm>
        </p:spPr>
        <p:txBody>
          <a:bodyPr/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Will experience substantial received-power fading for movements over short distances.</a:t>
            </a:r>
            <a:r>
              <a:rPr lang="en-US" altLang="ko-KR" dirty="0"/>
              <a:t> 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Human induced fades can range from 18 to 36dB!</a:t>
            </a:r>
          </a:p>
          <a:p>
            <a:pPr lvl="2"/>
            <a:r>
              <a:rPr lang="en-US" altLang="ko-KR" dirty="0" smtClean="0"/>
              <a:t>Can last on the order of 10s to 100s of </a:t>
            </a:r>
            <a:r>
              <a:rPr lang="en-US" altLang="ko-KR" dirty="0" err="1" smtClean="0"/>
              <a:t>milli</a:t>
            </a:r>
            <a:r>
              <a:rPr lang="en-US" altLang="ko-KR" dirty="0" smtClean="0"/>
              <a:t>-seconds.</a:t>
            </a:r>
          </a:p>
          <a:p>
            <a:pPr lvl="2"/>
            <a:r>
              <a:rPr lang="en-US" altLang="ko-KR" dirty="0" smtClean="0"/>
              <a:t>HP/LP architecture can  provide more reliability and/or effective throughput.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Latency </a:t>
            </a:r>
            <a:r>
              <a:rPr lang="en-US" altLang="ko-KR" dirty="0"/>
              <a:t>Sensitive Transmission</a:t>
            </a:r>
            <a:endParaRPr lang="en-US" altLang="ko-KR" dirty="0" smtClean="0"/>
          </a:p>
          <a:p>
            <a:pPr lvl="1"/>
            <a:r>
              <a:rPr lang="en-US" altLang="ko-KR" dirty="0"/>
              <a:t>Both time-critical latency sensitive (LS) traffic  and ordinary traffic can be scheduled simultaneously using HP/LP architecture.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Unequal Error Protection (UEP)</a:t>
            </a:r>
            <a:endParaRPr lang="en-US" altLang="ko-KR" dirty="0"/>
          </a:p>
          <a:p>
            <a:pPr lvl="1"/>
            <a:r>
              <a:rPr lang="en-US" altLang="zh-CN" dirty="0"/>
              <a:t>Alternative way of enabling UEP is to use the hierarchical </a:t>
            </a:r>
            <a:r>
              <a:rPr lang="en-US" altLang="zh-CN" dirty="0" smtClean="0"/>
              <a:t>modulation</a:t>
            </a:r>
            <a:endParaRPr lang="en-US" altLang="zh-CN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More applications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introduced hierarchical modulation and its applications for the improvement </a:t>
            </a:r>
            <a:r>
              <a:rPr lang="en-US" altLang="ko-KR" dirty="0"/>
              <a:t>of </a:t>
            </a:r>
            <a:r>
              <a:rPr lang="en-US" altLang="ko-KR" dirty="0" smtClean="0"/>
              <a:t>802.11 systems.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1"/>
            <a:r>
              <a:rPr lang="en-US" altLang="ko-KR" dirty="0" smtClean="0"/>
              <a:t>Transmissions in the presence of interference</a:t>
            </a:r>
          </a:p>
          <a:p>
            <a:pPr lvl="1"/>
            <a:r>
              <a:rPr lang="en-US" altLang="ko-KR" dirty="0" smtClean="0"/>
              <a:t>Multi-user transmission</a:t>
            </a:r>
          </a:p>
          <a:p>
            <a:pPr lvl="1"/>
            <a:r>
              <a:rPr lang="en-US" altLang="ko-KR" dirty="0"/>
              <a:t>mm-Wave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Latency sensitive transmission</a:t>
            </a:r>
          </a:p>
          <a:p>
            <a:pPr lvl="1"/>
            <a:r>
              <a:rPr lang="en-US" altLang="ko-KR" dirty="0" smtClean="0"/>
              <a:t>Alternate mechanism for Unequal Error Protection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0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1] A </a:t>
            </a:r>
            <a:r>
              <a:rPr lang="en-US" altLang="ko-KR" sz="1800" b="0" dirty="0" smtClean="0"/>
              <a:t>Brief </a:t>
            </a:r>
            <a:r>
              <a:rPr lang="en-US" altLang="ko-KR" sz="1800" b="0" dirty="0"/>
              <a:t>Introduction: DVB-T Hierarchical </a:t>
            </a:r>
            <a:r>
              <a:rPr lang="en-US" altLang="ko-KR" sz="1800" b="0" dirty="0" smtClean="0"/>
              <a:t>Modulation, </a:t>
            </a:r>
            <a:r>
              <a:rPr lang="en-US" altLang="ko-KR" sz="1800" b="0" dirty="0"/>
              <a:t>March 2000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</a:t>
            </a:r>
            <a:r>
              <a:rPr lang="en-US" altLang="ko-KR" sz="1800" b="0" dirty="0"/>
              <a:t>2</a:t>
            </a:r>
            <a:r>
              <a:rPr lang="en-US" altLang="ko-KR" sz="1800" b="0" dirty="0" smtClean="0"/>
              <a:t>] </a:t>
            </a:r>
            <a:r>
              <a:rPr lang="en-US" sz="1800" b="0" dirty="0"/>
              <a:t>A Hierarchical Modulation for Upgrading Digital Broadcast </a:t>
            </a:r>
            <a:r>
              <a:rPr lang="en-US" sz="1800" b="0" dirty="0" smtClean="0"/>
              <a:t>Systems: IEEE </a:t>
            </a:r>
            <a:r>
              <a:rPr lang="en-US" sz="1800" b="0" dirty="0"/>
              <a:t>TRANSACTIONS ON BROADCASTING, VOL. 51, NO. 2, JUNE </a:t>
            </a:r>
            <a:r>
              <a:rPr lang="en-US" sz="1800" b="0" dirty="0" smtClean="0"/>
              <a:t>2005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[3] BER computation of 4/M-QAM Hierarchical Constellations : IEEE Transactions on Broadcasting, Vol 47. No 3, Sept 2001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[4] A recursive Algorithm for the exact BER computation of Generalized Hierarchical QAM Constellations : IEEE Transactions on Information Theory , Vol 49, No 1, January 2003.</a:t>
            </a:r>
          </a:p>
          <a:p>
            <a:pPr marL="0" indent="-457200">
              <a:buNone/>
            </a:pPr>
            <a:r>
              <a:rPr lang="en-US" altLang="ko-KR" sz="1800" b="0" dirty="0" smtClean="0"/>
              <a:t>[5</a:t>
            </a:r>
            <a:r>
              <a:rPr lang="en-US" altLang="ko-KR" sz="1800" b="0" smtClean="0"/>
              <a:t>] introduction to SOMA (802.11-16/0943r0)</a:t>
            </a: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 smtClean="0"/>
          </a:p>
          <a:p>
            <a:pPr marL="0" indent="-457200">
              <a:buNone/>
            </a:pPr>
            <a:endParaRPr lang="en-US" altLang="ko-KR" sz="1800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03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2000" y="1460196"/>
            <a:ext cx="7858125" cy="5027613"/>
          </a:xfrm>
        </p:spPr>
        <p:txBody>
          <a:bodyPr/>
          <a:lstStyle/>
          <a:p>
            <a:r>
              <a:rPr lang="en-US" dirty="0" smtClean="0"/>
              <a:t>UHR PAR seeks to</a:t>
            </a:r>
          </a:p>
          <a:p>
            <a:pPr lvl="1"/>
            <a:r>
              <a:rPr lang="en-US" altLang="ko-KR" sz="1600" dirty="0"/>
              <a:t>Improve reliability of WLAN connectivity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latencies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manageability</a:t>
            </a:r>
          </a:p>
          <a:p>
            <a:pPr lvl="1"/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throughput </a:t>
            </a:r>
            <a:endParaRPr lang="en-US" altLang="ko-K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altLang="ko-K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 level power consumption</a:t>
            </a:r>
          </a:p>
          <a:p>
            <a:pPr lvl="1"/>
            <a:endParaRPr lang="en-US" altLang="ko-K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 smtClean="0"/>
              <a:t>Hierarchical Modulation  can </a:t>
            </a:r>
            <a:r>
              <a:rPr lang="en-US" sz="1800" dirty="0"/>
              <a:t>address several of the above</a:t>
            </a:r>
          </a:p>
          <a:p>
            <a:pPr lvl="1"/>
            <a:r>
              <a:rPr lang="en-US" sz="1600" dirty="0"/>
              <a:t>Improve Reliability</a:t>
            </a:r>
          </a:p>
          <a:p>
            <a:pPr lvl="1"/>
            <a:r>
              <a:rPr lang="en-US" sz="1600" dirty="0"/>
              <a:t>Reduce Latency</a:t>
            </a:r>
          </a:p>
          <a:p>
            <a:pPr lvl="1"/>
            <a:r>
              <a:rPr lang="en-US" sz="1600" dirty="0"/>
              <a:t>Increase Throughput </a:t>
            </a:r>
            <a:r>
              <a:rPr lang="en-US" sz="1600" dirty="0" smtClean="0"/>
              <a:t>in interference scenarios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000" y="1989000"/>
            <a:ext cx="8206200" cy="3421200"/>
          </a:xfrm>
        </p:spPr>
        <p:txBody>
          <a:bodyPr/>
          <a:lstStyle/>
          <a:p>
            <a:r>
              <a:rPr lang="en-US" dirty="0" smtClean="0"/>
              <a:t>We propose a slight modification in the current QAM mapping. We call it, </a:t>
            </a:r>
            <a:endParaRPr lang="en-US" dirty="0"/>
          </a:p>
          <a:p>
            <a:pPr lvl="1"/>
            <a:r>
              <a:rPr lang="en-US" dirty="0" smtClean="0"/>
              <a:t>Hierarchical Modulation (HM)</a:t>
            </a:r>
          </a:p>
          <a:p>
            <a:endParaRPr lang="en-US" dirty="0"/>
          </a:p>
          <a:p>
            <a:r>
              <a:rPr lang="en-US" dirty="0" smtClean="0"/>
              <a:t>The scheme is agnostic  to the existing and proposed 802.11 features such as </a:t>
            </a:r>
          </a:p>
          <a:p>
            <a:pPr lvl="1"/>
            <a:r>
              <a:rPr lang="en-US" dirty="0" smtClean="0"/>
              <a:t>SU-MIMO, MU-MIMO, OFDMA (</a:t>
            </a:r>
            <a:r>
              <a:rPr lang="en-US" dirty="0" err="1" smtClean="0"/>
              <a:t>rRUs</a:t>
            </a:r>
            <a:r>
              <a:rPr lang="en-US" dirty="0" smtClean="0"/>
              <a:t>, </a:t>
            </a:r>
            <a:r>
              <a:rPr lang="en-US" dirty="0" err="1" smtClean="0"/>
              <a:t>dRUs</a:t>
            </a:r>
            <a:r>
              <a:rPr lang="en-US" dirty="0" smtClean="0"/>
              <a:t>) etc.</a:t>
            </a:r>
          </a:p>
          <a:p>
            <a:endParaRPr lang="en-US" dirty="0"/>
          </a:p>
          <a:p>
            <a:r>
              <a:rPr lang="en-US" dirty="0" smtClean="0"/>
              <a:t>Note: HM is not a technic to improve absolute throughput – but to improve reliability especially under interference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propose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9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내용 개체 틀 2"/>
          <p:cNvSpPr>
            <a:spLocks noGrp="1"/>
          </p:cNvSpPr>
          <p:nvPr>
            <p:ph idx="1"/>
          </p:nvPr>
        </p:nvSpPr>
        <p:spPr>
          <a:xfrm>
            <a:off x="514003" y="5105847"/>
            <a:ext cx="8171735" cy="75176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en-US" altLang="ko-KR" dirty="0"/>
              <a:t>Y</a:t>
            </a:r>
            <a:r>
              <a:rPr lang="en-US" altLang="ko-KR" dirty="0" smtClean="0"/>
              <a:t>ellow block combines the 2 data streams and presents to the Mapper </a:t>
            </a:r>
            <a:endParaRPr lang="en-US" altLang="ko-KR" sz="3200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9706"/>
          </a:xfrm>
        </p:spPr>
        <p:txBody>
          <a:bodyPr/>
          <a:lstStyle/>
          <a:p>
            <a:r>
              <a:rPr lang="en-US" altLang="ko-KR" dirty="0"/>
              <a:t>Hierarchical Modulation </a:t>
            </a:r>
            <a:r>
              <a:rPr lang="en-US" altLang="ko-KR" dirty="0" smtClean="0">
                <a:solidFill>
                  <a:schemeClr val="tx1"/>
                </a:solidFill>
              </a:rPr>
              <a:t>: Overview of the Idea</a:t>
            </a:r>
            <a:br>
              <a:rPr lang="en-US" altLang="ko-KR" dirty="0" smtClean="0">
                <a:solidFill>
                  <a:schemeClr val="tx1"/>
                </a:solidFill>
              </a:rPr>
            </a:br>
            <a:r>
              <a:rPr lang="en-US" altLang="ko-KR" dirty="0" smtClean="0">
                <a:solidFill>
                  <a:schemeClr val="tx1"/>
                </a:solidFill>
              </a:rPr>
              <a:t>An Example of Transmitter </a:t>
            </a:r>
            <a:r>
              <a:rPr lang="en-US" altLang="ko-KR" dirty="0">
                <a:solidFill>
                  <a:schemeClr val="tx1"/>
                </a:solidFill>
              </a:rPr>
              <a:t>Block </a:t>
            </a:r>
            <a:r>
              <a:rPr lang="en-US" altLang="ko-KR" dirty="0" smtClean="0">
                <a:solidFill>
                  <a:schemeClr val="tx1"/>
                </a:solidFill>
              </a:rPr>
              <a:t>Diagram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9" name="그룹 38"/>
          <p:cNvGrpSpPr/>
          <p:nvPr/>
        </p:nvGrpSpPr>
        <p:grpSpPr>
          <a:xfrm>
            <a:off x="72000" y="3043687"/>
            <a:ext cx="9282972" cy="1825313"/>
            <a:chOff x="185496" y="1809000"/>
            <a:chExt cx="9265949" cy="1825313"/>
          </a:xfrm>
        </p:grpSpPr>
        <p:sp>
          <p:nvSpPr>
            <p:cNvPr id="36" name="TextBox 35"/>
            <p:cNvSpPr txBox="1"/>
            <p:nvPr/>
          </p:nvSpPr>
          <p:spPr>
            <a:xfrm>
              <a:off x="8732764" y="3172648"/>
              <a:ext cx="7186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symbol stream</a:t>
              </a:r>
              <a:endParaRPr lang="en-US" dirty="0"/>
            </a:p>
          </p:txBody>
        </p:sp>
        <p:sp>
          <p:nvSpPr>
            <p:cNvPr id="7" name="Rectangle 10"/>
            <p:cNvSpPr/>
            <p:nvPr/>
          </p:nvSpPr>
          <p:spPr bwMode="auto">
            <a:xfrm>
              <a:off x="897822" y="1823499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Prepend service field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tail bits</a:t>
              </a: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Append pad bits </a:t>
              </a:r>
            </a:p>
          </p:txBody>
        </p:sp>
        <p:cxnSp>
          <p:nvCxnSpPr>
            <p:cNvPr id="8" name="Straight Arrow Connector 12"/>
            <p:cNvCxnSpPr/>
            <p:nvPr/>
          </p:nvCxnSpPr>
          <p:spPr bwMode="auto">
            <a:xfrm>
              <a:off x="687418" y="2163923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13"/>
            <p:cNvCxnSpPr/>
            <p:nvPr/>
          </p:nvCxnSpPr>
          <p:spPr bwMode="auto">
            <a:xfrm flipV="1">
              <a:off x="2075889" y="2163923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85496" y="1892164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HP-data stream</a:t>
              </a:r>
              <a:endParaRPr lang="en-US" dirty="0"/>
            </a:p>
          </p:txBody>
        </p:sp>
        <p:sp>
          <p:nvSpPr>
            <p:cNvPr id="11" name="Rectangle 16"/>
            <p:cNvSpPr/>
            <p:nvPr/>
          </p:nvSpPr>
          <p:spPr bwMode="auto">
            <a:xfrm>
              <a:off x="2309730" y="1822611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12" name="Rectangle 17"/>
            <p:cNvSpPr/>
            <p:nvPr/>
          </p:nvSpPr>
          <p:spPr bwMode="auto">
            <a:xfrm>
              <a:off x="3325496" y="1822611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13" name="Rectangle 18"/>
            <p:cNvSpPr/>
            <p:nvPr/>
          </p:nvSpPr>
          <p:spPr bwMode="auto">
            <a:xfrm>
              <a:off x="5651980" y="1822611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14" name="Rectangle 19"/>
            <p:cNvSpPr/>
            <p:nvPr/>
          </p:nvSpPr>
          <p:spPr bwMode="auto">
            <a:xfrm>
              <a:off x="4438622" y="18107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15" name="Straight Arrow Connector 21"/>
            <p:cNvCxnSpPr/>
            <p:nvPr/>
          </p:nvCxnSpPr>
          <p:spPr bwMode="auto">
            <a:xfrm flipV="1">
              <a:off x="3132000" y="2151202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22"/>
            <p:cNvCxnSpPr/>
            <p:nvPr/>
          </p:nvCxnSpPr>
          <p:spPr bwMode="auto">
            <a:xfrm flipV="1">
              <a:off x="5412520" y="2165255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Arrow Connector 23"/>
            <p:cNvCxnSpPr/>
            <p:nvPr/>
          </p:nvCxnSpPr>
          <p:spPr bwMode="auto">
            <a:xfrm flipV="1">
              <a:off x="4288860" y="2152092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24"/>
            <p:cNvSpPr/>
            <p:nvPr/>
          </p:nvSpPr>
          <p:spPr bwMode="auto">
            <a:xfrm>
              <a:off x="6759346" y="1809000"/>
              <a:ext cx="808530" cy="1718831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Assembly HP &amp; LP data steams </a:t>
              </a:r>
              <a:endParaRPr lang="en-US" dirty="0"/>
            </a:p>
          </p:txBody>
        </p:sp>
        <p:sp>
          <p:nvSpPr>
            <p:cNvPr id="19" name="Rectangle 25"/>
            <p:cNvSpPr/>
            <p:nvPr/>
          </p:nvSpPr>
          <p:spPr bwMode="auto">
            <a:xfrm>
              <a:off x="7716654" y="1809001"/>
              <a:ext cx="1069201" cy="170521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smtClean="0"/>
                <a:t>Modulator</a:t>
              </a:r>
            </a:p>
            <a:p>
              <a:pPr algn="ctr" eaLnBrk="0" hangingPunct="0"/>
              <a:r>
                <a:rPr lang="en-US" dirty="0" smtClean="0"/>
                <a:t>/Mapper</a:t>
              </a:r>
              <a:endParaRPr lang="en-US" dirty="0"/>
            </a:p>
          </p:txBody>
        </p:sp>
        <p:cxnSp>
          <p:nvCxnSpPr>
            <p:cNvPr id="20" name="Straight Arrow Connector 26"/>
            <p:cNvCxnSpPr/>
            <p:nvPr/>
          </p:nvCxnSpPr>
          <p:spPr bwMode="auto">
            <a:xfrm flipV="1">
              <a:off x="8783438" y="293220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7"/>
            <p:cNvCxnSpPr/>
            <p:nvPr/>
          </p:nvCxnSpPr>
          <p:spPr bwMode="auto">
            <a:xfrm flipV="1">
              <a:off x="8783438" y="2591338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9"/>
            <p:cNvCxnSpPr/>
            <p:nvPr/>
          </p:nvCxnSpPr>
          <p:spPr bwMode="auto">
            <a:xfrm flipV="1">
              <a:off x="6509633" y="21503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32"/>
            <p:cNvSpPr/>
            <p:nvPr/>
          </p:nvSpPr>
          <p:spPr bwMode="auto">
            <a:xfrm>
              <a:off x="897822" y="2846098"/>
              <a:ext cx="118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Prepend service field</a:t>
              </a:r>
            </a:p>
            <a:p>
              <a:pPr algn="ctr" eaLnBrk="0" hangingPunct="0"/>
              <a:r>
                <a:rPr lang="en-US" dirty="0"/>
                <a:t>Append tail bits</a:t>
              </a:r>
            </a:p>
            <a:p>
              <a:pPr algn="ctr" eaLnBrk="0" hangingPunct="0"/>
              <a:r>
                <a:rPr lang="en-US" dirty="0"/>
                <a:t>Append pad bits </a:t>
              </a:r>
            </a:p>
          </p:txBody>
        </p:sp>
        <p:cxnSp>
          <p:nvCxnSpPr>
            <p:cNvPr id="24" name="Straight Arrow Connector 33"/>
            <p:cNvCxnSpPr/>
            <p:nvPr/>
          </p:nvCxnSpPr>
          <p:spPr bwMode="auto">
            <a:xfrm>
              <a:off x="687418" y="3186522"/>
              <a:ext cx="216847" cy="889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Arrow Connector 34"/>
            <p:cNvCxnSpPr/>
            <p:nvPr/>
          </p:nvCxnSpPr>
          <p:spPr bwMode="auto">
            <a:xfrm flipV="1">
              <a:off x="2075889" y="3186522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ectangle 35"/>
            <p:cNvSpPr/>
            <p:nvPr/>
          </p:nvSpPr>
          <p:spPr bwMode="auto">
            <a:xfrm>
              <a:off x="2309730" y="2845210"/>
              <a:ext cx="828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S</a:t>
              </a:r>
              <a:r>
                <a:rPr lang="en-US" dirty="0" smtClean="0"/>
                <a:t>crambler</a:t>
              </a:r>
              <a:endParaRPr lang="en-US" dirty="0"/>
            </a:p>
          </p:txBody>
        </p:sp>
        <p:sp>
          <p:nvSpPr>
            <p:cNvPr id="27" name="Rectangle 36"/>
            <p:cNvSpPr/>
            <p:nvPr/>
          </p:nvSpPr>
          <p:spPr bwMode="auto">
            <a:xfrm>
              <a:off x="3325496" y="2845210"/>
              <a:ext cx="972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Conv/LDPC Encoder</a:t>
              </a:r>
            </a:p>
          </p:txBody>
        </p:sp>
        <p:sp>
          <p:nvSpPr>
            <p:cNvPr id="28" name="Rectangle 37"/>
            <p:cNvSpPr/>
            <p:nvPr/>
          </p:nvSpPr>
          <p:spPr bwMode="auto">
            <a:xfrm>
              <a:off x="5651980" y="2845210"/>
              <a:ext cx="864000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Interleaver</a:t>
              </a:r>
            </a:p>
          </p:txBody>
        </p:sp>
        <p:sp>
          <p:nvSpPr>
            <p:cNvPr id="29" name="Rectangle 38"/>
            <p:cNvSpPr/>
            <p:nvPr/>
          </p:nvSpPr>
          <p:spPr bwMode="auto">
            <a:xfrm>
              <a:off x="4438622" y="2833380"/>
              <a:ext cx="973898" cy="756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/>
                <a:t>Group bits into symbols</a:t>
              </a:r>
            </a:p>
          </p:txBody>
        </p:sp>
        <p:cxnSp>
          <p:nvCxnSpPr>
            <p:cNvPr id="30" name="Straight Arrow Connector 39"/>
            <p:cNvCxnSpPr/>
            <p:nvPr/>
          </p:nvCxnSpPr>
          <p:spPr bwMode="auto">
            <a:xfrm flipV="1">
              <a:off x="3132000" y="3173801"/>
              <a:ext cx="180000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40"/>
            <p:cNvCxnSpPr/>
            <p:nvPr/>
          </p:nvCxnSpPr>
          <p:spPr bwMode="auto">
            <a:xfrm flipV="1">
              <a:off x="5412520" y="3187854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41"/>
            <p:cNvCxnSpPr/>
            <p:nvPr/>
          </p:nvCxnSpPr>
          <p:spPr bwMode="auto">
            <a:xfrm flipV="1">
              <a:off x="4288860" y="3174691"/>
              <a:ext cx="144000" cy="11831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43"/>
            <p:cNvCxnSpPr/>
            <p:nvPr/>
          </p:nvCxnSpPr>
          <p:spPr bwMode="auto">
            <a:xfrm flipV="1">
              <a:off x="6509633" y="3172911"/>
              <a:ext cx="24971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21860" y="2927211"/>
              <a:ext cx="7915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LP-data </a:t>
              </a:r>
              <a:r>
                <a:rPr lang="en-US" altLang="ko-KR" dirty="0"/>
                <a:t>stream</a:t>
              </a:r>
            </a:p>
          </p:txBody>
        </p:sp>
        <p:cxnSp>
          <p:nvCxnSpPr>
            <p:cNvPr id="35" name="Straight Arrow Connector 46"/>
            <p:cNvCxnSpPr/>
            <p:nvPr/>
          </p:nvCxnSpPr>
          <p:spPr bwMode="auto">
            <a:xfrm flipV="1">
              <a:off x="7576439" y="2680237"/>
              <a:ext cx="161703" cy="890"/>
            </a:xfrm>
            <a:prstGeom prst="straightConnector1">
              <a:avLst/>
            </a:prstGeom>
            <a:ln>
              <a:headEnd type="none" w="sm" len="sm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866380" y="2339170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842203" y="2901113"/>
              <a:ext cx="249902" cy="30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685800" y="2709000"/>
            <a:ext cx="5866200" cy="126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64024" y="2709875"/>
            <a:ext cx="5740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bit processing unit in today’s  802.11 a/g/n/ac/ax/be Transmitter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3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Features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7772400" cy="4994613"/>
          </a:xfrm>
        </p:spPr>
        <p:txBody>
          <a:bodyPr/>
          <a:lstStyle/>
          <a:p>
            <a:r>
              <a:rPr lang="en-US" altLang="ko-KR" dirty="0" smtClean="0"/>
              <a:t>Bits from two different data streams (PPDUs) are modulated </a:t>
            </a:r>
            <a:r>
              <a:rPr lang="en-US" altLang="ko-KR" dirty="0"/>
              <a:t>into a </a:t>
            </a:r>
            <a:r>
              <a:rPr lang="en-US" altLang="ko-KR" dirty="0" smtClean="0"/>
              <a:t>single </a:t>
            </a:r>
            <a:r>
              <a:rPr lang="en-US" altLang="ko-KR" smtClean="0"/>
              <a:t>symbol  stream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High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(HP) </a:t>
            </a:r>
            <a:r>
              <a:rPr lang="en-US" altLang="ko-KR" dirty="0" smtClean="0"/>
              <a:t>stream</a:t>
            </a:r>
          </a:p>
          <a:p>
            <a:pPr lvl="1"/>
            <a:r>
              <a:rPr lang="en-US" altLang="ko-KR" dirty="0" smtClean="0"/>
              <a:t>Low </a:t>
            </a:r>
            <a:r>
              <a:rPr lang="en-US" altLang="ko-KR" dirty="0"/>
              <a:t>p</a:t>
            </a:r>
            <a:r>
              <a:rPr lang="en-US" altLang="ko-KR" dirty="0" smtClean="0"/>
              <a:t>riority </a:t>
            </a:r>
            <a:r>
              <a:rPr lang="en-US" altLang="ko-KR" dirty="0"/>
              <a:t>(LP</a:t>
            </a:r>
            <a:r>
              <a:rPr lang="en-US" altLang="ko-KR" dirty="0" smtClean="0"/>
              <a:t>) stream</a:t>
            </a:r>
          </a:p>
          <a:p>
            <a:pPr lvl="1"/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dirty="0"/>
              <a:t>Receivers with “good” reception conditions can receive both </a:t>
            </a:r>
            <a:r>
              <a:rPr lang="en-US" altLang="ko-KR" dirty="0" smtClean="0"/>
              <a:t>data streams, </a:t>
            </a:r>
            <a:r>
              <a:rPr lang="en-US" altLang="ko-KR" dirty="0"/>
              <a:t>while those with </a:t>
            </a:r>
            <a:r>
              <a:rPr lang="en-US" altLang="ko-KR" dirty="0" smtClean="0"/>
              <a:t>poor </a:t>
            </a:r>
            <a:r>
              <a:rPr lang="en-US" altLang="ko-KR" dirty="0"/>
              <a:t>reception conditions may only receive the </a:t>
            </a:r>
            <a:r>
              <a:rPr lang="en-US" altLang="ko-KR" dirty="0" smtClean="0"/>
              <a:t>HP stream.</a:t>
            </a:r>
          </a:p>
          <a:p>
            <a:pPr lvl="1"/>
            <a:r>
              <a:rPr lang="en-US" altLang="ko-KR" dirty="0" smtClean="0"/>
              <a:t>Typically</a:t>
            </a:r>
            <a:r>
              <a:rPr lang="en-US" altLang="ko-KR" dirty="0"/>
              <a:t>, the </a:t>
            </a:r>
            <a:r>
              <a:rPr lang="en-US" altLang="ko-KR" dirty="0" smtClean="0"/>
              <a:t>HP stream is </a:t>
            </a:r>
            <a:r>
              <a:rPr lang="en-US" altLang="ko-KR" dirty="0"/>
              <a:t>of </a:t>
            </a:r>
            <a:r>
              <a:rPr lang="en-US" altLang="ko-KR" dirty="0" smtClean="0"/>
              <a:t>lower bit-rate</a:t>
            </a:r>
            <a:r>
              <a:rPr lang="en-US" altLang="ko-KR" dirty="0"/>
              <a:t>, but </a:t>
            </a:r>
            <a:r>
              <a:rPr lang="en-US" altLang="ko-KR" dirty="0" smtClean="0"/>
              <a:t>has higher </a:t>
            </a:r>
            <a:r>
              <a:rPr lang="en-US" altLang="ko-KR" dirty="0"/>
              <a:t>robustness than the L</a:t>
            </a:r>
            <a:r>
              <a:rPr lang="en-US" altLang="ko-KR" dirty="0" smtClean="0"/>
              <a:t>P one.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HP and </a:t>
            </a:r>
            <a:r>
              <a:rPr lang="en-US" altLang="ko-KR" dirty="0"/>
              <a:t>LP </a:t>
            </a:r>
            <a:r>
              <a:rPr lang="en-US" altLang="ko-KR" dirty="0" smtClean="0"/>
              <a:t>streams can </a:t>
            </a:r>
            <a:r>
              <a:rPr lang="en-US" altLang="ko-KR" dirty="0"/>
              <a:t>be used for </a:t>
            </a:r>
            <a:r>
              <a:rPr lang="en-US" altLang="ko-KR" dirty="0" smtClean="0"/>
              <a:t>two </a:t>
            </a:r>
            <a:r>
              <a:rPr lang="en-US" altLang="ko-KR" dirty="0"/>
              <a:t>completely different services.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60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23900" y="1462564"/>
            <a:ext cx="7772400" cy="4994613"/>
          </a:xfrm>
        </p:spPr>
        <p:txBody>
          <a:bodyPr/>
          <a:lstStyle/>
          <a:p>
            <a:r>
              <a:rPr lang="en-US" altLang="ko-KR" dirty="0"/>
              <a:t>Consider a 64QAM modulation as shown </a:t>
            </a:r>
            <a:r>
              <a:rPr lang="en-US" altLang="ko-KR" dirty="0" smtClean="0"/>
              <a:t>in the figure below [1].</a:t>
            </a:r>
          </a:p>
          <a:p>
            <a:pPr lvl="1"/>
            <a:r>
              <a:rPr lang="en-US" altLang="ko-KR" dirty="0"/>
              <a:t>The upper 2 bits are same for a given </a:t>
            </a:r>
            <a:r>
              <a:rPr lang="en-US" altLang="ko-KR" dirty="0" smtClean="0"/>
              <a:t>quadrant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QPSK modulation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lower 4 </a:t>
            </a:r>
            <a:r>
              <a:rPr lang="en-US" altLang="ko-KR" dirty="0" smtClean="0"/>
              <a:t>bits changes </a:t>
            </a:r>
            <a:r>
              <a:rPr lang="en-US" altLang="ko-KR" dirty="0"/>
              <a:t>within any given </a:t>
            </a:r>
            <a:r>
              <a:rPr lang="en-US" altLang="ko-KR" dirty="0" smtClean="0"/>
              <a:t>quadrant</a:t>
            </a:r>
            <a:endParaRPr lang="en-US" altLang="ko-KR" dirty="0"/>
          </a:p>
          <a:p>
            <a:pPr lvl="2"/>
            <a:r>
              <a:rPr lang="en-US" altLang="ko-KR" dirty="0"/>
              <a:t>Like </a:t>
            </a:r>
            <a:r>
              <a:rPr lang="en-US" altLang="ko-KR" dirty="0" smtClean="0"/>
              <a:t>16QAM modulation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441" y="3249000"/>
            <a:ext cx="3839559" cy="31330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84104" y="32704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344182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421321" y="3245817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01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4784104" y="3502374"/>
            <a:ext cx="203813" cy="27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7" name="직선 화살표 연결선 16"/>
          <p:cNvCxnSpPr/>
          <p:nvPr/>
        </p:nvCxnSpPr>
        <p:spPr bwMode="auto">
          <a:xfrm flipH="1">
            <a:off x="4764127" y="4947779"/>
            <a:ext cx="209438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908799" y="478434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1</a:t>
            </a:r>
            <a:r>
              <a:rPr lang="en-US" altLang="ko-KR" b="1" dirty="0" smtClean="0">
                <a:solidFill>
                  <a:srgbClr val="FF0000"/>
                </a:solidFill>
              </a:rPr>
              <a:t>0</a:t>
            </a:r>
            <a:r>
              <a:rPr lang="en-US" altLang="ko-KR" b="1" dirty="0" smtClean="0"/>
              <a:t>0100</a:t>
            </a:r>
            <a:endParaRPr lang="ko-KR" altLang="en-US" b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452000" y="4646670"/>
            <a:ext cx="0" cy="15246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628436" y="5409000"/>
            <a:ext cx="1647128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7798644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886937" y="4903497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62387" y="5726151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805243" y="4887576"/>
            <a:ext cx="93411" cy="14025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54148" y="4819205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893365" y="5667584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43878" y="4835126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839197" y="5668950"/>
            <a:ext cx="431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42861" y="4158309"/>
            <a:ext cx="96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HP - QPSK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01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Hierarchical Modulation: How it works</a:t>
            </a:r>
            <a:r>
              <a:rPr lang="en-US" altLang="ko-KR" dirty="0" smtClean="0"/>
              <a:t>?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799"/>
            <a:ext cx="8026200" cy="49946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1900" dirty="0" smtClean="0"/>
              <a:t>Let’s </a:t>
            </a:r>
            <a:r>
              <a:rPr lang="en-US" altLang="ko-KR" sz="1900" dirty="0"/>
              <a:t>say </a:t>
            </a:r>
            <a:r>
              <a:rPr lang="en-US" altLang="ko-KR" sz="1900" dirty="0" smtClean="0"/>
              <a:t>we </a:t>
            </a:r>
            <a:r>
              <a:rPr lang="en-US" altLang="ko-KR" sz="1900" dirty="0"/>
              <a:t>have </a:t>
            </a:r>
            <a:r>
              <a:rPr lang="en-US" altLang="ko-KR" sz="1900" dirty="0" smtClean="0"/>
              <a:t>two </a:t>
            </a:r>
            <a:r>
              <a:rPr lang="en-US" altLang="ko-KR" sz="1900" dirty="0"/>
              <a:t>data streams which </a:t>
            </a:r>
            <a:r>
              <a:rPr lang="en-US" altLang="ko-KR" sz="1900" dirty="0" smtClean="0"/>
              <a:t>go </a:t>
            </a:r>
            <a:r>
              <a:rPr lang="en-US" altLang="ko-KR" sz="1900" dirty="0"/>
              <a:t>onto a </a:t>
            </a:r>
            <a:r>
              <a:rPr lang="en-US" altLang="ko-KR" sz="1900" dirty="0" smtClean="0"/>
              <a:t>Symbol (PHY) stream</a:t>
            </a:r>
          </a:p>
          <a:p>
            <a:pPr lvl="1"/>
            <a:r>
              <a:rPr lang="en-US" altLang="ko-KR" dirty="0"/>
              <a:t>Map </a:t>
            </a:r>
            <a:r>
              <a:rPr lang="en-US" altLang="ko-KR" dirty="0" smtClean="0"/>
              <a:t>the </a:t>
            </a:r>
            <a:r>
              <a:rPr lang="en-US" altLang="ko-KR" dirty="0"/>
              <a:t>2 </a:t>
            </a:r>
            <a:r>
              <a:rPr lang="en-US" altLang="ko-KR" dirty="0" smtClean="0"/>
              <a:t>bits </a:t>
            </a:r>
            <a:r>
              <a:rPr lang="en-US" altLang="ko-KR" dirty="0"/>
              <a:t>from data stream-1 to the “MSBs” of the </a:t>
            </a:r>
            <a:r>
              <a:rPr lang="en-US" altLang="ko-KR" dirty="0" smtClean="0"/>
              <a:t>IQ </a:t>
            </a:r>
            <a:r>
              <a:rPr lang="en-US" altLang="ko-KR" dirty="0"/>
              <a:t>symbol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QPSK modulation</a:t>
            </a:r>
            <a:endParaRPr lang="en-US" altLang="ko-KR" dirty="0"/>
          </a:p>
          <a:p>
            <a:pPr lvl="1"/>
            <a:r>
              <a:rPr lang="en-US" altLang="ko-KR" dirty="0"/>
              <a:t>Use the 4 bits from data </a:t>
            </a:r>
            <a:r>
              <a:rPr lang="en-US" altLang="ko-KR" dirty="0" smtClean="0"/>
              <a:t>stream-2 </a:t>
            </a:r>
            <a:r>
              <a:rPr lang="en-US" altLang="ko-KR" dirty="0"/>
              <a:t>to </a:t>
            </a:r>
            <a:r>
              <a:rPr lang="en-US" altLang="ko-KR" dirty="0" smtClean="0"/>
              <a:t>the </a:t>
            </a:r>
            <a:r>
              <a:rPr lang="en-US" altLang="ko-KR" dirty="0"/>
              <a:t>“LSBs” of the IQ </a:t>
            </a:r>
            <a:r>
              <a:rPr lang="en-US" altLang="ko-KR" dirty="0" smtClean="0"/>
              <a:t>symbol</a:t>
            </a:r>
          </a:p>
          <a:p>
            <a:pPr lvl="2"/>
            <a:r>
              <a:rPr lang="en-US" altLang="ko-KR" dirty="0" smtClean="0"/>
              <a:t>16QAM modulation</a:t>
            </a:r>
            <a:endParaRPr lang="en-US" altLang="ko-KR" dirty="0"/>
          </a:p>
          <a:p>
            <a:pPr lvl="1"/>
            <a:r>
              <a:rPr lang="en-US" altLang="ko-KR" dirty="0"/>
              <a:t>We can have different FEC mechanism for each of these streams. </a:t>
            </a:r>
          </a:p>
          <a:p>
            <a:pPr lvl="1"/>
            <a:r>
              <a:rPr lang="en-US" altLang="ko-KR" dirty="0"/>
              <a:t>To demodulate at the receiver, calculate the LLRs for the 2-MSBs as if it is a QPSK modulation</a:t>
            </a:r>
          </a:p>
          <a:p>
            <a:pPr lvl="1"/>
            <a:r>
              <a:rPr lang="en-US" altLang="ko-KR" dirty="0"/>
              <a:t>Calculate the LLRs of the 4-LSBs as if it is a </a:t>
            </a:r>
            <a:r>
              <a:rPr lang="en-US" altLang="ko-KR" dirty="0" smtClean="0"/>
              <a:t>64- or 16QAM modulation</a:t>
            </a:r>
          </a:p>
          <a:p>
            <a:pPr lvl="2"/>
            <a:r>
              <a:rPr lang="en-US" altLang="ko-KR" dirty="0" smtClean="0"/>
              <a:t>(Option 1) 64QAM demodulation and discard 2-LSBs </a:t>
            </a:r>
          </a:p>
          <a:p>
            <a:pPr lvl="2"/>
            <a:r>
              <a:rPr lang="en-US" altLang="ko-KR" dirty="0" smtClean="0"/>
              <a:t>(Option 2) 16QAM demodulation using the two-stage detection </a:t>
            </a:r>
          </a:p>
          <a:p>
            <a:pPr lvl="2"/>
            <a:r>
              <a:rPr lang="en-US" altLang="ko-KR" dirty="0" smtClean="0"/>
              <a:t>Run </a:t>
            </a:r>
            <a:r>
              <a:rPr lang="en-US" altLang="ko-KR" dirty="0"/>
              <a:t>2 FEC decoders (LDPC and/or Viterbi) and recover the 2 streams.</a:t>
            </a:r>
          </a:p>
          <a:p>
            <a:r>
              <a:rPr lang="en-US" altLang="ko-KR" dirty="0"/>
              <a:t>If the SNR is appropriate, </a:t>
            </a:r>
            <a:r>
              <a:rPr lang="en-US" altLang="ko-KR" dirty="0" smtClean="0"/>
              <a:t>both </a:t>
            </a:r>
            <a:r>
              <a:rPr lang="en-US" altLang="ko-KR" dirty="0"/>
              <a:t>the streams will be </a:t>
            </a:r>
            <a:r>
              <a:rPr lang="en-US" altLang="ko-KR" dirty="0" smtClean="0"/>
              <a:t>decodable.</a:t>
            </a:r>
            <a:endParaRPr lang="en-US" altLang="ko-KR" dirty="0"/>
          </a:p>
          <a:p>
            <a:pPr lvl="1"/>
            <a:r>
              <a:rPr lang="en-US" altLang="ko-KR" dirty="0"/>
              <a:t>In a noisy environment, the LP stream </a:t>
            </a:r>
            <a:r>
              <a:rPr lang="en-US" altLang="ko-KR" dirty="0" smtClean="0"/>
              <a:t>need </a:t>
            </a:r>
            <a:r>
              <a:rPr lang="en-US" altLang="ko-KR" dirty="0"/>
              <a:t>not be decodable.</a:t>
            </a:r>
          </a:p>
          <a:p>
            <a:pPr lvl="2"/>
            <a:r>
              <a:rPr lang="en-US" altLang="ko-KR" dirty="0"/>
              <a:t>SNR requirements for decoding </a:t>
            </a:r>
            <a:r>
              <a:rPr lang="en-US" altLang="ko-KR" dirty="0" smtClean="0"/>
              <a:t>LP stream will </a:t>
            </a:r>
            <a:r>
              <a:rPr lang="en-US" altLang="ko-KR" dirty="0"/>
              <a:t>be </a:t>
            </a:r>
            <a:r>
              <a:rPr lang="en-US" altLang="ko-KR" dirty="0" smtClean="0"/>
              <a:t>similar to that is required  </a:t>
            </a:r>
            <a:r>
              <a:rPr lang="en-US" altLang="ko-KR" dirty="0"/>
              <a:t>for 64QAM </a:t>
            </a:r>
            <a:r>
              <a:rPr lang="en-US" altLang="ko-KR" dirty="0" smtClean="0"/>
              <a:t>signal.</a:t>
            </a:r>
            <a:endParaRPr lang="en-US" altLang="ko-KR" dirty="0"/>
          </a:p>
          <a:p>
            <a:pPr lvl="1"/>
            <a:r>
              <a:rPr lang="en-US" altLang="ko-KR" dirty="0"/>
              <a:t>In this case only the HP stream </a:t>
            </a:r>
            <a:r>
              <a:rPr lang="en-US" altLang="ko-KR" dirty="0" smtClean="0"/>
              <a:t>may be </a:t>
            </a:r>
            <a:r>
              <a:rPr lang="en-US" altLang="ko-KR" dirty="0"/>
              <a:t>decodable.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92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61200"/>
          </a:xfrm>
        </p:spPr>
        <p:txBody>
          <a:bodyPr/>
          <a:lstStyle/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</a:t>
            </a:r>
            <a:r>
              <a:rPr lang="en-US" altLang="ko-KR" dirty="0"/>
              <a:t>one of the above </a:t>
            </a:r>
            <a:r>
              <a:rPr lang="en-US" altLang="ko-KR" dirty="0" smtClean="0"/>
              <a:t>partitions, e.g., QPSK/16QAM (2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row) is chosen, the </a:t>
            </a:r>
            <a:r>
              <a:rPr lang="en-US" altLang="ko-KR" dirty="0"/>
              <a:t>HP stream will  </a:t>
            </a:r>
            <a:r>
              <a:rPr lang="en-US" altLang="ko-KR" dirty="0" smtClean="0"/>
              <a:t>have more than 2dB</a:t>
            </a:r>
            <a:r>
              <a:rPr lang="en-US" altLang="ko-KR" dirty="0"/>
              <a:t>  SNR margin than the LP </a:t>
            </a:r>
            <a:r>
              <a:rPr lang="en-US" altLang="ko-KR" dirty="0" smtClean="0"/>
              <a:t>stream (SISO </a:t>
            </a:r>
            <a:r>
              <a:rPr lang="en-US" altLang="ko-KR" dirty="0" err="1" smtClean="0"/>
              <a:t>uncoded</a:t>
            </a:r>
            <a:r>
              <a:rPr lang="en-US" altLang="ko-KR" dirty="0" smtClean="0"/>
              <a:t> BER vs SNR plots are given at the end).</a:t>
            </a:r>
            <a:r>
              <a:rPr lang="en-US" altLang="ko-KR" dirty="0"/>
              <a:t> </a:t>
            </a:r>
            <a:r>
              <a:rPr lang="en-US" altLang="ko-KR" dirty="0" smtClean="0"/>
              <a:t>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32000" y="685800"/>
            <a:ext cx="8026200" cy="685800"/>
          </a:xfrm>
        </p:spPr>
        <p:txBody>
          <a:bodyPr/>
          <a:lstStyle/>
          <a:p>
            <a:r>
              <a:rPr lang="en-US" altLang="ko-KR" dirty="0" smtClean="0"/>
              <a:t>Transmissions in the presence of interference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41117"/>
              </p:ext>
            </p:extLst>
          </p:nvPr>
        </p:nvGraphicFramePr>
        <p:xfrm>
          <a:off x="727342" y="1611949"/>
          <a:ext cx="5115116" cy="2265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7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3859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HP/LP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Final</a:t>
                      </a:r>
                      <a:r>
                        <a:rPr lang="en-US" sz="1700" baseline="0" dirty="0" smtClean="0"/>
                        <a:t> selected Constellation size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QPSK/QPSK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16QAM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QPSK/16QAM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64QAM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16QAM/64QAM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1024QAM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85">
                <a:tc>
                  <a:txBody>
                    <a:bodyPr/>
                    <a:lstStyle/>
                    <a:p>
                      <a:pPr algn="ctr"/>
                      <a:r>
                        <a:rPr lang="en-US" sz="1700" smtClean="0"/>
                        <a:t>64QAM/64QAM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4K-QAM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</a:t>
            </a:r>
            <a:r>
              <a:rPr lang="en-US" altLang="ko-KR" dirty="0"/>
              <a:t>consider 20MHz, </a:t>
            </a:r>
            <a:r>
              <a:rPr lang="en-US" altLang="ko-KR" dirty="0" smtClean="0"/>
              <a:t>802.11be, </a:t>
            </a:r>
            <a:r>
              <a:rPr lang="en-US" altLang="ko-KR" dirty="0"/>
              <a:t>SISO configuration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 smtClean="0"/>
              <a:t>234 </a:t>
            </a:r>
            <a:r>
              <a:rPr lang="en-US" altLang="ko-KR" dirty="0"/>
              <a:t>data carriers</a:t>
            </a:r>
          </a:p>
          <a:p>
            <a:r>
              <a:rPr lang="en-US" altLang="ko-KR" dirty="0"/>
              <a:t>Let each subcarrier </a:t>
            </a:r>
            <a:r>
              <a:rPr lang="en-US" altLang="ko-KR" dirty="0" smtClean="0"/>
              <a:t>is </a:t>
            </a:r>
            <a:r>
              <a:rPr lang="en-US" altLang="ko-KR" dirty="0"/>
              <a:t>modulated with 64QAM. </a:t>
            </a:r>
          </a:p>
          <a:p>
            <a:pPr lvl="1"/>
            <a:r>
              <a:rPr lang="en-US" altLang="ko-KR" dirty="0"/>
              <a:t>Let the HP stream is QPSK modulated (within the 64QAM) </a:t>
            </a:r>
            <a:r>
              <a:rPr lang="en-US" altLang="ko-KR" dirty="0" smtClean="0"/>
              <a:t>with code-rate 1/2 </a:t>
            </a:r>
            <a:r>
              <a:rPr lang="en-US" altLang="ko-KR" dirty="0"/>
              <a:t>(MCS1) </a:t>
            </a:r>
          </a:p>
          <a:p>
            <a:pPr lvl="1"/>
            <a:r>
              <a:rPr lang="en-US" altLang="ko-KR" dirty="0"/>
              <a:t>Let the LP stream is 16QAM modulated (within the 64QAM) with </a:t>
            </a:r>
            <a:r>
              <a:rPr lang="en-US" altLang="ko-KR" dirty="0" smtClean="0"/>
              <a:t>code-rate 3/4 (</a:t>
            </a:r>
            <a:r>
              <a:rPr lang="en-US" altLang="ko-KR" dirty="0"/>
              <a:t>MCS4)  </a:t>
            </a:r>
          </a:p>
          <a:p>
            <a:r>
              <a:rPr lang="en-US" altLang="ko-KR" dirty="0"/>
              <a:t>Therefore  </a:t>
            </a:r>
          </a:p>
          <a:p>
            <a:pPr lvl="1"/>
            <a:r>
              <a:rPr lang="en-US" altLang="ko-KR" dirty="0"/>
              <a:t>HP data </a:t>
            </a:r>
            <a:r>
              <a:rPr lang="en-US" altLang="ko-KR" dirty="0" smtClean="0"/>
              <a:t>rate: (1,000,000/16) * 234 </a:t>
            </a:r>
            <a:r>
              <a:rPr lang="en-US" altLang="ko-KR" dirty="0"/>
              <a:t>* 2 * ½ =  </a:t>
            </a:r>
            <a:r>
              <a:rPr lang="en-US" altLang="ko-KR" dirty="0" smtClean="0"/>
              <a:t>14.625Mbps  </a:t>
            </a:r>
            <a:endParaRPr lang="en-US" altLang="ko-KR" dirty="0"/>
          </a:p>
          <a:p>
            <a:pPr lvl="1"/>
            <a:r>
              <a:rPr lang="en-US" altLang="ko-KR" dirty="0"/>
              <a:t>LP data </a:t>
            </a:r>
            <a:r>
              <a:rPr lang="en-US" altLang="ko-KR" dirty="0" smtClean="0"/>
              <a:t>rate: (1,000,000/16) </a:t>
            </a:r>
            <a:r>
              <a:rPr lang="en-US" altLang="ko-KR" dirty="0"/>
              <a:t>* </a:t>
            </a:r>
            <a:r>
              <a:rPr lang="en-US" altLang="ko-KR" dirty="0" smtClean="0"/>
              <a:t>234 </a:t>
            </a:r>
            <a:r>
              <a:rPr lang="en-US" altLang="ko-KR" dirty="0"/>
              <a:t>* 4 * ¾  = </a:t>
            </a:r>
            <a:r>
              <a:rPr lang="en-US" altLang="ko-KR" dirty="0" smtClean="0"/>
              <a:t>43.875Mbps</a:t>
            </a:r>
            <a:endParaRPr lang="en-US" altLang="ko-KR" dirty="0"/>
          </a:p>
          <a:p>
            <a:pPr lvl="1"/>
            <a:r>
              <a:rPr lang="en-US" altLang="ko-KR" dirty="0"/>
              <a:t>Combined data </a:t>
            </a:r>
            <a:r>
              <a:rPr lang="en-US" altLang="ko-KR" dirty="0" smtClean="0"/>
              <a:t>rate</a:t>
            </a:r>
            <a:r>
              <a:rPr lang="en-US" altLang="ko-KR" dirty="0"/>
              <a:t>:  14.625 + 43.875 = </a:t>
            </a:r>
            <a:r>
              <a:rPr lang="en-US" altLang="ko-KR" dirty="0" smtClean="0"/>
              <a:t>58.5 Mbps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Note that the HP stream is more protected than the LP stream at the cost of reduced data rate compared to EHT-MCS 5 </a:t>
            </a:r>
            <a:r>
              <a:rPr lang="en-US" altLang="ko-KR" dirty="0" smtClean="0"/>
              <a:t>(i.e., 64QAM with code rate 2/3)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An </a:t>
            </a:r>
            <a:r>
              <a:rPr lang="en-US" altLang="ko-KR" dirty="0" smtClean="0">
                <a:solidFill>
                  <a:schemeClr val="tx1"/>
                </a:solidFill>
              </a:rPr>
              <a:t>Example Set </a:t>
            </a:r>
            <a:r>
              <a:rPr lang="en-US" altLang="ko-KR" dirty="0">
                <a:solidFill>
                  <a:schemeClr val="tx1"/>
                </a:solidFill>
              </a:rPr>
              <a:t>of </a:t>
            </a:r>
            <a:r>
              <a:rPr lang="en-US" altLang="ko-KR" dirty="0" smtClean="0">
                <a:solidFill>
                  <a:schemeClr val="tx1"/>
                </a:solidFill>
              </a:rPr>
              <a:t>System Parameters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March  2024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Vamadevan Namboodiri and 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0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80A927332E18C499C0E4D600F2E7D19" ma:contentTypeVersion="1" ma:contentTypeDescription="새 문서를 만듭니다." ma:contentTypeScope="" ma:versionID="f5e947a3232d3923f681af6851b6377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4ad92c12d927723e129d15ef340199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시작 날짜 예약" ma:description="시작 날짜 예약은 게시 기능을 사용하여 만드는 사이트 열로, 사이트 방문자에게 이 페이지를 처음 표시할 날짜 및 시간을 지정하는 데 사용합니다." ma:internalName="PublishingStartDate">
      <xsd:simpleType>
        <xsd:restriction base="dms:Unknown"/>
      </xsd:simpleType>
    </xsd:element>
    <xsd:element name="PublishingExpirationDate" ma:index="9" nillable="true" ma:displayName="종료 날짜 예약" ma:description="종료 날짜 예약은 게시 기능을 사용하여 만드는 사이트 열로, 사이트 방문자에게 이 페이지를 더 이상 표시하지 않을 날짜 및 시간을 지정하는 데 사용됩니다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2EB23-16E4-49DF-A514-F0819685CC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5B9-0A4B-4F9D-B583-84B1D266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B1C2BB-2651-449C-BB21-B9B1EE569B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267637</TotalTime>
  <Words>1353</Words>
  <Application>Microsoft Office PowerPoint</Application>
  <PresentationFormat>On-screen Show (4:3)</PresentationFormat>
  <Paragraphs>263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맑은 고딕</vt:lpstr>
      <vt:lpstr>Arial</vt:lpstr>
      <vt:lpstr>Times New Roman</vt:lpstr>
      <vt:lpstr>802-11-Submission</vt:lpstr>
      <vt:lpstr>1_디자인 사용자 지정</vt:lpstr>
      <vt:lpstr>디자인 사용자 지정</vt:lpstr>
      <vt:lpstr>Document</vt:lpstr>
      <vt:lpstr>Hierarchical Modulation for 802.11</vt:lpstr>
      <vt:lpstr>Introduction</vt:lpstr>
      <vt:lpstr>What we propose</vt:lpstr>
      <vt:lpstr>Hierarchical Modulation : Overview of the Idea An Example of Transmitter Block Diagram</vt:lpstr>
      <vt:lpstr>Hierarchical Modulation: Features</vt:lpstr>
      <vt:lpstr>Hierarchical Modulation: How it works? (1/2)</vt:lpstr>
      <vt:lpstr>Hierarchical Modulation: How it works? (2/2)</vt:lpstr>
      <vt:lpstr>Transmissions in the presence of interference</vt:lpstr>
      <vt:lpstr>An Example Set of System Parameters</vt:lpstr>
      <vt:lpstr>Receiver Design Considerations</vt:lpstr>
      <vt:lpstr>General Observations on HM</vt:lpstr>
      <vt:lpstr>Applications</vt:lpstr>
      <vt:lpstr>Transmissions in the presence of interference</vt:lpstr>
      <vt:lpstr>Multi-User Transmission</vt:lpstr>
      <vt:lpstr>More applications</vt:lpstr>
      <vt:lpstr>Summary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11-24-XX-00-0wng-hierarchical_modulation_for_802.11.pptx</dc:title>
  <dc:creator>Ron Porat</dc:creator>
  <cp:lastModifiedBy>Vamadevan Namboodiri</cp:lastModifiedBy>
  <cp:revision>5149</cp:revision>
  <cp:lastPrinted>2020-06-10T06:40:30Z</cp:lastPrinted>
  <dcterms:created xsi:type="dcterms:W3CDTF">2007-05-21T21:00:37Z</dcterms:created>
  <dcterms:modified xsi:type="dcterms:W3CDTF">2024-03-07T22:29:48Z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0x010100680A927332E18C499C0E4D600F2E7D19</vt:lpwstr>
  </property>
  <property fmtid="{D5CDD505-2E9C-101B-9397-08002B2CF9AE}" pid="4" name="_dlc_DocIdItemGuid">
    <vt:lpwstr>2567c573-863d-43bd-9612-1e1db9c130f5</vt:lpwstr>
  </property>
</Properties>
</file>